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79" r:id="rId4"/>
    <p:sldId id="283" r:id="rId5"/>
    <p:sldId id="281" r:id="rId6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(BKEKO)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</a:t>
            </a:r>
            <a:r>
              <a:rPr lang="cs-CZ" sz="3600" b="0" dirty="0" smtClean="0">
                <a:solidFill>
                  <a:schemeClr val="tx1"/>
                </a:solidFill>
              </a:rPr>
              <a:t>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43684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Ing. Marian </a:t>
            </a:r>
            <a:r>
              <a:rPr lang="cs-CZ" sz="3200" dirty="0" err="1" smtClean="0"/>
              <a:t>Lebiedzik</a:t>
            </a:r>
            <a:r>
              <a:rPr lang="cs-CZ" sz="3200" dirty="0" smtClean="0"/>
              <a:t>, Ph.D.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 </a:t>
            </a:r>
            <a:endParaRPr lang="cs-CZ" sz="3200" dirty="0" smtClean="0"/>
          </a:p>
          <a:p>
            <a:pPr marL="901700" indent="-273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b="1" dirty="0"/>
              <a:t>Ing</a:t>
            </a:r>
            <a:r>
              <a:rPr lang="cs-CZ" sz="3200" b="1" dirty="0"/>
              <a:t>. Eva Kotlánová, </a:t>
            </a:r>
            <a:r>
              <a:rPr lang="cs-CZ" sz="3200" b="1" dirty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</a:t>
            </a:r>
            <a:r>
              <a:rPr lang="cs-CZ" sz="2800" dirty="0" smtClean="0"/>
              <a:t>A234</a:t>
            </a:r>
          </a:p>
          <a:p>
            <a:pPr marL="273050" indent="-273050">
              <a:spcBef>
                <a:spcPts val="0"/>
              </a:spcBef>
              <a:buNone/>
            </a:pPr>
            <a:endParaRPr lang="cs-CZ" sz="2800" dirty="0" smtClean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800" b="1" dirty="0"/>
              <a:t>ST 7.55 – 8.55   </a:t>
            </a:r>
            <a:r>
              <a:rPr lang="cs-CZ" sz="2800" b="1" dirty="0" smtClean="0"/>
              <a:t>13.30 - 14.30</a:t>
            </a:r>
            <a:r>
              <a:rPr lang="cs-CZ" sz="2800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b="1" dirty="0"/>
              <a:t>		                  jinak dle předchozí dohody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600" b="1" dirty="0"/>
              <a:t>	</a:t>
            </a:r>
            <a:r>
              <a:rPr lang="cs-CZ" sz="2600" b="1" dirty="0" smtClean="0"/>
              <a:t>		</a:t>
            </a: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4428" y="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219256" cy="5943600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/>
              <a:t>zimní semestr </a:t>
            </a:r>
            <a:r>
              <a:rPr lang="cs-CZ" sz="3100" dirty="0" smtClean="0"/>
              <a:t>2021/2022</a:t>
            </a:r>
            <a:endParaRPr lang="cs-CZ" sz="31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/>
              <a:t>1. ročník </a:t>
            </a:r>
            <a:r>
              <a:rPr lang="cs-CZ" sz="3100" dirty="0" smtClean="0"/>
              <a:t>bakalářského kombinovaného </a:t>
            </a:r>
            <a:r>
              <a:rPr lang="cs-CZ" sz="3100" dirty="0"/>
              <a:t>studia </a:t>
            </a:r>
            <a:endParaRPr lang="cs-CZ" sz="3100" dirty="0" smtClean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 smtClean="0"/>
              <a:t>rozsah </a:t>
            </a:r>
            <a:r>
              <a:rPr lang="cs-CZ" sz="3100" dirty="0"/>
              <a:t>předmětu:  </a:t>
            </a:r>
            <a:r>
              <a:rPr lang="cs-CZ" sz="3100" dirty="0" smtClean="0"/>
              <a:t>2 </a:t>
            </a:r>
            <a:r>
              <a:rPr lang="cs-CZ" sz="3100" dirty="0" smtClean="0"/>
              <a:t>+ </a:t>
            </a:r>
            <a:r>
              <a:rPr lang="cs-CZ" sz="3100" dirty="0"/>
              <a:t>0</a:t>
            </a:r>
            <a:endParaRPr lang="cs-CZ" sz="3100" dirty="0" smtClean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b="1" dirty="0" smtClean="0">
                <a:solidFill>
                  <a:srgbClr val="FF0000"/>
                </a:solidFill>
              </a:rPr>
              <a:t>ukončení</a:t>
            </a:r>
            <a:r>
              <a:rPr lang="cs-CZ" sz="3100" b="1" dirty="0">
                <a:solidFill>
                  <a:srgbClr val="FF0000"/>
                </a:solidFill>
              </a:rPr>
              <a:t>: </a:t>
            </a:r>
            <a:r>
              <a:rPr lang="cs-CZ" sz="3100" b="1" dirty="0" smtClean="0">
                <a:solidFill>
                  <a:srgbClr val="FF0000"/>
                </a:solidFill>
              </a:rPr>
              <a:t> písemná </a:t>
            </a:r>
            <a:r>
              <a:rPr lang="cs-CZ" sz="3100" b="1" dirty="0" smtClean="0">
                <a:solidFill>
                  <a:srgbClr val="FF0000"/>
                </a:solidFill>
              </a:rPr>
              <a:t>zkouška (+ průběžný test)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 smtClean="0"/>
              <a:t>Výuka bude probíhat na fakultě, v případě přechodu na online výuku budou studenti o dalším postupu informováni mailem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828020"/>
            <a:ext cx="8001000" cy="618238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Clr>
                <a:srgbClr val="4F81BD"/>
              </a:buClr>
            </a:pPr>
            <a:r>
              <a:rPr lang="cs-CZ" sz="2200" b="1" dirty="0">
                <a:solidFill>
                  <a:prstClr val="black"/>
                </a:solidFill>
              </a:rPr>
              <a:t>Pro připuštění studenta ke zkoušce nejsou stanoveny žádné zvláštní podmínky</a:t>
            </a:r>
          </a:p>
          <a:p>
            <a:pPr lvl="0" algn="just">
              <a:spcAft>
                <a:spcPts val="600"/>
              </a:spcAft>
              <a:buClr>
                <a:srgbClr val="4F81BD"/>
              </a:buClr>
            </a:pPr>
            <a:r>
              <a:rPr lang="cs-CZ" sz="2200" b="1" dirty="0">
                <a:solidFill>
                  <a:prstClr val="black"/>
                </a:solidFill>
              </a:rPr>
              <a:t>Celkově </a:t>
            </a:r>
            <a:r>
              <a:rPr lang="cs-CZ" sz="2200" dirty="0">
                <a:solidFill>
                  <a:prstClr val="black"/>
                </a:solidFill>
              </a:rPr>
              <a:t>lze v předmětu získat </a:t>
            </a:r>
            <a:r>
              <a:rPr lang="cs-CZ" sz="2200" b="1" dirty="0">
                <a:solidFill>
                  <a:prstClr val="black"/>
                </a:solidFill>
              </a:rPr>
              <a:t>100 bodů</a:t>
            </a:r>
            <a:r>
              <a:rPr lang="cs-CZ" sz="2200" dirty="0">
                <a:solidFill>
                  <a:prstClr val="black"/>
                </a:solidFill>
              </a:rPr>
              <a:t>:</a:t>
            </a:r>
          </a:p>
          <a:p>
            <a:pPr marL="1262063" lvl="0" indent="-360363" algn="just">
              <a:spcBef>
                <a:spcPts val="0"/>
              </a:spcBef>
              <a:buClr>
                <a:srgbClr val="4F81BD"/>
              </a:buClr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prstClr val="black"/>
                </a:solidFill>
              </a:rPr>
              <a:t>30 bodů </a:t>
            </a:r>
            <a:r>
              <a:rPr lang="cs-CZ" sz="2200" dirty="0">
                <a:solidFill>
                  <a:prstClr val="black"/>
                </a:solidFill>
              </a:rPr>
              <a:t>–</a:t>
            </a:r>
            <a:r>
              <a:rPr lang="cs-CZ" sz="2200" b="1" dirty="0">
                <a:solidFill>
                  <a:prstClr val="black"/>
                </a:solidFill>
              </a:rPr>
              <a:t> </a:t>
            </a:r>
            <a:r>
              <a:rPr lang="cs-CZ" sz="2200" dirty="0">
                <a:solidFill>
                  <a:prstClr val="black"/>
                </a:solidFill>
              </a:rPr>
              <a:t> průběžný </a:t>
            </a:r>
            <a:r>
              <a:rPr lang="cs-CZ" sz="2200" dirty="0" smtClean="0">
                <a:solidFill>
                  <a:prstClr val="black"/>
                </a:solidFill>
              </a:rPr>
              <a:t>test - </a:t>
            </a:r>
            <a:r>
              <a:rPr lang="cs-CZ" sz="2200" i="1" dirty="0" smtClean="0">
                <a:solidFill>
                  <a:srgbClr val="FF0000"/>
                </a:solidFill>
              </a:rPr>
              <a:t>nepovinný</a:t>
            </a:r>
            <a:endParaRPr lang="cs-CZ" sz="2200" i="1" dirty="0">
              <a:solidFill>
                <a:srgbClr val="FF0000"/>
              </a:solidFill>
            </a:endParaRPr>
          </a:p>
          <a:p>
            <a:pPr marL="1262063" lvl="0" indent="-360363" algn="just">
              <a:spcBef>
                <a:spcPts val="0"/>
              </a:spcBef>
              <a:buClr>
                <a:srgbClr val="4F81BD"/>
              </a:buClr>
              <a:buFont typeface="Wingdings" panose="05000000000000000000" pitchFamily="2" charset="2"/>
              <a:buChar char="Ø"/>
            </a:pPr>
            <a:r>
              <a:rPr lang="cs-CZ" sz="2200" b="1" dirty="0">
                <a:solidFill>
                  <a:prstClr val="black"/>
                </a:solidFill>
              </a:rPr>
              <a:t>70 bodů </a:t>
            </a:r>
            <a:r>
              <a:rPr lang="cs-CZ" sz="2200" dirty="0">
                <a:solidFill>
                  <a:prstClr val="black"/>
                </a:solidFill>
              </a:rPr>
              <a:t>– kombinovaná zkouška (teorie)</a:t>
            </a:r>
          </a:p>
          <a:p>
            <a:pPr lvl="0" algn="just">
              <a:buClr>
                <a:srgbClr val="4F81BD"/>
              </a:buClr>
            </a:pPr>
            <a:r>
              <a:rPr lang="cs-CZ" sz="2200" b="1" dirty="0">
                <a:solidFill>
                  <a:prstClr val="black"/>
                </a:solidFill>
              </a:rPr>
              <a:t>Průběžný test</a:t>
            </a:r>
          </a:p>
          <a:p>
            <a:pPr marL="1262063" lvl="0" indent="-360363" algn="just">
              <a:spcBef>
                <a:spcPts val="0"/>
              </a:spcBef>
              <a:buClr>
                <a:srgbClr val="4F81BD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</a:rPr>
              <a:t>Budeme psát </a:t>
            </a:r>
            <a:r>
              <a:rPr lang="cs-CZ" sz="2200" b="1" dirty="0" smtClean="0">
                <a:solidFill>
                  <a:srgbClr val="FF0000"/>
                </a:solidFill>
              </a:rPr>
              <a:t>online </a:t>
            </a:r>
            <a:r>
              <a:rPr lang="cs-CZ" sz="2200" b="1" dirty="0">
                <a:solidFill>
                  <a:srgbClr val="FF0000"/>
                </a:solidFill>
              </a:rPr>
              <a:t>v prostředí IS v pátek </a:t>
            </a:r>
            <a:r>
              <a:rPr lang="cs-CZ" sz="2200" b="1" dirty="0" smtClean="0">
                <a:solidFill>
                  <a:srgbClr val="FF0000"/>
                </a:solidFill>
              </a:rPr>
              <a:t>26.11.</a:t>
            </a:r>
            <a:r>
              <a:rPr lang="cs-CZ" sz="2200" dirty="0" smtClean="0">
                <a:solidFill>
                  <a:prstClr val="black"/>
                </a:solidFill>
              </a:rPr>
              <a:t> v odpoledních hodinách (formou </a:t>
            </a:r>
            <a:r>
              <a:rPr lang="cs-CZ" sz="2200" dirty="0" err="1" smtClean="0">
                <a:solidFill>
                  <a:prstClr val="black"/>
                </a:solidFill>
              </a:rPr>
              <a:t>a,b,c</a:t>
            </a:r>
            <a:r>
              <a:rPr lang="cs-CZ" sz="2200" dirty="0">
                <a:solidFill>
                  <a:prstClr val="black"/>
                </a:solidFill>
              </a:rPr>
              <a:t> </a:t>
            </a:r>
            <a:r>
              <a:rPr lang="cs-CZ" sz="2200" dirty="0" smtClean="0">
                <a:solidFill>
                  <a:prstClr val="black"/>
                </a:solidFill>
              </a:rPr>
              <a:t>- teorie</a:t>
            </a:r>
            <a:r>
              <a:rPr lang="cs-CZ" sz="2200" dirty="0">
                <a:solidFill>
                  <a:prstClr val="black"/>
                </a:solidFill>
              </a:rPr>
              <a:t>, grafy), </a:t>
            </a:r>
            <a:r>
              <a:rPr lang="cs-CZ" sz="2200" b="1" dirty="0">
                <a:solidFill>
                  <a:srgbClr val="FF0000"/>
                </a:solidFill>
              </a:rPr>
              <a:t>další informace budou zaslány mailem</a:t>
            </a:r>
          </a:p>
          <a:p>
            <a:pPr marL="1262063" lvl="0" indent="-360363" algn="just">
              <a:spcBef>
                <a:spcPts val="0"/>
              </a:spcBef>
              <a:buClr>
                <a:srgbClr val="4F81BD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</a:rPr>
              <a:t>Test je dobrovolný, náplní bude do té doby probraná látka </a:t>
            </a:r>
          </a:p>
          <a:p>
            <a:pPr algn="just"/>
            <a:r>
              <a:rPr lang="cs-CZ" sz="2200" b="1" dirty="0" smtClean="0">
                <a:solidFill>
                  <a:srgbClr val="FF0000"/>
                </a:solidFill>
              </a:rPr>
              <a:t>Závěrečná </a:t>
            </a:r>
            <a:r>
              <a:rPr lang="cs-CZ" sz="2200" b="1" dirty="0" smtClean="0">
                <a:solidFill>
                  <a:srgbClr val="FF0000"/>
                </a:solidFill>
              </a:rPr>
              <a:t>klasifikace</a:t>
            </a:r>
            <a:endParaRPr lang="cs-CZ" sz="22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 b="1" dirty="0"/>
              <a:t>100 – </a:t>
            </a:r>
            <a:r>
              <a:rPr lang="cs-CZ" sz="2200" b="1" dirty="0" smtClean="0"/>
              <a:t>93 </a:t>
            </a:r>
            <a:r>
              <a:rPr lang="cs-CZ" sz="22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 b="1" dirty="0" smtClean="0"/>
              <a:t>  92 </a:t>
            </a:r>
            <a:r>
              <a:rPr lang="cs-CZ" sz="2200" b="1" dirty="0"/>
              <a:t>– </a:t>
            </a:r>
            <a:r>
              <a:rPr lang="cs-CZ" sz="2200" b="1" dirty="0" smtClean="0"/>
              <a:t>85 </a:t>
            </a:r>
            <a:r>
              <a:rPr lang="cs-CZ" sz="22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 b="1" dirty="0" smtClean="0"/>
              <a:t>  84 </a:t>
            </a:r>
            <a:r>
              <a:rPr lang="cs-CZ" sz="2200" b="1" dirty="0"/>
              <a:t>– </a:t>
            </a:r>
            <a:r>
              <a:rPr lang="cs-CZ" sz="2200" b="1" dirty="0" smtClean="0"/>
              <a:t>77 </a:t>
            </a:r>
            <a:r>
              <a:rPr lang="cs-CZ" sz="22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 b="1" dirty="0" smtClean="0"/>
              <a:t>  75 </a:t>
            </a:r>
            <a:r>
              <a:rPr lang="cs-CZ" sz="2200" b="1" dirty="0"/>
              <a:t>– </a:t>
            </a:r>
            <a:r>
              <a:rPr lang="cs-CZ" sz="2200" b="1" dirty="0" smtClean="0"/>
              <a:t>69 </a:t>
            </a:r>
            <a:r>
              <a:rPr lang="cs-CZ" sz="22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 b="1" dirty="0" smtClean="0"/>
              <a:t>  68 </a:t>
            </a:r>
            <a:r>
              <a:rPr lang="cs-CZ" sz="22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 b="1" dirty="0" smtClean="0"/>
              <a:t>  59 </a:t>
            </a:r>
            <a:r>
              <a:rPr lang="cs-CZ" sz="2200" b="1" dirty="0"/>
              <a:t>– </a:t>
            </a:r>
            <a:r>
              <a:rPr lang="cs-CZ" sz="2200" b="1" dirty="0" smtClean="0"/>
              <a:t>  0 </a:t>
            </a:r>
            <a:r>
              <a:rPr lang="cs-CZ" sz="22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</a:t>
            </a:r>
            <a:r>
              <a:rPr lang="cs-CZ" sz="2800" dirty="0" smtClean="0"/>
              <a:t>. </a:t>
            </a:r>
            <a:r>
              <a:rPr lang="cs-CZ" sz="2800" i="1" dirty="0" smtClean="0"/>
              <a:t>(případně pozdější vydání)</a:t>
            </a:r>
            <a:endParaRPr lang="cs-CZ" sz="2800" i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674</TotalTime>
  <Words>310</Words>
  <Application>Microsoft Office PowerPoint</Application>
  <PresentationFormat>Předvádění na obrazovce (4:3)</PresentationFormat>
  <Paragraphs>44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Wingdings 2</vt:lpstr>
      <vt:lpstr>Arkýř</vt:lpstr>
      <vt:lpstr>EKONOMIE  (BKEKO)           ZS 2021/2022</vt:lpstr>
      <vt:lpstr>Zajištění výuky</vt:lpstr>
      <vt:lpstr>Charakteristika předmětu</vt:lpstr>
      <vt:lpstr>Podmínky absolvování předmětu a hodnocení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164</cp:revision>
  <dcterms:created xsi:type="dcterms:W3CDTF">2015-02-19T14:22:13Z</dcterms:created>
  <dcterms:modified xsi:type="dcterms:W3CDTF">2021-08-28T16:34:40Z</dcterms:modified>
</cp:coreProperties>
</file>