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0" r:id="rId3"/>
    <p:sldId id="281" r:id="rId4"/>
    <p:sldId id="282" r:id="rId5"/>
    <p:sldId id="287" r:id="rId6"/>
    <p:sldId id="285" r:id="rId7"/>
    <p:sldId id="286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268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4768" autoAdjust="0"/>
  </p:normalViewPr>
  <p:slideViewPr>
    <p:cSldViewPr>
      <p:cViewPr varScale="1">
        <p:scale>
          <a:sx n="71" d="100"/>
          <a:sy n="71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332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869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957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u="none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563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u="none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089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001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504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124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u="sng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606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u="sng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185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u="sng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42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u="none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8312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u="none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661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098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395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202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324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026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683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u="none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356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64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1268760"/>
            <a:ext cx="6172200" cy="4464496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Trh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>nabídka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>Poptávka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Ing. Eva Kotlánová, Ph.D.</a:t>
            </a:r>
            <a:r>
              <a:rPr lang="cs-CZ" sz="2000" dirty="0">
                <a:solidFill>
                  <a:schemeClr val="tx1"/>
                </a:solidFill>
              </a:rPr>
              <a:t/>
            </a:r>
            <a:br>
              <a:rPr lang="cs-CZ" sz="2000" dirty="0">
                <a:solidFill>
                  <a:schemeClr val="tx1"/>
                </a:solidFill>
              </a:rPr>
            </a:b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63272" cy="580926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Změna nabídky x změna nabízeného množství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4032448" cy="561662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Pokud dojde ke </a:t>
            </a:r>
            <a:r>
              <a:rPr lang="cs-CZ" b="1" dirty="0"/>
              <a:t>změně </a:t>
            </a:r>
            <a:r>
              <a:rPr lang="cs-CZ" dirty="0"/>
              <a:t>nabízeného množství </a:t>
            </a:r>
            <a:r>
              <a:rPr lang="cs-CZ" b="1" dirty="0"/>
              <a:t>vlivem změny ceny</a:t>
            </a:r>
            <a:r>
              <a:rPr lang="cs-CZ" dirty="0"/>
              <a:t>, dojde </a:t>
            </a:r>
            <a:r>
              <a:rPr lang="cs-CZ" b="1" dirty="0"/>
              <a:t>k posunu po křivce </a:t>
            </a:r>
            <a:r>
              <a:rPr lang="cs-CZ" dirty="0"/>
              <a:t>nabídky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83968" y="908720"/>
            <a:ext cx="4104456" cy="5616624"/>
          </a:xfrm>
        </p:spPr>
        <p:txBody>
          <a:bodyPr/>
          <a:lstStyle/>
          <a:p>
            <a:r>
              <a:rPr lang="cs-CZ" dirty="0"/>
              <a:t>Pokud dojde ke </a:t>
            </a:r>
            <a:r>
              <a:rPr lang="cs-CZ" b="1" dirty="0"/>
              <a:t>změně</a:t>
            </a:r>
            <a:r>
              <a:rPr lang="cs-CZ" dirty="0"/>
              <a:t> nabídky </a:t>
            </a:r>
            <a:r>
              <a:rPr lang="cs-CZ" b="1" dirty="0"/>
              <a:t>jinými než cenovými </a:t>
            </a:r>
            <a:r>
              <a:rPr lang="cs-CZ" dirty="0"/>
              <a:t>vlivy, dojde k </a:t>
            </a:r>
            <a:r>
              <a:rPr lang="cs-CZ" b="1" dirty="0"/>
              <a:t>posunu celé křivky </a:t>
            </a:r>
            <a:r>
              <a:rPr lang="cs-CZ" dirty="0"/>
              <a:t>nabídky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r="7048"/>
          <a:stretch/>
        </p:blipFill>
        <p:spPr>
          <a:xfrm>
            <a:off x="4139952" y="2924944"/>
            <a:ext cx="3893461" cy="295232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4"/>
          <a:srcRect r="5958"/>
          <a:stretch/>
        </p:blipFill>
        <p:spPr>
          <a:xfrm>
            <a:off x="390507" y="2973003"/>
            <a:ext cx="3670684" cy="290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Změna nabídky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46460" y="764704"/>
            <a:ext cx="8280920" cy="5616624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Nabídka se zvýší (posun křivky doprava), když: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Se sníží cena výrobního substitutu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Se zvýší cena výrobního komplementu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Se sníží ceny výrobních faktorů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Doje k pozitivním technologickým změnám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Se zvýší počet prodávajících</a:t>
            </a: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Nabídka se sníží (posun křivky doleva), když: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Se </a:t>
            </a:r>
            <a:r>
              <a:rPr lang="cs-CZ" dirty="0" smtClean="0"/>
              <a:t>zvýší </a:t>
            </a:r>
            <a:r>
              <a:rPr lang="cs-CZ" dirty="0"/>
              <a:t>cena výrobního substitutu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Se </a:t>
            </a:r>
            <a:r>
              <a:rPr lang="cs-CZ" dirty="0" smtClean="0"/>
              <a:t>sníží </a:t>
            </a:r>
            <a:r>
              <a:rPr lang="cs-CZ" dirty="0"/>
              <a:t>cena výrobního komplementu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Se </a:t>
            </a:r>
            <a:r>
              <a:rPr lang="cs-CZ" dirty="0" smtClean="0"/>
              <a:t>zvýší </a:t>
            </a:r>
            <a:r>
              <a:rPr lang="cs-CZ" dirty="0"/>
              <a:t>ceny výrobních faktorů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Doje k </a:t>
            </a:r>
            <a:r>
              <a:rPr lang="cs-CZ" dirty="0" smtClean="0"/>
              <a:t>negativním </a:t>
            </a:r>
            <a:r>
              <a:rPr lang="cs-CZ" dirty="0"/>
              <a:t>technologickým změnám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Se </a:t>
            </a:r>
            <a:r>
              <a:rPr lang="cs-CZ" dirty="0" smtClean="0"/>
              <a:t>sníží </a:t>
            </a:r>
            <a:r>
              <a:rPr lang="cs-CZ" dirty="0"/>
              <a:t>počet prodávajících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8632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poptávka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737320"/>
            <a:ext cx="8280920" cy="6120680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Vztah mezi různými cenami zboží a množstvím, které je spotřebitel ochoten a schopen při těchto cenách koupit v určitém časovém období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Můžeme ji vyjádřit buď v podobě tabulky poptávky nebo poptávkovou křivkou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POZOR!!! Neplést s poptávaným množstvím</a:t>
            </a:r>
            <a:r>
              <a:rPr lang="cs-CZ" dirty="0" smtClean="0"/>
              <a:t>, tj. množstvím, které spotřebitel zamýšlí koupit v daném časovém období při dané ceně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Rozlišujeme:</a:t>
            </a:r>
          </a:p>
          <a:p>
            <a:pPr marL="720725" indent="-365125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b="1" i="1" u="sng" dirty="0" smtClean="0"/>
              <a:t>Ind</a:t>
            </a:r>
            <a:r>
              <a:rPr lang="cs-CZ" b="1" i="1" u="sng" dirty="0"/>
              <a:t>ividuální </a:t>
            </a:r>
            <a:r>
              <a:rPr lang="cs-CZ" b="1" i="1" u="sng" dirty="0" smtClean="0"/>
              <a:t>poptávku </a:t>
            </a:r>
            <a:r>
              <a:rPr lang="cs-CZ" dirty="0"/>
              <a:t>= jeden produkt, jeden </a:t>
            </a:r>
            <a:r>
              <a:rPr lang="cs-CZ" dirty="0" smtClean="0"/>
              <a:t>spotřebitel</a:t>
            </a:r>
            <a:endParaRPr lang="cs-CZ" dirty="0"/>
          </a:p>
          <a:p>
            <a:pPr marL="720725" indent="-365125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b="1" i="1" u="sng" dirty="0"/>
              <a:t>Tržní </a:t>
            </a:r>
            <a:r>
              <a:rPr lang="cs-CZ" b="1" i="1" u="sng" dirty="0" smtClean="0"/>
              <a:t>(dílčí) poptávku</a:t>
            </a:r>
            <a:r>
              <a:rPr lang="cs-CZ" dirty="0" smtClean="0"/>
              <a:t> </a:t>
            </a:r>
            <a:r>
              <a:rPr lang="cs-CZ" dirty="0"/>
              <a:t>= jeden produkt, </a:t>
            </a:r>
            <a:r>
              <a:rPr lang="cs-CZ" dirty="0" smtClean="0"/>
              <a:t>všichni spotřebitelé</a:t>
            </a:r>
            <a:endParaRPr lang="cs-CZ" dirty="0"/>
          </a:p>
          <a:p>
            <a:pPr marL="720725" indent="-365125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b="1" i="1" u="sng" dirty="0"/>
              <a:t>Agregátní (</a:t>
            </a:r>
            <a:r>
              <a:rPr lang="cs-CZ" b="1" i="1" u="sng" dirty="0" smtClean="0"/>
              <a:t>celkovou) poptávku</a:t>
            </a:r>
            <a:r>
              <a:rPr lang="cs-CZ" dirty="0" smtClean="0"/>
              <a:t> = souhrn všech zamýšlených koupí na trhu</a:t>
            </a:r>
          </a:p>
        </p:txBody>
      </p:sp>
    </p:spTree>
    <p:extLst>
      <p:ext uri="{BB962C8B-B14F-4D97-AF65-F5344CB8AC3E}">
        <p14:creationId xmlns:p14="http://schemas.microsoft.com/office/powerpoint/2010/main" val="27569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Křivka poptávky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280920" cy="5976664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Má negativní (klesající) sklon, označujeme písmenem D (</a:t>
            </a:r>
            <a:r>
              <a:rPr lang="cs-CZ" dirty="0" err="1" smtClean="0"/>
              <a:t>demand</a:t>
            </a:r>
            <a:r>
              <a:rPr lang="cs-CZ" dirty="0" smtClean="0"/>
              <a:t>)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Množství (Q) je závislé na ceně (P)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Klesající tvar </a:t>
            </a:r>
            <a:r>
              <a:rPr lang="cs-CZ" dirty="0" err="1" smtClean="0"/>
              <a:t>popotávkové</a:t>
            </a:r>
            <a:r>
              <a:rPr lang="cs-CZ" dirty="0" smtClean="0"/>
              <a:t> křivky je odrazem </a:t>
            </a:r>
            <a:r>
              <a:rPr lang="cs-CZ" b="1" i="1" dirty="0" smtClean="0"/>
              <a:t>zákona poptávky,</a:t>
            </a:r>
            <a:r>
              <a:rPr lang="cs-CZ" dirty="0" smtClean="0"/>
              <a:t> který říká, že </a:t>
            </a:r>
            <a:r>
              <a:rPr lang="cs-CZ" dirty="0" err="1" smtClean="0"/>
              <a:t>Ceteris</a:t>
            </a:r>
            <a:r>
              <a:rPr lang="cs-CZ" dirty="0"/>
              <a:t> </a:t>
            </a:r>
            <a:r>
              <a:rPr lang="cs-CZ" dirty="0" err="1" smtClean="0"/>
              <a:t>paribus</a:t>
            </a:r>
            <a:r>
              <a:rPr lang="cs-CZ" dirty="0" smtClean="0"/>
              <a:t> se s růstem ceny bude poptávané množství snižovat a obráceně, při poklesu ceny se bude poptávané množství zvyšovat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dirty="0" smtClean="0"/>
              <a:t>Poptávka = křivka, poptávané množství = bod na křivce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t="12371" r="6895"/>
          <a:stretch/>
        </p:blipFill>
        <p:spPr>
          <a:xfrm>
            <a:off x="2768935" y="1196753"/>
            <a:ext cx="353412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4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Faktory ovlivňující poptávku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776040"/>
            <a:ext cx="8280920" cy="6685408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Ceny příbuzných produktů (substitutů, komplementů)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Pokud se </a:t>
            </a:r>
            <a:r>
              <a:rPr lang="cs-CZ" dirty="0" smtClean="0"/>
              <a:t>zvýší cena substitutu, poptávka po daném výrobku se zvyšuje a naopak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Pokud se zvýší cena komplementu, poptávka po daném výrobku se sníží a naopak</a:t>
            </a: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Důchody spotřebitelů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Tento vztah může být pozitivní nebo negativní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Obecně lze říci, že u normálních statků se s růstem důchodu poptávka zvyšuje a s poklesem důchodu snižuje</a:t>
            </a: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Vkus a preference spotřebitelů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Počet kupujících a demografická struktura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 růstem počtu kupujících roste poptávka</a:t>
            </a:r>
            <a:endParaRPr lang="cs-CZ" dirty="0"/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err="1" smtClean="0"/>
              <a:t>Očekávávní</a:t>
            </a:r>
            <a:r>
              <a:rPr lang="cs-CZ" b="1" i="1" u="sng" dirty="0" smtClean="0"/>
              <a:t> spotřebitelů 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Týkají se ceny, dostupnosti nebo nahrazení novým typem </a:t>
            </a:r>
            <a:r>
              <a:rPr lang="cs-CZ" dirty="0" smtClean="0"/>
              <a:t>(upřednostnění současné spotřeby na úkor budoucí)</a:t>
            </a:r>
            <a:endParaRPr lang="cs-CZ" dirty="0"/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Specifické faktory </a:t>
            </a:r>
            <a:r>
              <a:rPr lang="cs-CZ" dirty="0" smtClean="0"/>
              <a:t>(např. počasí, vládní zásahy, epidemie)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4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8820472" cy="580926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Změna poptávky x změna poptávaného množství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4032448" cy="561662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Pokud dojde ke </a:t>
            </a:r>
            <a:r>
              <a:rPr lang="cs-CZ" b="1" dirty="0"/>
              <a:t>změně </a:t>
            </a:r>
            <a:r>
              <a:rPr lang="cs-CZ" dirty="0" smtClean="0"/>
              <a:t>poptávaného </a:t>
            </a:r>
            <a:r>
              <a:rPr lang="cs-CZ" dirty="0"/>
              <a:t>množství </a:t>
            </a:r>
            <a:r>
              <a:rPr lang="cs-CZ" b="1" dirty="0"/>
              <a:t>vlivem změny ceny</a:t>
            </a:r>
            <a:r>
              <a:rPr lang="cs-CZ" dirty="0"/>
              <a:t>, dojde </a:t>
            </a:r>
            <a:r>
              <a:rPr lang="cs-CZ" b="1" dirty="0"/>
              <a:t>k posunu po křivce </a:t>
            </a:r>
            <a:r>
              <a:rPr lang="cs-CZ" dirty="0" smtClean="0"/>
              <a:t>poptávky</a:t>
            </a: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83968" y="908720"/>
            <a:ext cx="4104456" cy="5616624"/>
          </a:xfrm>
        </p:spPr>
        <p:txBody>
          <a:bodyPr/>
          <a:lstStyle/>
          <a:p>
            <a:r>
              <a:rPr lang="cs-CZ" dirty="0"/>
              <a:t>Pokud dojde ke </a:t>
            </a:r>
            <a:r>
              <a:rPr lang="cs-CZ" b="1" dirty="0"/>
              <a:t>změně</a:t>
            </a:r>
            <a:r>
              <a:rPr lang="cs-CZ" dirty="0"/>
              <a:t> </a:t>
            </a:r>
            <a:r>
              <a:rPr lang="cs-CZ" dirty="0" smtClean="0"/>
              <a:t>poptávky </a:t>
            </a:r>
            <a:r>
              <a:rPr lang="cs-CZ" b="1" dirty="0"/>
              <a:t>jinými než cenovými </a:t>
            </a:r>
            <a:r>
              <a:rPr lang="cs-CZ" dirty="0"/>
              <a:t>vlivy, dojde k </a:t>
            </a:r>
            <a:r>
              <a:rPr lang="cs-CZ" b="1" dirty="0"/>
              <a:t>posunu celé křivky </a:t>
            </a:r>
            <a:r>
              <a:rPr lang="cs-CZ" dirty="0" smtClean="0"/>
              <a:t>poptávky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t="7354" r="8977"/>
          <a:stretch/>
        </p:blipFill>
        <p:spPr>
          <a:xfrm>
            <a:off x="4281674" y="2708920"/>
            <a:ext cx="4109045" cy="352108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4"/>
          <a:srcRect t="12371" r="6895"/>
          <a:stretch/>
        </p:blipFill>
        <p:spPr>
          <a:xfrm>
            <a:off x="483953" y="2708920"/>
            <a:ext cx="353412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Změna poptávky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46460" y="764704"/>
            <a:ext cx="8280920" cy="5976664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/>
              <a:t>P</a:t>
            </a:r>
            <a:r>
              <a:rPr lang="cs-CZ" b="1" i="1" u="sng" dirty="0" smtClean="0"/>
              <a:t>optávka po produktu se zvýší (posun křivky doprava), když: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Se zvýší cena jeho substitutů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Se sníží cena jeho komplementů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Se zvýší důchod spotřebitelů (u normálního zboží)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Se preference spotřebitelů přesunou směrem k tomuto produktu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Se zvýší počet kupujících</a:t>
            </a: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Poptávka po produktu se sníží (posun křivky doleva), když: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Se </a:t>
            </a:r>
            <a:r>
              <a:rPr lang="cs-CZ" dirty="0" smtClean="0"/>
              <a:t>sníží cena jeho substitutů</a:t>
            </a:r>
            <a:endParaRPr lang="cs-CZ" dirty="0"/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Se </a:t>
            </a:r>
            <a:r>
              <a:rPr lang="cs-CZ" dirty="0" smtClean="0"/>
              <a:t>zvýší cena jeho </a:t>
            </a:r>
            <a:r>
              <a:rPr lang="cs-CZ" dirty="0"/>
              <a:t>komplementu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Se </a:t>
            </a:r>
            <a:r>
              <a:rPr lang="cs-CZ" dirty="0" smtClean="0"/>
              <a:t>sníží </a:t>
            </a:r>
            <a:r>
              <a:rPr lang="cs-CZ" dirty="0"/>
              <a:t>důchod spotřebitelů (u normálního zboží)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Se preference spotřebitelů přesunou </a:t>
            </a:r>
            <a:r>
              <a:rPr lang="cs-CZ" dirty="0" smtClean="0"/>
              <a:t>na jiné produkty</a:t>
            </a:r>
            <a:endParaRPr lang="cs-CZ" dirty="0"/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Se </a:t>
            </a:r>
            <a:r>
              <a:rPr lang="cs-CZ" dirty="0" smtClean="0"/>
              <a:t>sníží počet kupujících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Spotřebitelé budou očekávat nižší cenu v budoucnu</a:t>
            </a:r>
            <a:endParaRPr lang="cs-CZ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0330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Tržní rovnováha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737320"/>
            <a:ext cx="8280920" cy="6120680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Trh je místo, kde se střetává nabídka s poptávkou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Cena, která tímto střetem vzniká se nazývá </a:t>
            </a:r>
            <a:r>
              <a:rPr lang="cs-CZ" b="1" i="1" u="sng" dirty="0" smtClean="0"/>
              <a:t>rovnovážná cena </a:t>
            </a:r>
            <a:r>
              <a:rPr lang="cs-CZ" dirty="0" smtClean="0"/>
              <a:t>– při této ceně se poptávané množství rovná nabízenému a trh je v rovnováze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b="1" i="1" u="sng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</p:txBody>
      </p:sp>
      <p:sp>
        <p:nvSpPr>
          <p:cNvPr id="4" name="AutoShape 2" descr="Chování spotřebitele a formování poptávky - Mikroekonomie -  Miras.cz/Seminárky"/>
          <p:cNvSpPr>
            <a:spLocks noChangeAspect="1" noChangeArrowheads="1"/>
          </p:cNvSpPr>
          <p:nvPr/>
        </p:nvSpPr>
        <p:spPr bwMode="auto">
          <a:xfrm>
            <a:off x="155575" y="-846138"/>
            <a:ext cx="26003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Chování spotřebitele a formování poptávky - Mikroekonomie -  Miras.cz/Seminárky"/>
          <p:cNvSpPr>
            <a:spLocks noChangeAspect="1" noChangeArrowheads="1"/>
          </p:cNvSpPr>
          <p:nvPr/>
        </p:nvSpPr>
        <p:spPr bwMode="auto">
          <a:xfrm>
            <a:off x="307975" y="-693738"/>
            <a:ext cx="26003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456" y="2420888"/>
            <a:ext cx="6375627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Tržní rovnováha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737320"/>
            <a:ext cx="8280920" cy="6120680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Pokud je cena jiná než rovnovážná, bude na trhu docházet buď k převisu nabídky (přebytku), kdy je cena vyšší a nebo převisu poptávky (deficitu, nedostatku), kdy je cena nižší než rovnovážná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b="1" i="1" u="sng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</p:txBody>
      </p:sp>
      <p:sp>
        <p:nvSpPr>
          <p:cNvPr id="4" name="AutoShape 2" descr="Chování spotřebitele a formování poptávky - Mikroekonomie -  Miras.cz/Seminárky"/>
          <p:cNvSpPr>
            <a:spLocks noChangeAspect="1" noChangeArrowheads="1"/>
          </p:cNvSpPr>
          <p:nvPr/>
        </p:nvSpPr>
        <p:spPr bwMode="auto">
          <a:xfrm>
            <a:off x="155575" y="-846138"/>
            <a:ext cx="26003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Chování spotřebitele a formování poptávky - Mikroekonomie -  Miras.cz/Seminárky"/>
          <p:cNvSpPr>
            <a:spLocks noChangeAspect="1" noChangeArrowheads="1"/>
          </p:cNvSpPr>
          <p:nvPr/>
        </p:nvSpPr>
        <p:spPr bwMode="auto">
          <a:xfrm>
            <a:off x="307975" y="-693738"/>
            <a:ext cx="26003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348880"/>
            <a:ext cx="4399434" cy="392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Změna p a q při změně nabídky a poptávky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737320"/>
            <a:ext cx="8280920" cy="61206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b="1" i="1" u="sng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</p:txBody>
      </p:sp>
      <p:sp>
        <p:nvSpPr>
          <p:cNvPr id="4" name="AutoShape 2" descr="Chování spotřebitele a formování poptávky - Mikroekonomie -  Miras.cz/Seminárky"/>
          <p:cNvSpPr>
            <a:spLocks noChangeAspect="1" noChangeArrowheads="1"/>
          </p:cNvSpPr>
          <p:nvPr/>
        </p:nvSpPr>
        <p:spPr bwMode="auto">
          <a:xfrm>
            <a:off x="155575" y="-846138"/>
            <a:ext cx="26003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Chování spotřebitele a formování poptávky - Mikroekonomie -  Miras.cz/Seminárky"/>
          <p:cNvSpPr>
            <a:spLocks noChangeAspect="1" noChangeArrowheads="1"/>
          </p:cNvSpPr>
          <p:nvPr/>
        </p:nvSpPr>
        <p:spPr bwMode="auto">
          <a:xfrm>
            <a:off x="307975" y="-693738"/>
            <a:ext cx="26003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/>
          <a:srcRect t="23134"/>
          <a:stretch/>
        </p:blipFill>
        <p:spPr>
          <a:xfrm>
            <a:off x="539552" y="1230313"/>
            <a:ext cx="7848872" cy="50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5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06090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Tři základní ekonomické problémy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328592"/>
          </a:xfrm>
        </p:spPr>
        <p:txBody>
          <a:bodyPr>
            <a:normAutofit fontScale="85000" lnSpcReduction="2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Každá lidská společnost musí v rámci své existence hledat odpověď na tři základní ekonomické otázky: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000" b="1" dirty="0" smtClean="0"/>
              <a:t>Co vyrábět a v jakém množství?</a:t>
            </a:r>
            <a:r>
              <a:rPr lang="cs-CZ" sz="3000" dirty="0" smtClean="0"/>
              <a:t> </a:t>
            </a:r>
            <a:endParaRPr lang="cs-CZ" sz="3000" dirty="0"/>
          </a:p>
          <a:p>
            <a:pPr marL="45085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3000" dirty="0"/>
              <a:t>Ř</a:t>
            </a:r>
            <a:r>
              <a:rPr lang="cs-CZ" sz="3000" dirty="0" smtClean="0"/>
              <a:t>eší </a:t>
            </a:r>
            <a:r>
              <a:rPr lang="cs-CZ" sz="3000" dirty="0"/>
              <a:t>konkurence na straně poptávky (peněžní, korunové hlasy)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000" b="1" dirty="0"/>
              <a:t>Jak?</a:t>
            </a:r>
            <a:r>
              <a:rPr lang="cs-CZ" sz="3000" dirty="0"/>
              <a:t> </a:t>
            </a:r>
          </a:p>
          <a:p>
            <a:pPr marL="45085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3000" dirty="0" smtClean="0"/>
              <a:t>Určuje </a:t>
            </a:r>
            <a:r>
              <a:rPr lang="cs-CZ" sz="3000" dirty="0"/>
              <a:t>konkurence na straně nabídky (cena, kvalita, technická úroveň)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000" b="1" dirty="0"/>
              <a:t>Pro </a:t>
            </a:r>
            <a:r>
              <a:rPr lang="cs-CZ" sz="3000" b="1" dirty="0" smtClean="0"/>
              <a:t>koho?</a:t>
            </a:r>
          </a:p>
          <a:p>
            <a:pPr marL="45085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3000" dirty="0" smtClean="0"/>
              <a:t>Určují </a:t>
            </a:r>
            <a:r>
              <a:rPr lang="cs-CZ" sz="3000" dirty="0"/>
              <a:t>důchody, které se formují na trhu výrobních faktorů (mzdy, renty, zisky a úroky)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Dokonale </a:t>
            </a:r>
            <a:r>
              <a:rPr lang="cs-CZ" sz="2800" dirty="0"/>
              <a:t>konkurenční trh (abstraktní model) by dokázal odpovědět na tyto otázky sám (bez dalších vlivů a zásahů).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61256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Konkurence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80920" cy="5256584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Kromě nabídky, poptávky a ceny existuje ještě jeden prvek (faktor) trhu, který jej významně ovlivňuje a tím je konkurence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Je to proces, ve kterém se střetávají různé zájmy různých subjektů trhu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Konkurence na straně poptávky</a:t>
            </a:r>
            <a:r>
              <a:rPr lang="cs-CZ" dirty="0" smtClean="0"/>
              <a:t> (např. fronty při prodejních akcích)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Konkurence na straně nabídky </a:t>
            </a:r>
          </a:p>
          <a:p>
            <a:pPr marL="720725" indent="-365125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b="1" u="sng" dirty="0" smtClean="0"/>
              <a:t>Cenová</a:t>
            </a:r>
            <a:r>
              <a:rPr lang="cs-CZ" dirty="0" smtClean="0"/>
              <a:t> </a:t>
            </a:r>
            <a:endParaRPr lang="cs-CZ" dirty="0"/>
          </a:p>
          <a:p>
            <a:pPr marL="720725" indent="-365125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b="1" u="sng" dirty="0" smtClean="0"/>
              <a:t>Necenová</a:t>
            </a:r>
            <a:r>
              <a:rPr lang="cs-CZ" dirty="0" smtClean="0"/>
              <a:t> = přilákání kupujících jinými (necenovými) metodami (kvalita, reklama, slevy, servis, dodatečné služby)</a:t>
            </a:r>
          </a:p>
          <a:p>
            <a:pPr marL="720725" indent="-365125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Dále rozlišujeme dokonalou konkurenci a nedokonalou konkurenci (monopol, oligopol, monopolistická)</a:t>
            </a: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004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závěr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92440"/>
            <a:ext cx="8280920" cy="4068808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dirty="0"/>
              <a:t>Trh, přes veškeré své nedokonalosti, je jediným nástrojem, který dokáže </a:t>
            </a:r>
            <a:r>
              <a:rPr lang="cs-CZ" altLang="cs-CZ" dirty="0" smtClean="0"/>
              <a:t>efektivně odpovědět </a:t>
            </a:r>
            <a:r>
              <a:rPr lang="cs-CZ" altLang="cs-CZ" dirty="0"/>
              <a:t>na </a:t>
            </a:r>
            <a:r>
              <a:rPr lang="cs-CZ" altLang="cs-CZ" dirty="0" smtClean="0"/>
              <a:t>otázky co</a:t>
            </a:r>
            <a:r>
              <a:rPr lang="cs-CZ" altLang="cs-CZ" dirty="0"/>
              <a:t>?, </a:t>
            </a:r>
            <a:r>
              <a:rPr lang="cs-CZ" altLang="cs-CZ" dirty="0" smtClean="0"/>
              <a:t>jak? </a:t>
            </a:r>
            <a:r>
              <a:rPr lang="cs-CZ" altLang="cs-CZ" dirty="0"/>
              <a:t>a</a:t>
            </a:r>
            <a:r>
              <a:rPr lang="cs-CZ" altLang="cs-CZ" dirty="0" smtClean="0"/>
              <a:t> </a:t>
            </a:r>
            <a:r>
              <a:rPr lang="cs-CZ" altLang="cs-CZ" dirty="0"/>
              <a:t>pro koho</a:t>
            </a:r>
            <a:r>
              <a:rPr lang="cs-CZ" altLang="cs-CZ" dirty="0" smtClean="0"/>
              <a:t>?</a:t>
            </a:r>
            <a:endParaRPr lang="cs-CZ" alt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dirty="0"/>
              <a:t>Trh je tedy </a:t>
            </a:r>
            <a:r>
              <a:rPr lang="cs-CZ" altLang="cs-CZ" dirty="0" smtClean="0"/>
              <a:t>nutný</a:t>
            </a:r>
            <a:endParaRPr lang="cs-CZ" alt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dirty="0"/>
              <a:t>Trh je nejdokonalejší dosud poznaný regulátor a stimulátor ekonomického rozvoje.</a:t>
            </a:r>
          </a:p>
          <a:p>
            <a:pPr marL="0" indent="0">
              <a:buNone/>
            </a:pPr>
            <a:endParaRPr lang="cs-CZ" altLang="cs-CZ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6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Typy ekonomik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15200" cy="5616624"/>
          </a:xfrm>
        </p:spPr>
        <p:txBody>
          <a:bodyPr>
            <a:normAutofit fontScale="77500" lnSpcReduction="20000"/>
          </a:bodyPr>
          <a:lstStyle/>
          <a:p>
            <a:pPr marL="355600" indent="-35560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3100" b="1" u="sng" dirty="0"/>
              <a:t>Zvyková</a:t>
            </a:r>
          </a:p>
          <a:p>
            <a:pPr marL="720725" indent="-3651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/>
              <a:t>Je rozhodováno na základě zvyku, tradice</a:t>
            </a:r>
          </a:p>
          <a:p>
            <a:pPr marL="720725" indent="-3651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/>
              <a:t>Vyskytují se ojediněle</a:t>
            </a:r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 startAt="2"/>
            </a:pPr>
            <a:r>
              <a:rPr lang="cs-CZ" sz="3100" b="1" u="sng" dirty="0"/>
              <a:t>Direktivně řízená</a:t>
            </a:r>
          </a:p>
          <a:p>
            <a:pPr marL="720725" indent="-3651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/>
              <a:t>Odpovědi na výše zmíněné otázky jsou určovány centrální </a:t>
            </a:r>
            <a:r>
              <a:rPr lang="cs-CZ" sz="3100" dirty="0" smtClean="0"/>
              <a:t>institucí/plánem </a:t>
            </a:r>
            <a:r>
              <a:rPr lang="cs-CZ" sz="3100" dirty="0"/>
              <a:t>(válečná ekonomika x socialistické hospodářství)</a:t>
            </a:r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 startAt="3"/>
            </a:pPr>
            <a:r>
              <a:rPr lang="cs-CZ" sz="3100" b="1" u="sng" dirty="0"/>
              <a:t>Tržní </a:t>
            </a:r>
          </a:p>
          <a:p>
            <a:pPr marL="720725" indent="-3651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/>
              <a:t>Odpověď přichází prostřednictvím trhu</a:t>
            </a:r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 startAt="4"/>
            </a:pPr>
            <a:r>
              <a:rPr lang="cs-CZ" sz="3100" b="1" u="sng" dirty="0"/>
              <a:t>Smíšená</a:t>
            </a:r>
          </a:p>
          <a:p>
            <a:pPr marL="720725" indent="-3651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/>
              <a:t>Vzhledem k tomu, že tržní mechanismus není dokonalý a v některých případech selhává, zasahuje do něj stát </a:t>
            </a:r>
          </a:p>
          <a:p>
            <a:pPr marL="720725" indent="-3651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/>
              <a:t>Míra zásahů je různá (Švédsko x USA)</a:t>
            </a:r>
          </a:p>
          <a:p>
            <a:pPr marL="45085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100" dirty="0" smtClean="0"/>
          </a:p>
        </p:txBody>
      </p:sp>
    </p:spTree>
    <p:extLst>
      <p:ext uri="{BB962C8B-B14F-4D97-AF65-F5344CB8AC3E}">
        <p14:creationId xmlns:p14="http://schemas.microsoft.com/office/powerpoint/2010/main" val="27981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t</a:t>
            </a:r>
            <a:r>
              <a:rPr lang="cs-CZ" sz="4800" b="1" u="sng" dirty="0" smtClean="0">
                <a:solidFill>
                  <a:schemeClr val="tx1"/>
                </a:solidFill>
              </a:rPr>
              <a:t>rh a typy trhů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832648"/>
          </a:xfrm>
        </p:spPr>
        <p:txBody>
          <a:bodyPr>
            <a:normAutofit fontScale="70000" lnSpcReduction="2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400" dirty="0" smtClean="0"/>
              <a:t>jakýkoliv </a:t>
            </a:r>
            <a:r>
              <a:rPr lang="cs-CZ" sz="3400" dirty="0"/>
              <a:t>systém koupě a prodeje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400" dirty="0"/>
              <a:t>může mít podobu fyzickou i </a:t>
            </a:r>
            <a:r>
              <a:rPr lang="cs-CZ" sz="3400" dirty="0" smtClean="0"/>
              <a:t>virtuální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400" b="1" dirty="0" smtClean="0"/>
              <a:t>Z hlediska územního můžeme rozdělit: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400" b="1" i="1" u="sng" dirty="0"/>
              <a:t>Místní trh </a:t>
            </a:r>
            <a:r>
              <a:rPr lang="cs-CZ" sz="3400" dirty="0"/>
              <a:t>– místní obchůdky v malém městečku       </a:t>
            </a:r>
            <a:r>
              <a:rPr lang="cs-CZ" sz="3400" dirty="0" smtClean="0"/>
              <a:t>(trh </a:t>
            </a:r>
            <a:r>
              <a:rPr lang="cs-CZ" sz="3400" dirty="0"/>
              <a:t>s NOTEBOOKY v </a:t>
            </a:r>
            <a:r>
              <a:rPr lang="cs-CZ" sz="3400" dirty="0" smtClean="0"/>
              <a:t>KARVINÉ)</a:t>
            </a:r>
            <a:endParaRPr lang="cs-CZ" sz="3400" dirty="0"/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400" b="1" i="1" u="sng" dirty="0"/>
              <a:t>Národní trh </a:t>
            </a:r>
            <a:r>
              <a:rPr lang="cs-CZ" sz="3400" dirty="0"/>
              <a:t>– trh v rámci státního celku. </a:t>
            </a:r>
            <a:r>
              <a:rPr lang="cs-CZ" sz="3400" dirty="0" smtClean="0"/>
              <a:t>Vzniká </a:t>
            </a:r>
            <a:r>
              <a:rPr lang="cs-CZ" sz="3400" dirty="0"/>
              <a:t>splynutím (součtem) místních trhů </a:t>
            </a:r>
            <a:r>
              <a:rPr lang="cs-CZ" sz="3400" dirty="0" smtClean="0"/>
              <a:t>(trh </a:t>
            </a:r>
            <a:r>
              <a:rPr lang="cs-CZ" sz="3400" dirty="0"/>
              <a:t>s NOTEBOOKY v ČESKÉ </a:t>
            </a:r>
            <a:r>
              <a:rPr lang="cs-CZ" sz="3400" dirty="0" smtClean="0"/>
              <a:t>REPUBLICE)</a:t>
            </a:r>
            <a:endParaRPr lang="cs-CZ" sz="3400" dirty="0"/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400" b="1" i="1" u="sng" dirty="0"/>
              <a:t>Světový (mezinárodní) trh </a:t>
            </a:r>
            <a:r>
              <a:rPr lang="cs-CZ" sz="3400" dirty="0"/>
              <a:t>– každý výrobek vstupuje na světový trh. Vzniká splynutím (součtem) </a:t>
            </a:r>
            <a:r>
              <a:rPr lang="cs-CZ" sz="3400" dirty="0" smtClean="0"/>
              <a:t>národních trhů (světový </a:t>
            </a:r>
            <a:r>
              <a:rPr lang="cs-CZ" sz="3400" dirty="0"/>
              <a:t>trh s </a:t>
            </a:r>
            <a:r>
              <a:rPr lang="cs-CZ" sz="3400" dirty="0" smtClean="0"/>
              <a:t>NOTEBOOKY)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400" b="1" dirty="0"/>
              <a:t>Z hlediska věcného rozlišujeme</a:t>
            </a:r>
            <a:r>
              <a:rPr lang="cs-CZ" sz="3400" b="1" dirty="0" smtClean="0"/>
              <a:t>: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400" b="1" i="1" u="sng" dirty="0"/>
              <a:t>Dílčí trh </a:t>
            </a:r>
            <a:r>
              <a:rPr lang="cs-CZ" sz="3400" dirty="0"/>
              <a:t>– trh na kterém se prodává a kupuje jediný druh zboží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400" b="1" i="1" u="sng" dirty="0"/>
              <a:t>Agregátní </a:t>
            </a:r>
            <a:r>
              <a:rPr lang="cs-CZ" sz="3400" b="1" i="1" u="sng" dirty="0" smtClean="0"/>
              <a:t>trh</a:t>
            </a:r>
            <a:r>
              <a:rPr lang="cs-CZ" sz="3400" b="1" i="1" dirty="0" smtClean="0"/>
              <a:t> </a:t>
            </a:r>
            <a:r>
              <a:rPr lang="cs-CZ" sz="3400" dirty="0" smtClean="0"/>
              <a:t>– je trh veškerého zboží</a:t>
            </a:r>
            <a:endParaRPr lang="cs-CZ" sz="34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3400" b="1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3400" b="1" dirty="0"/>
          </a:p>
        </p:txBody>
      </p:sp>
    </p:spTree>
    <p:extLst>
      <p:ext uri="{BB962C8B-B14F-4D97-AF65-F5344CB8AC3E}">
        <p14:creationId xmlns:p14="http://schemas.microsoft.com/office/powerpoint/2010/main" val="17551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ekonomický koloběh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53340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27560"/>
            <a:ext cx="7643192" cy="518176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51920" y="328658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55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408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funkce trhu (tržních cen)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15200" cy="5544616"/>
          </a:xfrm>
        </p:spPr>
        <p:txBody>
          <a:bodyPr>
            <a:normAutofit fontScale="85000" lnSpcReduction="2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/>
              <a:t>Informační (signální)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Informační propojení velkého množství ekonomických subjektů jak na straně poptávky, tak na straně nabídky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Ceny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/>
              <a:t>Alokační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Usměrňování toku výrobních faktorů do jednotlivých odvětví a oborů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/>
              <a:t>Motivační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Rostoucí cena odměňuje ty vlastníky VF, kteří na její růst reagují a přesunují VF do odvětví s převahou poptávky a naopak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/>
              <a:t>Diferenciační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Vyplývá z rozdílu dosahovaných zisků, mezd a dalších důchodů, které souvisejí s cenou prodávané produkce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291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nabídka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80920" cy="57606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Vztah mezi různými cenami zboží a množstvím nabízeným prodávajícím za určité časové období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Můžeme ji vyjádřit buď v podobě tabulky nabídky nebo nabídkovou křivkou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POZOR!!! Neplést s nabízeným množstvím</a:t>
            </a:r>
            <a:r>
              <a:rPr lang="cs-CZ" dirty="0" smtClean="0"/>
              <a:t>, tj. množstvím, které výrobci plánují prodat v daném časovém období při dané ceně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Rozlišujeme:</a:t>
            </a:r>
          </a:p>
          <a:p>
            <a:pPr marL="720725" indent="-365125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b="1" i="1" u="sng" dirty="0" smtClean="0"/>
              <a:t>Ind</a:t>
            </a:r>
            <a:r>
              <a:rPr lang="cs-CZ" b="1" i="1" u="sng" dirty="0"/>
              <a:t>ividuální nabídku </a:t>
            </a:r>
            <a:r>
              <a:rPr lang="cs-CZ" dirty="0"/>
              <a:t>= jeden produkt, jeden výrobce</a:t>
            </a:r>
          </a:p>
          <a:p>
            <a:pPr marL="720725" indent="-365125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b="1" i="1" u="sng" dirty="0"/>
              <a:t>Tržní nabídku</a:t>
            </a:r>
            <a:r>
              <a:rPr lang="cs-CZ" dirty="0"/>
              <a:t> = jeden produkt, různí (více) výrobci, tedy nabídka jednoho výrobku na trhu</a:t>
            </a:r>
          </a:p>
          <a:p>
            <a:pPr marL="720725" indent="-365125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b="1" i="1" u="sng" dirty="0"/>
              <a:t>Agregátní (</a:t>
            </a:r>
            <a:r>
              <a:rPr lang="cs-CZ" b="1" i="1" u="sng" dirty="0" smtClean="0"/>
              <a:t>celkovou) nabídku</a:t>
            </a:r>
            <a:r>
              <a:rPr lang="cs-CZ" dirty="0" smtClean="0"/>
              <a:t> = souhrn všech zamýšlených prodejů, se kterými přicházejí výrobci na trh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9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Křivka nabídky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80920" cy="61926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Má pozitivní (rostoucí) sklon, označujeme písmenem S (</a:t>
            </a:r>
            <a:r>
              <a:rPr lang="cs-CZ" dirty="0" err="1" smtClean="0"/>
              <a:t>supply</a:t>
            </a:r>
            <a:r>
              <a:rPr lang="cs-CZ" dirty="0" smtClean="0"/>
              <a:t>)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Množství (Q) je závislé na ceně (P)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Rostoucí tvar nabídkové křivky je odrazem </a:t>
            </a:r>
            <a:r>
              <a:rPr lang="cs-CZ" b="1" i="1" dirty="0" smtClean="0"/>
              <a:t>zákona nabídky,</a:t>
            </a:r>
            <a:r>
              <a:rPr lang="cs-CZ" dirty="0" smtClean="0"/>
              <a:t> který říká, že </a:t>
            </a:r>
            <a:r>
              <a:rPr lang="cs-CZ" dirty="0" err="1" smtClean="0"/>
              <a:t>Ceteris</a:t>
            </a:r>
            <a:r>
              <a:rPr lang="cs-CZ" dirty="0"/>
              <a:t> </a:t>
            </a:r>
            <a:r>
              <a:rPr lang="cs-CZ" dirty="0" err="1" smtClean="0"/>
              <a:t>paribus</a:t>
            </a:r>
            <a:r>
              <a:rPr lang="cs-CZ" dirty="0" smtClean="0"/>
              <a:t> s růstem ceny roste nabízené množství a s poklesem ceny nabízené množství klesá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dirty="0" smtClean="0"/>
              <a:t>Nabídka = křivka, nabízené množství = bod na křivce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t="11111"/>
          <a:stretch/>
        </p:blipFill>
        <p:spPr>
          <a:xfrm>
            <a:off x="2411760" y="1772816"/>
            <a:ext cx="3600400" cy="267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Faktory ovlivňující nabídku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46460" y="332656"/>
            <a:ext cx="8280920" cy="62646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Ceny jiných produktů (substitutů, komplementů)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Pokud se </a:t>
            </a:r>
            <a:r>
              <a:rPr lang="cs-CZ" dirty="0" smtClean="0"/>
              <a:t>zvýší cena substitutu, sníží se nabídka daného produktu a naopak</a:t>
            </a:r>
          </a:p>
          <a:p>
            <a:pPr marL="720725" indent="-365125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Pokud se zvýší cena komplementu, zvýší se také nabídka daného produktu a naopak</a:t>
            </a: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Ceny vstupů použitých k výrobě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Zvýšení ceny vstupů povede ke snížení nabídky daného produktu a naopak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Technologie výroby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Pokud dojde ke zlepšení technologií, je výrobce schopen se stávajícím množstvím VF vyrobit větší množství produkce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 smtClean="0"/>
              <a:t>Počet firem na trhu</a:t>
            </a:r>
          </a:p>
          <a:p>
            <a:pPr marL="720725" indent="-36512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S vyšším počtem vyrábějících a nabízejících firem roste nabídka</a:t>
            </a:r>
            <a:endParaRPr lang="cs-CZ" dirty="0"/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1" i="1" u="sng" dirty="0"/>
              <a:t>Další faktory </a:t>
            </a:r>
            <a:r>
              <a:rPr lang="cs-CZ" dirty="0"/>
              <a:t>(počasí, politická situace, vnější faktory)</a:t>
            </a:r>
          </a:p>
        </p:txBody>
      </p:sp>
    </p:spTree>
    <p:extLst>
      <p:ext uri="{BB962C8B-B14F-4D97-AF65-F5344CB8AC3E}">
        <p14:creationId xmlns:p14="http://schemas.microsoft.com/office/powerpoint/2010/main" val="19592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802</TotalTime>
  <Words>1361</Words>
  <Application>Microsoft Office PowerPoint</Application>
  <PresentationFormat>Předvádění na obrazovce (4:3)</PresentationFormat>
  <Paragraphs>203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Wingdings 2</vt:lpstr>
      <vt:lpstr>Arkýř</vt:lpstr>
      <vt:lpstr>Trh nabídka Poptávka  Ing. Eva Kotlánová, Ph.D. </vt:lpstr>
      <vt:lpstr>Tři základní ekonomické problémy</vt:lpstr>
      <vt:lpstr>Typy ekonomik</vt:lpstr>
      <vt:lpstr>trh a typy trhů</vt:lpstr>
      <vt:lpstr>ekonomický koloběh</vt:lpstr>
      <vt:lpstr>funkce trhu (tržních cen)</vt:lpstr>
      <vt:lpstr>nabídka</vt:lpstr>
      <vt:lpstr>Křivka nabídky</vt:lpstr>
      <vt:lpstr>Faktory ovlivňující nabídku</vt:lpstr>
      <vt:lpstr>Změna nabídky x změna nabízeného množství</vt:lpstr>
      <vt:lpstr>Změna nabídky</vt:lpstr>
      <vt:lpstr>poptávka</vt:lpstr>
      <vt:lpstr>Křivka poptávky</vt:lpstr>
      <vt:lpstr>Faktory ovlivňující poptávku</vt:lpstr>
      <vt:lpstr>Změna poptávky x změna poptávaného množství</vt:lpstr>
      <vt:lpstr>Změna poptávky</vt:lpstr>
      <vt:lpstr>Tržní rovnováha</vt:lpstr>
      <vt:lpstr>Tržní rovnováha</vt:lpstr>
      <vt:lpstr>Změna p a q při změně nabídky a poptávky</vt:lpstr>
      <vt:lpstr>Konkurence</vt:lpstr>
      <vt:lpstr>závěr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154</cp:revision>
  <dcterms:created xsi:type="dcterms:W3CDTF">2015-02-19T14:22:13Z</dcterms:created>
  <dcterms:modified xsi:type="dcterms:W3CDTF">2020-09-23T21:09:55Z</dcterms:modified>
</cp:coreProperties>
</file>