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7" r:id="rId3"/>
    <p:sldId id="279" r:id="rId4"/>
    <p:sldId id="289" r:id="rId5"/>
    <p:sldId id="301" r:id="rId6"/>
    <p:sldId id="291" r:id="rId7"/>
    <p:sldId id="302" r:id="rId8"/>
    <p:sldId id="294" r:id="rId9"/>
    <p:sldId id="285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95" d="100"/>
          <a:sy n="95" d="100"/>
        </p:scale>
        <p:origin x="19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6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219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80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481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558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59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584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59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809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732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Teorie veřejné volby – ekonomie politického trhu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Teorie veřejné volby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Nachází se na pomezí politologie a ekonomie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Spojuje člověka „ekonomického“ a „politického“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Někdy je označována jako ekonomická analýza politiky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Analyzuje chování jednotlivých subjektů (voliči, politici, byrokracie, lobbisté), které působí na politickém trhu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Předpokládá, že se lidé chovají racionálně nejen v oblasti ekonomické, ale také v politickém životě, kdy je jejich chování motivováno egoismem, racionalitou a snahou o maximalizaci užitku</a:t>
            </a:r>
          </a:p>
        </p:txBody>
      </p:sp>
    </p:spTree>
    <p:extLst>
      <p:ext uri="{BB962C8B-B14F-4D97-AF65-F5344CB8AC3E}">
        <p14:creationId xmlns:p14="http://schemas.microsoft.com/office/powerpoint/2010/main" val="313583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344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Subjekty politického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75850"/>
            <a:ext cx="8219256" cy="5929749"/>
          </a:xfrm>
        </p:spPr>
        <p:txBody>
          <a:bodyPr>
            <a:normAutofit fontScale="92500" lnSpcReduction="20000"/>
          </a:bodyPr>
          <a:lstStyle/>
          <a:p>
            <a:r>
              <a:rPr lang="cs-CZ" sz="2800" b="1" i="1" u="sng" dirty="0" smtClean="0"/>
              <a:t>Občané (voliči)</a:t>
            </a:r>
          </a:p>
          <a:p>
            <a:pPr marL="901700" indent="-36036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Dávají své hlasy té straně, jejíž program odpovídají </a:t>
            </a:r>
            <a:r>
              <a:rPr lang="cs-CZ" sz="2800" dirty="0" err="1" smtClean="0"/>
              <a:t>jejim</a:t>
            </a:r>
            <a:r>
              <a:rPr lang="cs-CZ" sz="2800" dirty="0" smtClean="0"/>
              <a:t> </a:t>
            </a:r>
            <a:r>
              <a:rPr lang="cs-CZ" sz="2800" dirty="0"/>
              <a:t>potřebám</a:t>
            </a:r>
          </a:p>
          <a:p>
            <a:r>
              <a:rPr lang="cs-CZ" sz="2800" b="1" i="1" u="sng" dirty="0" smtClean="0"/>
              <a:t>Politici</a:t>
            </a:r>
          </a:p>
          <a:p>
            <a:pPr marL="901700" indent="-36036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Snaží se maximalizovat svůj užitek tím, že budou zvoleni</a:t>
            </a:r>
          </a:p>
          <a:p>
            <a:r>
              <a:rPr lang="cs-CZ" sz="2800" b="1" i="1" u="sng" dirty="0" smtClean="0"/>
              <a:t>Byrokracie</a:t>
            </a:r>
          </a:p>
          <a:p>
            <a:pPr marL="901700" indent="-360363" algn="just">
              <a:buFont typeface="Wingdings" pitchFamily="2" charset="2"/>
              <a:buChar char="Ø"/>
            </a:pPr>
            <a:r>
              <a:rPr lang="cs-CZ" sz="2800" dirty="0"/>
              <a:t>Výkonný úřednický aparát veřejné správy</a:t>
            </a:r>
          </a:p>
          <a:p>
            <a:pPr marL="901700" indent="-360363" algn="just">
              <a:buFont typeface="Wingdings" pitchFamily="2" charset="2"/>
              <a:buChar char="Ø"/>
            </a:pPr>
            <a:r>
              <a:rPr lang="cs-CZ" sz="2800" dirty="0"/>
              <a:t>Žádný stát se neobejde bez kvalifikovaných </a:t>
            </a:r>
            <a:r>
              <a:rPr lang="cs-CZ" sz="2800" dirty="0" smtClean="0"/>
              <a:t>úředníků</a:t>
            </a:r>
          </a:p>
          <a:p>
            <a:pPr marL="901700" indent="-36036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Sleduje své zájmy (co nejvyšší moc rozhodovat, růst příjmů, minimum zodpovědnosti)</a:t>
            </a:r>
            <a:endParaRPr lang="cs-CZ" sz="2800" dirty="0"/>
          </a:p>
          <a:p>
            <a:r>
              <a:rPr lang="cs-CZ" sz="2800" b="1" i="1" u="sng" dirty="0"/>
              <a:t>Zájmové skupiny (lobby)</a:t>
            </a:r>
          </a:p>
          <a:p>
            <a:pPr marL="901700" indent="-360363" algn="just">
              <a:buFont typeface="Wingdings" pitchFamily="2" charset="2"/>
              <a:buChar char="Ø"/>
            </a:pPr>
            <a:r>
              <a:rPr lang="cs-CZ" sz="2800" dirty="0"/>
              <a:t>V rámci politického trhu jsou chápány jako sdružení občanů či firem, kteří hájí svůj společný zájem, záměr nebo opatření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Dobývání renty (rent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seeking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77200" cy="55724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Souvisí s  chováním zájmových skupin</a:t>
            </a:r>
          </a:p>
          <a:p>
            <a:r>
              <a:rPr lang="cs-CZ" dirty="0" smtClean="0"/>
              <a:t>Takové chování, které má za cíl zvýšit příjem (užitek) firmy, zájmové organizace apod. jinými cestami než je produkce užitečných statků</a:t>
            </a:r>
          </a:p>
          <a:p>
            <a:r>
              <a:rPr lang="cs-CZ" dirty="0" smtClean="0"/>
              <a:t>K tomuto účelu bývá používán legální lobbing, který sehrává pozitivní roli, protože může být pro veřejné činitele zdrojem důležitých informací a argumentů</a:t>
            </a:r>
          </a:p>
          <a:p>
            <a:r>
              <a:rPr lang="cs-CZ" dirty="0" smtClean="0"/>
              <a:t>Náklady spojené s dobýváním renty (čas, energie, organizační úsilí, finanční výdaje) jsou považovány z ekonomického hlediska za ztrátu, protože nevedou k dodatečné nabídce produkce, ale pouze k získání možnosti nabízet</a:t>
            </a:r>
          </a:p>
          <a:p>
            <a:r>
              <a:rPr lang="cs-CZ" b="1" i="1" dirty="0" smtClean="0"/>
              <a:t>Racionální ignorace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/>
              <a:t>Rozhodnutí nezískat informace, protože náklady na jejich získání jsou větší než prospěch z jejich vlastnictví</a:t>
            </a:r>
          </a:p>
        </p:txBody>
      </p:sp>
    </p:spTree>
    <p:extLst>
      <p:ext uri="{BB962C8B-B14F-4D97-AF65-F5344CB8AC3E}">
        <p14:creationId xmlns:p14="http://schemas.microsoft.com/office/powerpoint/2010/main" val="385808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rozhodnutí v teorii veřejné volby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77200" cy="5493224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cs-CZ" sz="2800" dirty="0" smtClean="0"/>
              <a:t>Veřejnou volbou rozumíme proces, kdy jsou individuální preference kombinovány a slučovány do kolektivního rozhodnutí → přijatá rozhodnutí jsou pak nedělitelná</a:t>
            </a:r>
          </a:p>
          <a:p>
            <a:pPr algn="just"/>
            <a:r>
              <a:rPr lang="cs-CZ" sz="2800" dirty="0" smtClean="0"/>
              <a:t>Kolektivní rozhodnutí nemusí být vždy správná, existují tři typy:</a:t>
            </a:r>
          </a:p>
          <a:p>
            <a:pPr marL="992188" indent="-450850" algn="just">
              <a:buSzPct val="100000"/>
              <a:buAutoNum type="arabicPeriod"/>
            </a:pPr>
            <a:r>
              <a:rPr lang="cs-CZ" sz="2800" b="1" i="1" dirty="0" smtClean="0"/>
              <a:t>Škodlivá</a:t>
            </a:r>
            <a:r>
              <a:rPr lang="cs-CZ" sz="2800" dirty="0" smtClean="0"/>
              <a:t> – zhorší postavení všech (vláda pozastaví financování školství, zdravotnictví, infrastruktury)</a:t>
            </a:r>
          </a:p>
          <a:p>
            <a:pPr marL="992188" indent="-450850" algn="just">
              <a:buSzPct val="100000"/>
              <a:buAutoNum type="arabicPeriod"/>
            </a:pPr>
            <a:r>
              <a:rPr lang="cs-CZ" sz="2800" b="1" i="1" dirty="0" smtClean="0"/>
              <a:t>Přerozdělovací</a:t>
            </a:r>
            <a:r>
              <a:rPr lang="cs-CZ" sz="2800" dirty="0" smtClean="0"/>
              <a:t> – vedou k přesunu prostředků od jedné skupiny obyvatel k jiné (daně, transfery)</a:t>
            </a:r>
          </a:p>
          <a:p>
            <a:pPr marL="992188" indent="-450850" algn="just">
              <a:buSzPct val="100000"/>
              <a:buAutoNum type="arabicPeriod"/>
            </a:pPr>
            <a:r>
              <a:rPr lang="cs-CZ" sz="2800" b="1" i="1" dirty="0" smtClean="0"/>
              <a:t>Efektivní</a:t>
            </a:r>
            <a:r>
              <a:rPr lang="cs-CZ" sz="2800" dirty="0" smtClean="0"/>
              <a:t> – tzv. </a:t>
            </a:r>
            <a:r>
              <a:rPr lang="cs-CZ" sz="2800" dirty="0" err="1" smtClean="0"/>
              <a:t>Paretova</a:t>
            </a:r>
            <a:r>
              <a:rPr lang="cs-CZ" sz="2800" dirty="0" smtClean="0"/>
              <a:t> – zlepšují postavení všech a nikdo si nepohorší</a:t>
            </a:r>
          </a:p>
        </p:txBody>
      </p:sp>
    </p:spTree>
    <p:extLst>
      <p:ext uri="{BB962C8B-B14F-4D97-AF65-F5344CB8AC3E}">
        <p14:creationId xmlns:p14="http://schemas.microsoft.com/office/powerpoint/2010/main" val="140488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Mechanismy veřejné volby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992888" cy="5760640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Jak se tvoří kolektivní rozhodnutí?</a:t>
            </a:r>
          </a:p>
          <a:p>
            <a:pPr marL="457200" indent="-457200">
              <a:buSzPct val="100000"/>
              <a:buAutoNum type="arabicPeriod"/>
            </a:pPr>
            <a:r>
              <a:rPr lang="cs-CZ" sz="2600" b="1" i="1" dirty="0" smtClean="0"/>
              <a:t>Jednomyslnost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/>
              <a:t>Je založena na všeobecné </a:t>
            </a:r>
            <a:r>
              <a:rPr lang="cs-CZ" sz="2600" dirty="0" smtClean="0"/>
              <a:t>shodě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 smtClean="0"/>
              <a:t>Každý musí souhlasit a vyjednává se tak dlouho, dokud nedojde ke shodě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 smtClean="0"/>
              <a:t>Časově velmi náročné a komplikované – výsledek nejistý</a:t>
            </a:r>
          </a:p>
          <a:p>
            <a:pPr marL="901700" indent="-36036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Používá se např. v Evropské unii</a:t>
            </a:r>
            <a:endParaRPr lang="cs-CZ" sz="2600" dirty="0"/>
          </a:p>
          <a:p>
            <a:pPr marL="457200" indent="-457200">
              <a:buSzPct val="100000"/>
              <a:buFont typeface="+mj-lt"/>
              <a:buAutoNum type="arabicPeriod" startAt="2"/>
            </a:pPr>
            <a:r>
              <a:rPr lang="cs-CZ" sz="2600" b="1" i="1" dirty="0" smtClean="0"/>
              <a:t>Většinové pravidlo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/>
              <a:t>Musí souhlasit víc než 50% (</a:t>
            </a:r>
            <a:r>
              <a:rPr lang="cs-CZ" sz="2600" b="1" i="1" dirty="0"/>
              <a:t>tyranie většiny </a:t>
            </a:r>
            <a:r>
              <a:rPr lang="cs-CZ" sz="2600" dirty="0"/>
              <a:t>– při poměru 51% x 49%), k jejímu zabránění slouží dvoutřetinové (2/3) nebo třípětinové (3/5) pravidlo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/>
              <a:t>Všechny typy mohou vést k </a:t>
            </a:r>
            <a:r>
              <a:rPr lang="cs-CZ" sz="2600" dirty="0" smtClean="0"/>
              <a:t>„hlasovacímu paradoxu“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010948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Hlasovací paradox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992888" cy="5760640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Nastává, pokud se pro žádnou variantu nepodaří získat většinovou podporu</a:t>
            </a:r>
          </a:p>
          <a:p>
            <a:r>
              <a:rPr lang="cs-CZ" sz="2600" dirty="0" smtClean="0"/>
              <a:t>Hovoříme také o cyklickém hlasování, které nevede k žádnému výsledku</a:t>
            </a:r>
          </a:p>
          <a:p>
            <a:r>
              <a:rPr lang="cs-CZ" sz="2600" dirty="0" smtClean="0"/>
              <a:t>Řešením je </a:t>
            </a:r>
            <a:r>
              <a:rPr lang="cs-CZ" sz="2600" b="1" i="1" dirty="0" smtClean="0"/>
              <a:t>stanovení hlasovacího pořádku </a:t>
            </a:r>
            <a:r>
              <a:rPr lang="cs-CZ" sz="2600" dirty="0" smtClean="0"/>
              <a:t>a správná manipulace s ním, kdy se neúspěšné varianty postupně vyloučí</a:t>
            </a:r>
          </a:p>
          <a:p>
            <a:r>
              <a:rPr lang="cs-CZ" sz="2600" b="1" i="1" u="sng" dirty="0" err="1" smtClean="0"/>
              <a:t>Arrowův</a:t>
            </a:r>
            <a:r>
              <a:rPr lang="cs-CZ" sz="2600" b="1" i="1" u="sng" dirty="0" smtClean="0"/>
              <a:t> teorém </a:t>
            </a:r>
          </a:p>
          <a:p>
            <a:pPr marL="901700" indent="-360363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600" dirty="0"/>
              <a:t>Neexistuje žádný hlasovací mechanismus založený na většinovém principu, který by zaručoval přijetí efektivního rozhodnutí a zároveň respektoval individuální preference voličů bez závislosti na hlasovacím </a:t>
            </a:r>
            <a:r>
              <a:rPr lang="cs-CZ" sz="2600" dirty="0" smtClean="0"/>
              <a:t>pořádku</a:t>
            </a:r>
          </a:p>
          <a:p>
            <a:pPr>
              <a:lnSpc>
                <a:spcPct val="90000"/>
              </a:lnSpc>
            </a:pPr>
            <a:r>
              <a:rPr lang="cs-CZ" sz="2600" b="1" i="1" u="sng" dirty="0" err="1" smtClean="0"/>
              <a:t>Logrolling</a:t>
            </a:r>
            <a:r>
              <a:rPr lang="cs-CZ" sz="2600" b="1" i="1" u="sng" dirty="0" smtClean="0"/>
              <a:t> </a:t>
            </a:r>
            <a:r>
              <a:rPr lang="cs-CZ" sz="2600" b="1" i="1" u="sng" dirty="0"/>
              <a:t>(</a:t>
            </a:r>
            <a:r>
              <a:rPr lang="cs-CZ" sz="2600" b="1" i="1" u="sng" dirty="0" err="1" smtClean="0"/>
              <a:t>Jánabráchismus</a:t>
            </a:r>
            <a:r>
              <a:rPr lang="cs-CZ" sz="2600" b="1" i="1" u="sng" dirty="0" smtClean="0"/>
              <a:t>)</a:t>
            </a:r>
          </a:p>
          <a:p>
            <a:pPr marL="901700" indent="-360363" algn="just">
              <a:buFont typeface="Wingdings" pitchFamily="2" charset="2"/>
              <a:buChar char="Ø"/>
            </a:pPr>
            <a:r>
              <a:rPr lang="cs-CZ" sz="2600" dirty="0"/>
              <a:t>Hlasování ve smyslu ty podpoříš můj návrh a já Tvůj</a:t>
            </a:r>
          </a:p>
        </p:txBody>
      </p:sp>
    </p:spTree>
    <p:extLst>
      <p:ext uri="{BB962C8B-B14F-4D97-AF65-F5344CB8AC3E}">
        <p14:creationId xmlns:p14="http://schemas.microsoft.com/office/powerpoint/2010/main" val="1656227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Teorém středního voliče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924800" cy="5873080"/>
          </a:xfrm>
        </p:spPr>
        <p:txBody>
          <a:bodyPr>
            <a:normAutofit/>
          </a:bodyPr>
          <a:lstStyle/>
          <a:p>
            <a:pPr algn="just"/>
            <a:r>
              <a:rPr lang="cs-CZ" sz="2600" dirty="0" smtClean="0"/>
              <a:t>Tento teorém postuluje, že politická strana bude prosazovat takovou politiku, která maximalizuje čistý prospěch voličů ve středním pásmu</a:t>
            </a:r>
          </a:p>
          <a:p>
            <a:pPr algn="just"/>
            <a:r>
              <a:rPr lang="cs-CZ" sz="2600" dirty="0" smtClean="0"/>
              <a:t>Volební programy politických stran si budou vzájemně podobné s výjimkou extrémní pravice či levice</a:t>
            </a:r>
          </a:p>
          <a:p>
            <a:pPr algn="just"/>
            <a:r>
              <a:rPr lang="cs-CZ" sz="2600" dirty="0" smtClean="0"/>
              <a:t>V literatuře často zmiňovaný příklad zmrzlinového stánku na pláži</a:t>
            </a:r>
          </a:p>
          <a:p>
            <a:pPr algn="just"/>
            <a:endParaRPr lang="cs-CZ" sz="2600" dirty="0"/>
          </a:p>
          <a:p>
            <a:pPr marL="0" indent="0" algn="just">
              <a:buNone/>
            </a:pPr>
            <a:endParaRPr lang="cs-CZ" sz="2600" dirty="0" smtClean="0"/>
          </a:p>
          <a:p>
            <a:pPr algn="just"/>
            <a:r>
              <a:rPr lang="cs-CZ" sz="2600" dirty="0" smtClean="0"/>
              <a:t>Politické strany formulují hospodářskou politiku proto, aby vyhráli volby, nikoliv opačně, nesnaží se vyhrát volby aby mohly realizovat hospodářskou politiku :o)</a:t>
            </a:r>
          </a:p>
        </p:txBody>
      </p:sp>
    </p:spTree>
    <p:extLst>
      <p:ext uri="{BB962C8B-B14F-4D97-AF65-F5344CB8AC3E}">
        <p14:creationId xmlns:p14="http://schemas.microsoft.com/office/powerpoint/2010/main" val="2830630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879</TotalTime>
  <Words>619</Words>
  <Application>Microsoft Office PowerPoint</Application>
  <PresentationFormat>Předvádění na obrazovce (4:3)</PresentationFormat>
  <Paragraphs>68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Times New Roman</vt:lpstr>
      <vt:lpstr>Wingdings</vt:lpstr>
      <vt:lpstr>Wingdings 2</vt:lpstr>
      <vt:lpstr>Arkýř</vt:lpstr>
      <vt:lpstr>Teorie veřejné volby – ekonomie politického trhu</vt:lpstr>
      <vt:lpstr>Teorie veřejné volby</vt:lpstr>
      <vt:lpstr>Subjekty politického trhu</vt:lpstr>
      <vt:lpstr>Dobývání renty (rent seeking)</vt:lpstr>
      <vt:lpstr>Typy rozhodnutí v teorii veřejné volby</vt:lpstr>
      <vt:lpstr>Mechanismy veřejné volby</vt:lpstr>
      <vt:lpstr>Hlasovací paradox</vt:lpstr>
      <vt:lpstr>Teorém středního voliče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171</cp:revision>
  <cp:lastPrinted>2019-11-25T08:49:05Z</cp:lastPrinted>
  <dcterms:created xsi:type="dcterms:W3CDTF">2015-02-19T14:22:13Z</dcterms:created>
  <dcterms:modified xsi:type="dcterms:W3CDTF">2020-10-05T12:02:18Z</dcterms:modified>
</cp:coreProperties>
</file>