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4"/>
  </p:notesMasterIdLst>
  <p:sldIdLst>
    <p:sldId id="256" r:id="rId2"/>
    <p:sldId id="257" r:id="rId3"/>
    <p:sldId id="273" r:id="rId4"/>
    <p:sldId id="266" r:id="rId5"/>
    <p:sldId id="267" r:id="rId6"/>
    <p:sldId id="268" r:id="rId7"/>
    <p:sldId id="282" r:id="rId8"/>
    <p:sldId id="287" r:id="rId9"/>
    <p:sldId id="260" r:id="rId10"/>
    <p:sldId id="284" r:id="rId11"/>
    <p:sldId id="288" r:id="rId12"/>
    <p:sldId id="285" r:id="rId13"/>
    <p:sldId id="289" r:id="rId14"/>
    <p:sldId id="290" r:id="rId15"/>
    <p:sldId id="300" r:id="rId16"/>
    <p:sldId id="301" r:id="rId17"/>
    <p:sldId id="302" r:id="rId18"/>
    <p:sldId id="303" r:id="rId19"/>
    <p:sldId id="304" r:id="rId20"/>
    <p:sldId id="306" r:id="rId21"/>
    <p:sldId id="307" r:id="rId22"/>
    <p:sldId id="308" r:id="rId23"/>
    <p:sldId id="309" r:id="rId24"/>
    <p:sldId id="310" r:id="rId25"/>
    <p:sldId id="311" r:id="rId26"/>
    <p:sldId id="322" r:id="rId27"/>
    <p:sldId id="323" r:id="rId28"/>
    <p:sldId id="324" r:id="rId29"/>
    <p:sldId id="325" r:id="rId30"/>
    <p:sldId id="326" r:id="rId31"/>
    <p:sldId id="327" r:id="rId32"/>
    <p:sldId id="328" r:id="rId33"/>
    <p:sldId id="329" r:id="rId34"/>
    <p:sldId id="330" r:id="rId35"/>
    <p:sldId id="331" r:id="rId36"/>
    <p:sldId id="332" r:id="rId37"/>
    <p:sldId id="333" r:id="rId38"/>
    <p:sldId id="334" r:id="rId39"/>
    <p:sldId id="335" r:id="rId40"/>
    <p:sldId id="336" r:id="rId41"/>
    <p:sldId id="337" r:id="rId42"/>
    <p:sldId id="338" r:id="rId43"/>
    <p:sldId id="339" r:id="rId44"/>
    <p:sldId id="340" r:id="rId45"/>
    <p:sldId id="341" r:id="rId46"/>
    <p:sldId id="342" r:id="rId47"/>
    <p:sldId id="343" r:id="rId48"/>
    <p:sldId id="344" r:id="rId49"/>
    <p:sldId id="345" r:id="rId50"/>
    <p:sldId id="346" r:id="rId51"/>
    <p:sldId id="347" r:id="rId52"/>
    <p:sldId id="348" r:id="rId53"/>
    <p:sldId id="349" r:id="rId54"/>
    <p:sldId id="350" r:id="rId55"/>
    <p:sldId id="351" r:id="rId56"/>
    <p:sldId id="352" r:id="rId57"/>
    <p:sldId id="353" r:id="rId58"/>
    <p:sldId id="354" r:id="rId59"/>
    <p:sldId id="355" r:id="rId60"/>
    <p:sldId id="356" r:id="rId61"/>
    <p:sldId id="357" r:id="rId62"/>
    <p:sldId id="358" r:id="rId63"/>
    <p:sldId id="359" r:id="rId64"/>
    <p:sldId id="360" r:id="rId65"/>
    <p:sldId id="361" r:id="rId66"/>
    <p:sldId id="362" r:id="rId67"/>
    <p:sldId id="363" r:id="rId68"/>
    <p:sldId id="364" r:id="rId69"/>
    <p:sldId id="365" r:id="rId70"/>
    <p:sldId id="366" r:id="rId71"/>
    <p:sldId id="367" r:id="rId72"/>
    <p:sldId id="368" r:id="rId73"/>
    <p:sldId id="369" r:id="rId74"/>
    <p:sldId id="370" r:id="rId75"/>
    <p:sldId id="371" r:id="rId76"/>
    <p:sldId id="372" r:id="rId77"/>
    <p:sldId id="373" r:id="rId78"/>
    <p:sldId id="374" r:id="rId79"/>
    <p:sldId id="375" r:id="rId80"/>
    <p:sldId id="376" r:id="rId81"/>
    <p:sldId id="377" r:id="rId82"/>
    <p:sldId id="378" r:id="rId83"/>
    <p:sldId id="379" r:id="rId84"/>
    <p:sldId id="380" r:id="rId85"/>
    <p:sldId id="381" r:id="rId86"/>
    <p:sldId id="382" r:id="rId87"/>
    <p:sldId id="383" r:id="rId88"/>
    <p:sldId id="384" r:id="rId89"/>
    <p:sldId id="385" r:id="rId90"/>
    <p:sldId id="386" r:id="rId91"/>
    <p:sldId id="387" r:id="rId92"/>
    <p:sldId id="388" r:id="rId93"/>
    <p:sldId id="389" r:id="rId94"/>
    <p:sldId id="390" r:id="rId95"/>
    <p:sldId id="391" r:id="rId96"/>
    <p:sldId id="392" r:id="rId97"/>
    <p:sldId id="393" r:id="rId98"/>
    <p:sldId id="394" r:id="rId99"/>
    <p:sldId id="395" r:id="rId100"/>
    <p:sldId id="396" r:id="rId101"/>
    <p:sldId id="397" r:id="rId102"/>
    <p:sldId id="398" r:id="rId10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10"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heme" Target="theme/theme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453EE1-AB65-4ACB-ACEB-18AE61D1BC5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cs-CZ"/>
        </a:p>
      </dgm:t>
    </dgm:pt>
    <dgm:pt modelId="{D767E849-7D43-4863-AD05-A6B0D521FFD9}">
      <dgm:prSet phldrT="[Text]"/>
      <dgm:spPr/>
      <dgm:t>
        <a:bodyPr/>
        <a:lstStyle/>
        <a:p>
          <a:r>
            <a:rPr lang="cs-CZ"/>
            <a:t>Soukromé právo</a:t>
          </a:r>
        </a:p>
      </dgm:t>
    </dgm:pt>
    <dgm:pt modelId="{8FE4A349-8C24-432F-BA7B-F06E5E9681AD}" type="parTrans" cxnId="{9DF8105E-314F-4E01-B613-3525E27F3D07}">
      <dgm:prSet/>
      <dgm:spPr/>
      <dgm:t>
        <a:bodyPr/>
        <a:lstStyle/>
        <a:p>
          <a:endParaRPr lang="cs-CZ"/>
        </a:p>
      </dgm:t>
    </dgm:pt>
    <dgm:pt modelId="{529F064F-EA23-44E7-B2F8-E6B52A137EF7}" type="sibTrans" cxnId="{9DF8105E-314F-4E01-B613-3525E27F3D07}">
      <dgm:prSet/>
      <dgm:spPr/>
      <dgm:t>
        <a:bodyPr/>
        <a:lstStyle/>
        <a:p>
          <a:endParaRPr lang="cs-CZ"/>
        </a:p>
      </dgm:t>
    </dgm:pt>
    <dgm:pt modelId="{A311A544-42E6-4963-803E-BDE7E3CFA747}">
      <dgm:prSet phldrT="[Text]"/>
      <dgm:spPr/>
      <dgm:t>
        <a:bodyPr/>
        <a:lstStyle/>
        <a:p>
          <a:r>
            <a:rPr lang="cs-CZ" dirty="0"/>
            <a:t>Obecné právo soukromé / občanské právo (subsidiární užití norem OP)</a:t>
          </a:r>
        </a:p>
      </dgm:t>
    </dgm:pt>
    <dgm:pt modelId="{7118D0A9-1542-43E3-94AF-1B3A4FCAA4A7}" type="parTrans" cxnId="{ECB52AAC-BDD7-493F-9C1F-DBA45F9A3E43}">
      <dgm:prSet/>
      <dgm:spPr/>
      <dgm:t>
        <a:bodyPr/>
        <a:lstStyle/>
        <a:p>
          <a:endParaRPr lang="cs-CZ"/>
        </a:p>
      </dgm:t>
    </dgm:pt>
    <dgm:pt modelId="{78A05CF6-1197-4DA6-918C-1D42B67B6F6C}" type="sibTrans" cxnId="{ECB52AAC-BDD7-493F-9C1F-DBA45F9A3E43}">
      <dgm:prSet/>
      <dgm:spPr/>
      <dgm:t>
        <a:bodyPr/>
        <a:lstStyle/>
        <a:p>
          <a:endParaRPr lang="cs-CZ"/>
        </a:p>
      </dgm:t>
    </dgm:pt>
    <dgm:pt modelId="{E4C24CC6-8B05-414B-8DB8-2EBF6FE0E3A7}">
      <dgm:prSet phldrT="[Text]"/>
      <dgm:spPr/>
      <dgm:t>
        <a:bodyPr/>
        <a:lstStyle/>
        <a:p>
          <a:r>
            <a:rPr lang="cs-CZ"/>
            <a:t>Obchodní právo</a:t>
          </a:r>
        </a:p>
      </dgm:t>
    </dgm:pt>
    <dgm:pt modelId="{487891F3-F5F6-44B5-925F-2C9C1850EBF1}" type="parTrans" cxnId="{37DF8EBB-D702-474A-9430-6C0D0A9B64BA}">
      <dgm:prSet/>
      <dgm:spPr/>
      <dgm:t>
        <a:bodyPr/>
        <a:lstStyle/>
        <a:p>
          <a:endParaRPr lang="cs-CZ"/>
        </a:p>
      </dgm:t>
    </dgm:pt>
    <dgm:pt modelId="{30E5DC6A-E7B5-4E0C-97D8-4FD6D743FBE2}" type="sibTrans" cxnId="{37DF8EBB-D702-474A-9430-6C0D0A9B64BA}">
      <dgm:prSet/>
      <dgm:spPr/>
      <dgm:t>
        <a:bodyPr/>
        <a:lstStyle/>
        <a:p>
          <a:endParaRPr lang="cs-CZ"/>
        </a:p>
      </dgm:t>
    </dgm:pt>
    <dgm:pt modelId="{8AB4EE49-C1F1-4385-8522-B613E7581875}">
      <dgm:prSet phldrT="[Text]"/>
      <dgm:spPr/>
      <dgm:t>
        <a:bodyPr/>
        <a:lstStyle/>
        <a:p>
          <a:r>
            <a:rPr lang="cs-CZ"/>
            <a:t>Pracovní právo</a:t>
          </a:r>
        </a:p>
      </dgm:t>
    </dgm:pt>
    <dgm:pt modelId="{F16880FF-A4CC-4034-B5E2-640FA49D31A2}" type="parTrans" cxnId="{8F029410-68FC-4490-B199-F9A19E9EC2D3}">
      <dgm:prSet/>
      <dgm:spPr/>
      <dgm:t>
        <a:bodyPr/>
        <a:lstStyle/>
        <a:p>
          <a:endParaRPr lang="cs-CZ"/>
        </a:p>
      </dgm:t>
    </dgm:pt>
    <dgm:pt modelId="{E32DFF84-C2EE-48B1-B72A-DB68D2914663}" type="sibTrans" cxnId="{8F029410-68FC-4490-B199-F9A19E9EC2D3}">
      <dgm:prSet/>
      <dgm:spPr/>
      <dgm:t>
        <a:bodyPr/>
        <a:lstStyle/>
        <a:p>
          <a:endParaRPr lang="cs-CZ"/>
        </a:p>
      </dgm:t>
    </dgm:pt>
    <dgm:pt modelId="{2B33A67E-681F-47A1-AC95-C9C127F311EC}">
      <dgm:prSet phldrT="[Text]"/>
      <dgm:spPr/>
      <dgm:t>
        <a:bodyPr/>
        <a:lstStyle/>
        <a:p>
          <a:r>
            <a:rPr lang="cs-CZ"/>
            <a:t>Rodinné právo</a:t>
          </a:r>
        </a:p>
      </dgm:t>
    </dgm:pt>
    <dgm:pt modelId="{F6B86848-677E-4B1D-BB9E-E514FC8523B2}" type="parTrans" cxnId="{542F22C9-B7E8-407B-8AB4-61857240C3B4}">
      <dgm:prSet/>
      <dgm:spPr/>
      <dgm:t>
        <a:bodyPr/>
        <a:lstStyle/>
        <a:p>
          <a:endParaRPr lang="cs-CZ"/>
        </a:p>
      </dgm:t>
    </dgm:pt>
    <dgm:pt modelId="{8BB69DED-027F-48E7-B957-72B13F564684}" type="sibTrans" cxnId="{542F22C9-B7E8-407B-8AB4-61857240C3B4}">
      <dgm:prSet/>
      <dgm:spPr/>
      <dgm:t>
        <a:bodyPr/>
        <a:lstStyle/>
        <a:p>
          <a:endParaRPr lang="cs-CZ"/>
        </a:p>
      </dgm:t>
    </dgm:pt>
    <dgm:pt modelId="{E6AE3FAA-3B9A-4A5D-B5DD-9BE58BA76D0B}">
      <dgm:prSet phldrT="[Text]"/>
      <dgm:spPr/>
      <dgm:t>
        <a:bodyPr/>
        <a:lstStyle/>
        <a:p>
          <a:r>
            <a:rPr lang="cs-CZ"/>
            <a:t>Mezinárodní právo soukromé</a:t>
          </a:r>
        </a:p>
      </dgm:t>
    </dgm:pt>
    <dgm:pt modelId="{BDC2DE0E-94E8-4193-8AA7-646D6120D5CE}" type="sibTrans" cxnId="{EAF9E53D-2594-4FA8-8528-54A3AF4C7D61}">
      <dgm:prSet/>
      <dgm:spPr/>
      <dgm:t>
        <a:bodyPr/>
        <a:lstStyle/>
        <a:p>
          <a:endParaRPr lang="cs-CZ"/>
        </a:p>
      </dgm:t>
    </dgm:pt>
    <dgm:pt modelId="{67DCAC2A-AFA0-47D8-B8D0-293420C1770C}" type="parTrans" cxnId="{EAF9E53D-2594-4FA8-8528-54A3AF4C7D61}">
      <dgm:prSet/>
      <dgm:spPr/>
      <dgm:t>
        <a:bodyPr/>
        <a:lstStyle/>
        <a:p>
          <a:endParaRPr lang="cs-CZ"/>
        </a:p>
      </dgm:t>
    </dgm:pt>
    <dgm:pt modelId="{0372614C-E0AF-492B-A950-782754CCB740}" type="pres">
      <dgm:prSet presAssocID="{83453EE1-AB65-4ACB-ACEB-18AE61D1BC5B}" presName="hierChild1" presStyleCnt="0">
        <dgm:presLayoutVars>
          <dgm:chPref val="1"/>
          <dgm:dir/>
          <dgm:animOne val="branch"/>
          <dgm:animLvl val="lvl"/>
          <dgm:resizeHandles/>
        </dgm:presLayoutVars>
      </dgm:prSet>
      <dgm:spPr/>
      <dgm:t>
        <a:bodyPr/>
        <a:lstStyle/>
        <a:p>
          <a:endParaRPr lang="cs-CZ"/>
        </a:p>
      </dgm:t>
    </dgm:pt>
    <dgm:pt modelId="{CF7F55E0-FD04-4D79-A5BA-A1F66ECC08F8}" type="pres">
      <dgm:prSet presAssocID="{D767E849-7D43-4863-AD05-A6B0D521FFD9}" presName="hierRoot1" presStyleCnt="0"/>
      <dgm:spPr/>
    </dgm:pt>
    <dgm:pt modelId="{0A9206F4-A6DF-42CF-95D6-946132374AB6}" type="pres">
      <dgm:prSet presAssocID="{D767E849-7D43-4863-AD05-A6B0D521FFD9}" presName="composite" presStyleCnt="0"/>
      <dgm:spPr/>
    </dgm:pt>
    <dgm:pt modelId="{C77F37F2-AAAB-4706-BFEB-F0D4CCA0D63E}" type="pres">
      <dgm:prSet presAssocID="{D767E849-7D43-4863-AD05-A6B0D521FFD9}" presName="background" presStyleLbl="node0" presStyleIdx="0" presStyleCnt="1"/>
      <dgm:spPr/>
    </dgm:pt>
    <dgm:pt modelId="{B79E8E54-E831-43B7-8C03-342E13993B26}" type="pres">
      <dgm:prSet presAssocID="{D767E849-7D43-4863-AD05-A6B0D521FFD9}" presName="text" presStyleLbl="fgAcc0" presStyleIdx="0" presStyleCnt="1">
        <dgm:presLayoutVars>
          <dgm:chPref val="3"/>
        </dgm:presLayoutVars>
      </dgm:prSet>
      <dgm:spPr/>
      <dgm:t>
        <a:bodyPr/>
        <a:lstStyle/>
        <a:p>
          <a:endParaRPr lang="cs-CZ"/>
        </a:p>
      </dgm:t>
    </dgm:pt>
    <dgm:pt modelId="{958E3CF1-050C-4488-B675-1CEE6FEAEB6D}" type="pres">
      <dgm:prSet presAssocID="{D767E849-7D43-4863-AD05-A6B0D521FFD9}" presName="hierChild2" presStyleCnt="0"/>
      <dgm:spPr/>
    </dgm:pt>
    <dgm:pt modelId="{5E00BDA8-9CAA-4238-AFB3-F2DEA52D4D18}" type="pres">
      <dgm:prSet presAssocID="{7118D0A9-1542-43E3-94AF-1B3A4FCAA4A7}" presName="Name10" presStyleLbl="parChTrans1D2" presStyleIdx="0" presStyleCnt="2"/>
      <dgm:spPr/>
      <dgm:t>
        <a:bodyPr/>
        <a:lstStyle/>
        <a:p>
          <a:endParaRPr lang="cs-CZ"/>
        </a:p>
      </dgm:t>
    </dgm:pt>
    <dgm:pt modelId="{D73B39B7-C3C2-4024-8A51-50002D637C1C}" type="pres">
      <dgm:prSet presAssocID="{A311A544-42E6-4963-803E-BDE7E3CFA747}" presName="hierRoot2" presStyleCnt="0"/>
      <dgm:spPr/>
    </dgm:pt>
    <dgm:pt modelId="{74939381-C7A6-4767-B4F2-C595C6247BA0}" type="pres">
      <dgm:prSet presAssocID="{A311A544-42E6-4963-803E-BDE7E3CFA747}" presName="composite2" presStyleCnt="0"/>
      <dgm:spPr/>
    </dgm:pt>
    <dgm:pt modelId="{882FD141-7C3A-4CD3-98DB-C2116CE71CCE}" type="pres">
      <dgm:prSet presAssocID="{A311A544-42E6-4963-803E-BDE7E3CFA747}" presName="background2" presStyleLbl="node2" presStyleIdx="0" presStyleCnt="2"/>
      <dgm:spPr/>
      <dgm:t>
        <a:bodyPr/>
        <a:lstStyle/>
        <a:p>
          <a:endParaRPr lang="cs-CZ"/>
        </a:p>
      </dgm:t>
    </dgm:pt>
    <dgm:pt modelId="{7E12F834-D60A-476F-890E-D13048F7E4A6}" type="pres">
      <dgm:prSet presAssocID="{A311A544-42E6-4963-803E-BDE7E3CFA747}" presName="text2" presStyleLbl="fgAcc2" presStyleIdx="0" presStyleCnt="2" custScaleX="307925">
        <dgm:presLayoutVars>
          <dgm:chPref val="3"/>
        </dgm:presLayoutVars>
      </dgm:prSet>
      <dgm:spPr/>
      <dgm:t>
        <a:bodyPr/>
        <a:lstStyle/>
        <a:p>
          <a:endParaRPr lang="cs-CZ"/>
        </a:p>
      </dgm:t>
    </dgm:pt>
    <dgm:pt modelId="{BFBF8CBF-3B46-4E72-971E-A8A8D1901806}" type="pres">
      <dgm:prSet presAssocID="{A311A544-42E6-4963-803E-BDE7E3CFA747}" presName="hierChild3" presStyleCnt="0"/>
      <dgm:spPr/>
    </dgm:pt>
    <dgm:pt modelId="{43E5BF32-A8DC-4A99-ABA8-C69EAA7D0189}" type="pres">
      <dgm:prSet presAssocID="{487891F3-F5F6-44B5-925F-2C9C1850EBF1}" presName="Name17" presStyleLbl="parChTrans1D3" presStyleIdx="0" presStyleCnt="3"/>
      <dgm:spPr/>
      <dgm:t>
        <a:bodyPr/>
        <a:lstStyle/>
        <a:p>
          <a:endParaRPr lang="cs-CZ"/>
        </a:p>
      </dgm:t>
    </dgm:pt>
    <dgm:pt modelId="{3132FDC0-D52D-4C4A-88FD-C0E3CEDC0A4F}" type="pres">
      <dgm:prSet presAssocID="{E4C24CC6-8B05-414B-8DB8-2EBF6FE0E3A7}" presName="hierRoot3" presStyleCnt="0"/>
      <dgm:spPr/>
    </dgm:pt>
    <dgm:pt modelId="{1FB29649-8AED-411B-81F8-CB4B9B5E2CF4}" type="pres">
      <dgm:prSet presAssocID="{E4C24CC6-8B05-414B-8DB8-2EBF6FE0E3A7}" presName="composite3" presStyleCnt="0"/>
      <dgm:spPr/>
    </dgm:pt>
    <dgm:pt modelId="{2464B0A7-95FD-45B7-8E13-D5EE47FBC43C}" type="pres">
      <dgm:prSet presAssocID="{E4C24CC6-8B05-414B-8DB8-2EBF6FE0E3A7}" presName="background3" presStyleLbl="node3" presStyleIdx="0" presStyleCnt="3"/>
      <dgm:spPr/>
    </dgm:pt>
    <dgm:pt modelId="{24CD5615-8D58-47FC-9406-F4E5B618F260}" type="pres">
      <dgm:prSet presAssocID="{E4C24CC6-8B05-414B-8DB8-2EBF6FE0E3A7}" presName="text3" presStyleLbl="fgAcc3" presStyleIdx="0" presStyleCnt="3">
        <dgm:presLayoutVars>
          <dgm:chPref val="3"/>
        </dgm:presLayoutVars>
      </dgm:prSet>
      <dgm:spPr/>
      <dgm:t>
        <a:bodyPr/>
        <a:lstStyle/>
        <a:p>
          <a:endParaRPr lang="cs-CZ"/>
        </a:p>
      </dgm:t>
    </dgm:pt>
    <dgm:pt modelId="{B5EC12C6-0AE1-48A4-BA0A-F44E5FC9628F}" type="pres">
      <dgm:prSet presAssocID="{E4C24CC6-8B05-414B-8DB8-2EBF6FE0E3A7}" presName="hierChild4" presStyleCnt="0"/>
      <dgm:spPr/>
    </dgm:pt>
    <dgm:pt modelId="{D1B79C42-5F1B-4C61-A576-5A10B798A316}" type="pres">
      <dgm:prSet presAssocID="{F16880FF-A4CC-4034-B5E2-640FA49D31A2}" presName="Name17" presStyleLbl="parChTrans1D3" presStyleIdx="1" presStyleCnt="3"/>
      <dgm:spPr/>
      <dgm:t>
        <a:bodyPr/>
        <a:lstStyle/>
        <a:p>
          <a:endParaRPr lang="cs-CZ"/>
        </a:p>
      </dgm:t>
    </dgm:pt>
    <dgm:pt modelId="{19886523-496D-470E-90A6-4FA63C481D05}" type="pres">
      <dgm:prSet presAssocID="{8AB4EE49-C1F1-4385-8522-B613E7581875}" presName="hierRoot3" presStyleCnt="0"/>
      <dgm:spPr/>
    </dgm:pt>
    <dgm:pt modelId="{526FCBE9-0C16-42AC-AD17-D20DBC575DB9}" type="pres">
      <dgm:prSet presAssocID="{8AB4EE49-C1F1-4385-8522-B613E7581875}" presName="composite3" presStyleCnt="0"/>
      <dgm:spPr/>
    </dgm:pt>
    <dgm:pt modelId="{3154E09E-36CF-4795-85DC-DAC9F125AF85}" type="pres">
      <dgm:prSet presAssocID="{8AB4EE49-C1F1-4385-8522-B613E7581875}" presName="background3" presStyleLbl="node3" presStyleIdx="1" presStyleCnt="3"/>
      <dgm:spPr/>
    </dgm:pt>
    <dgm:pt modelId="{75A96C53-A65F-4016-A5E5-3C4AB21EBD8A}" type="pres">
      <dgm:prSet presAssocID="{8AB4EE49-C1F1-4385-8522-B613E7581875}" presName="text3" presStyleLbl="fgAcc3" presStyleIdx="1" presStyleCnt="3">
        <dgm:presLayoutVars>
          <dgm:chPref val="3"/>
        </dgm:presLayoutVars>
      </dgm:prSet>
      <dgm:spPr/>
      <dgm:t>
        <a:bodyPr/>
        <a:lstStyle/>
        <a:p>
          <a:endParaRPr lang="cs-CZ"/>
        </a:p>
      </dgm:t>
    </dgm:pt>
    <dgm:pt modelId="{B791B438-E23B-4957-83F2-80C5BB989BA5}" type="pres">
      <dgm:prSet presAssocID="{8AB4EE49-C1F1-4385-8522-B613E7581875}" presName="hierChild4" presStyleCnt="0"/>
      <dgm:spPr/>
    </dgm:pt>
    <dgm:pt modelId="{B83EE1BB-7540-4ECA-A0BC-4DE9B1A44571}" type="pres">
      <dgm:prSet presAssocID="{F6B86848-677E-4B1D-BB9E-E514FC8523B2}" presName="Name17" presStyleLbl="parChTrans1D3" presStyleIdx="2" presStyleCnt="3"/>
      <dgm:spPr/>
      <dgm:t>
        <a:bodyPr/>
        <a:lstStyle/>
        <a:p>
          <a:endParaRPr lang="cs-CZ"/>
        </a:p>
      </dgm:t>
    </dgm:pt>
    <dgm:pt modelId="{291E3BBD-3CD8-4D5C-9D58-6FDCFC007E2B}" type="pres">
      <dgm:prSet presAssocID="{2B33A67E-681F-47A1-AC95-C9C127F311EC}" presName="hierRoot3" presStyleCnt="0"/>
      <dgm:spPr/>
    </dgm:pt>
    <dgm:pt modelId="{CD9166D2-2CAB-469C-8543-688210919285}" type="pres">
      <dgm:prSet presAssocID="{2B33A67E-681F-47A1-AC95-C9C127F311EC}" presName="composite3" presStyleCnt="0"/>
      <dgm:spPr/>
    </dgm:pt>
    <dgm:pt modelId="{6351483F-DE02-4666-BC06-130DAC39309F}" type="pres">
      <dgm:prSet presAssocID="{2B33A67E-681F-47A1-AC95-C9C127F311EC}" presName="background3" presStyleLbl="node3" presStyleIdx="2" presStyleCnt="3"/>
      <dgm:spPr/>
    </dgm:pt>
    <dgm:pt modelId="{495EC6A5-0266-439E-8DDD-F7DF99818E63}" type="pres">
      <dgm:prSet presAssocID="{2B33A67E-681F-47A1-AC95-C9C127F311EC}" presName="text3" presStyleLbl="fgAcc3" presStyleIdx="2" presStyleCnt="3">
        <dgm:presLayoutVars>
          <dgm:chPref val="3"/>
        </dgm:presLayoutVars>
      </dgm:prSet>
      <dgm:spPr/>
      <dgm:t>
        <a:bodyPr/>
        <a:lstStyle/>
        <a:p>
          <a:endParaRPr lang="cs-CZ"/>
        </a:p>
      </dgm:t>
    </dgm:pt>
    <dgm:pt modelId="{2E9E4F36-845B-44F6-AC48-BC17E7DFBE06}" type="pres">
      <dgm:prSet presAssocID="{2B33A67E-681F-47A1-AC95-C9C127F311EC}" presName="hierChild4" presStyleCnt="0"/>
      <dgm:spPr/>
    </dgm:pt>
    <dgm:pt modelId="{3DE1AA34-8C76-4B65-AB58-D61209AC2A58}" type="pres">
      <dgm:prSet presAssocID="{67DCAC2A-AFA0-47D8-B8D0-293420C1770C}" presName="Name10" presStyleLbl="parChTrans1D2" presStyleIdx="1" presStyleCnt="2"/>
      <dgm:spPr/>
      <dgm:t>
        <a:bodyPr/>
        <a:lstStyle/>
        <a:p>
          <a:endParaRPr lang="cs-CZ"/>
        </a:p>
      </dgm:t>
    </dgm:pt>
    <dgm:pt modelId="{5EB4C0FC-4F3D-4E34-9C81-FB65B7A2E96E}" type="pres">
      <dgm:prSet presAssocID="{E6AE3FAA-3B9A-4A5D-B5DD-9BE58BA76D0B}" presName="hierRoot2" presStyleCnt="0"/>
      <dgm:spPr/>
    </dgm:pt>
    <dgm:pt modelId="{E4D77656-C3D9-40FF-BFA1-6E401BC58D22}" type="pres">
      <dgm:prSet presAssocID="{E6AE3FAA-3B9A-4A5D-B5DD-9BE58BA76D0B}" presName="composite2" presStyleCnt="0"/>
      <dgm:spPr/>
    </dgm:pt>
    <dgm:pt modelId="{1849F802-3619-47F1-BF31-C2EA666C80EC}" type="pres">
      <dgm:prSet presAssocID="{E6AE3FAA-3B9A-4A5D-B5DD-9BE58BA76D0B}" presName="background2" presStyleLbl="node2" presStyleIdx="1" presStyleCnt="2"/>
      <dgm:spPr/>
    </dgm:pt>
    <dgm:pt modelId="{834F7675-5CF6-4D21-808E-C90FA6D6DEA8}" type="pres">
      <dgm:prSet presAssocID="{E6AE3FAA-3B9A-4A5D-B5DD-9BE58BA76D0B}" presName="text2" presStyleLbl="fgAcc2" presStyleIdx="1" presStyleCnt="2" custLinFactNeighborY="35788">
        <dgm:presLayoutVars>
          <dgm:chPref val="3"/>
        </dgm:presLayoutVars>
      </dgm:prSet>
      <dgm:spPr/>
      <dgm:t>
        <a:bodyPr/>
        <a:lstStyle/>
        <a:p>
          <a:endParaRPr lang="cs-CZ"/>
        </a:p>
      </dgm:t>
    </dgm:pt>
    <dgm:pt modelId="{65509977-1795-4319-9FE8-F5FD78738D41}" type="pres">
      <dgm:prSet presAssocID="{E6AE3FAA-3B9A-4A5D-B5DD-9BE58BA76D0B}" presName="hierChild3" presStyleCnt="0"/>
      <dgm:spPr/>
    </dgm:pt>
  </dgm:ptLst>
  <dgm:cxnLst>
    <dgm:cxn modelId="{542F22C9-B7E8-407B-8AB4-61857240C3B4}" srcId="{A311A544-42E6-4963-803E-BDE7E3CFA747}" destId="{2B33A67E-681F-47A1-AC95-C9C127F311EC}" srcOrd="2" destOrd="0" parTransId="{F6B86848-677E-4B1D-BB9E-E514FC8523B2}" sibTransId="{8BB69DED-027F-48E7-B957-72B13F564684}"/>
    <dgm:cxn modelId="{8C07B60B-11BD-4ED0-9520-FD6926CA8894}" type="presOf" srcId="{E6AE3FAA-3B9A-4A5D-B5DD-9BE58BA76D0B}" destId="{834F7675-5CF6-4D21-808E-C90FA6D6DEA8}" srcOrd="0" destOrd="0" presId="urn:microsoft.com/office/officeart/2005/8/layout/hierarchy1"/>
    <dgm:cxn modelId="{110FECBC-9256-42A3-8E84-0CD8C1D9E3EF}" type="presOf" srcId="{2B33A67E-681F-47A1-AC95-C9C127F311EC}" destId="{495EC6A5-0266-439E-8DDD-F7DF99818E63}" srcOrd="0" destOrd="0" presId="urn:microsoft.com/office/officeart/2005/8/layout/hierarchy1"/>
    <dgm:cxn modelId="{18D3B8E1-5237-4D72-BDAE-5E1C3E43EFE6}" type="presOf" srcId="{487891F3-F5F6-44B5-925F-2C9C1850EBF1}" destId="{43E5BF32-A8DC-4A99-ABA8-C69EAA7D0189}" srcOrd="0" destOrd="0" presId="urn:microsoft.com/office/officeart/2005/8/layout/hierarchy1"/>
    <dgm:cxn modelId="{A3D11E46-624C-4362-B166-1E93C30D4358}" type="presOf" srcId="{E4C24CC6-8B05-414B-8DB8-2EBF6FE0E3A7}" destId="{24CD5615-8D58-47FC-9406-F4E5B618F260}" srcOrd="0" destOrd="0" presId="urn:microsoft.com/office/officeart/2005/8/layout/hierarchy1"/>
    <dgm:cxn modelId="{7B50810D-0CD9-4114-B9AA-06065AA0A9D5}" type="presOf" srcId="{67DCAC2A-AFA0-47D8-B8D0-293420C1770C}" destId="{3DE1AA34-8C76-4B65-AB58-D61209AC2A58}" srcOrd="0" destOrd="0" presId="urn:microsoft.com/office/officeart/2005/8/layout/hierarchy1"/>
    <dgm:cxn modelId="{EAF9E53D-2594-4FA8-8528-54A3AF4C7D61}" srcId="{D767E849-7D43-4863-AD05-A6B0D521FFD9}" destId="{E6AE3FAA-3B9A-4A5D-B5DD-9BE58BA76D0B}" srcOrd="1" destOrd="0" parTransId="{67DCAC2A-AFA0-47D8-B8D0-293420C1770C}" sibTransId="{BDC2DE0E-94E8-4193-8AA7-646D6120D5CE}"/>
    <dgm:cxn modelId="{E3C4BA42-D0DA-4563-B62D-D26C6100253E}" type="presOf" srcId="{F16880FF-A4CC-4034-B5E2-640FA49D31A2}" destId="{D1B79C42-5F1B-4C61-A576-5A10B798A316}" srcOrd="0" destOrd="0" presId="urn:microsoft.com/office/officeart/2005/8/layout/hierarchy1"/>
    <dgm:cxn modelId="{ECB52AAC-BDD7-493F-9C1F-DBA45F9A3E43}" srcId="{D767E849-7D43-4863-AD05-A6B0D521FFD9}" destId="{A311A544-42E6-4963-803E-BDE7E3CFA747}" srcOrd="0" destOrd="0" parTransId="{7118D0A9-1542-43E3-94AF-1B3A4FCAA4A7}" sibTransId="{78A05CF6-1197-4DA6-918C-1D42B67B6F6C}"/>
    <dgm:cxn modelId="{F75CCCE3-93AD-4608-BB4A-40EE543D578C}" type="presOf" srcId="{D767E849-7D43-4863-AD05-A6B0D521FFD9}" destId="{B79E8E54-E831-43B7-8C03-342E13993B26}" srcOrd="0" destOrd="0" presId="urn:microsoft.com/office/officeart/2005/8/layout/hierarchy1"/>
    <dgm:cxn modelId="{CCCA7DFA-B66F-4C17-A457-0EEAD70EDAE7}" type="presOf" srcId="{A311A544-42E6-4963-803E-BDE7E3CFA747}" destId="{7E12F834-D60A-476F-890E-D13048F7E4A6}" srcOrd="0" destOrd="0" presId="urn:microsoft.com/office/officeart/2005/8/layout/hierarchy1"/>
    <dgm:cxn modelId="{E2B6C4B2-A808-4BC8-9740-06C3E5FEC409}" type="presOf" srcId="{F6B86848-677E-4B1D-BB9E-E514FC8523B2}" destId="{B83EE1BB-7540-4ECA-A0BC-4DE9B1A44571}" srcOrd="0" destOrd="0" presId="urn:microsoft.com/office/officeart/2005/8/layout/hierarchy1"/>
    <dgm:cxn modelId="{2B7E451D-8A15-44F4-ADE1-028FB0D3786E}" type="presOf" srcId="{83453EE1-AB65-4ACB-ACEB-18AE61D1BC5B}" destId="{0372614C-E0AF-492B-A950-782754CCB740}" srcOrd="0" destOrd="0" presId="urn:microsoft.com/office/officeart/2005/8/layout/hierarchy1"/>
    <dgm:cxn modelId="{51F6F917-C59C-446E-83CA-A13B6D1C3E85}" type="presOf" srcId="{8AB4EE49-C1F1-4385-8522-B613E7581875}" destId="{75A96C53-A65F-4016-A5E5-3C4AB21EBD8A}" srcOrd="0" destOrd="0" presId="urn:microsoft.com/office/officeart/2005/8/layout/hierarchy1"/>
    <dgm:cxn modelId="{9DF8105E-314F-4E01-B613-3525E27F3D07}" srcId="{83453EE1-AB65-4ACB-ACEB-18AE61D1BC5B}" destId="{D767E849-7D43-4863-AD05-A6B0D521FFD9}" srcOrd="0" destOrd="0" parTransId="{8FE4A349-8C24-432F-BA7B-F06E5E9681AD}" sibTransId="{529F064F-EA23-44E7-B2F8-E6B52A137EF7}"/>
    <dgm:cxn modelId="{8F029410-68FC-4490-B199-F9A19E9EC2D3}" srcId="{A311A544-42E6-4963-803E-BDE7E3CFA747}" destId="{8AB4EE49-C1F1-4385-8522-B613E7581875}" srcOrd="1" destOrd="0" parTransId="{F16880FF-A4CC-4034-B5E2-640FA49D31A2}" sibTransId="{E32DFF84-C2EE-48B1-B72A-DB68D2914663}"/>
    <dgm:cxn modelId="{20BC12C9-5602-4C07-A5B1-5B6499544ACA}" type="presOf" srcId="{7118D0A9-1542-43E3-94AF-1B3A4FCAA4A7}" destId="{5E00BDA8-9CAA-4238-AFB3-F2DEA52D4D18}" srcOrd="0" destOrd="0" presId="urn:microsoft.com/office/officeart/2005/8/layout/hierarchy1"/>
    <dgm:cxn modelId="{37DF8EBB-D702-474A-9430-6C0D0A9B64BA}" srcId="{A311A544-42E6-4963-803E-BDE7E3CFA747}" destId="{E4C24CC6-8B05-414B-8DB8-2EBF6FE0E3A7}" srcOrd="0" destOrd="0" parTransId="{487891F3-F5F6-44B5-925F-2C9C1850EBF1}" sibTransId="{30E5DC6A-E7B5-4E0C-97D8-4FD6D743FBE2}"/>
    <dgm:cxn modelId="{F58863B4-8700-4439-8B69-E0071DABEC65}" type="presParOf" srcId="{0372614C-E0AF-492B-A950-782754CCB740}" destId="{CF7F55E0-FD04-4D79-A5BA-A1F66ECC08F8}" srcOrd="0" destOrd="0" presId="urn:microsoft.com/office/officeart/2005/8/layout/hierarchy1"/>
    <dgm:cxn modelId="{19B58B9E-2017-4366-B0F2-437F0D42E708}" type="presParOf" srcId="{CF7F55E0-FD04-4D79-A5BA-A1F66ECC08F8}" destId="{0A9206F4-A6DF-42CF-95D6-946132374AB6}" srcOrd="0" destOrd="0" presId="urn:microsoft.com/office/officeart/2005/8/layout/hierarchy1"/>
    <dgm:cxn modelId="{A8FB196B-E93D-46CC-8CC1-C41CCFE0990B}" type="presParOf" srcId="{0A9206F4-A6DF-42CF-95D6-946132374AB6}" destId="{C77F37F2-AAAB-4706-BFEB-F0D4CCA0D63E}" srcOrd="0" destOrd="0" presId="urn:microsoft.com/office/officeart/2005/8/layout/hierarchy1"/>
    <dgm:cxn modelId="{3C530D8A-1F5D-4421-A972-5D5C13572B67}" type="presParOf" srcId="{0A9206F4-A6DF-42CF-95D6-946132374AB6}" destId="{B79E8E54-E831-43B7-8C03-342E13993B26}" srcOrd="1" destOrd="0" presId="urn:microsoft.com/office/officeart/2005/8/layout/hierarchy1"/>
    <dgm:cxn modelId="{44599F25-C8D2-4BC2-9283-44690368B9A2}" type="presParOf" srcId="{CF7F55E0-FD04-4D79-A5BA-A1F66ECC08F8}" destId="{958E3CF1-050C-4488-B675-1CEE6FEAEB6D}" srcOrd="1" destOrd="0" presId="urn:microsoft.com/office/officeart/2005/8/layout/hierarchy1"/>
    <dgm:cxn modelId="{3B9E088B-96EC-4097-922E-BD6BFD488CFD}" type="presParOf" srcId="{958E3CF1-050C-4488-B675-1CEE6FEAEB6D}" destId="{5E00BDA8-9CAA-4238-AFB3-F2DEA52D4D18}" srcOrd="0" destOrd="0" presId="urn:microsoft.com/office/officeart/2005/8/layout/hierarchy1"/>
    <dgm:cxn modelId="{EED7EF5C-EACD-4E95-B00C-BD0365A683B1}" type="presParOf" srcId="{958E3CF1-050C-4488-B675-1CEE6FEAEB6D}" destId="{D73B39B7-C3C2-4024-8A51-50002D637C1C}" srcOrd="1" destOrd="0" presId="urn:microsoft.com/office/officeart/2005/8/layout/hierarchy1"/>
    <dgm:cxn modelId="{32B4296A-B875-489F-AA5B-774829D0D768}" type="presParOf" srcId="{D73B39B7-C3C2-4024-8A51-50002D637C1C}" destId="{74939381-C7A6-4767-B4F2-C595C6247BA0}" srcOrd="0" destOrd="0" presId="urn:microsoft.com/office/officeart/2005/8/layout/hierarchy1"/>
    <dgm:cxn modelId="{C6D6C613-7553-4943-A3F4-412A14F3F407}" type="presParOf" srcId="{74939381-C7A6-4767-B4F2-C595C6247BA0}" destId="{882FD141-7C3A-4CD3-98DB-C2116CE71CCE}" srcOrd="0" destOrd="0" presId="urn:microsoft.com/office/officeart/2005/8/layout/hierarchy1"/>
    <dgm:cxn modelId="{FBB57119-83E5-458E-AF2A-F0BB5B8CA13B}" type="presParOf" srcId="{74939381-C7A6-4767-B4F2-C595C6247BA0}" destId="{7E12F834-D60A-476F-890E-D13048F7E4A6}" srcOrd="1" destOrd="0" presId="urn:microsoft.com/office/officeart/2005/8/layout/hierarchy1"/>
    <dgm:cxn modelId="{67E386F7-C4AC-4DE0-96F0-CA0C7ACE7719}" type="presParOf" srcId="{D73B39B7-C3C2-4024-8A51-50002D637C1C}" destId="{BFBF8CBF-3B46-4E72-971E-A8A8D1901806}" srcOrd="1" destOrd="0" presId="urn:microsoft.com/office/officeart/2005/8/layout/hierarchy1"/>
    <dgm:cxn modelId="{FD2FF010-8A17-487E-AD04-9DF9BAAE395D}" type="presParOf" srcId="{BFBF8CBF-3B46-4E72-971E-A8A8D1901806}" destId="{43E5BF32-A8DC-4A99-ABA8-C69EAA7D0189}" srcOrd="0" destOrd="0" presId="urn:microsoft.com/office/officeart/2005/8/layout/hierarchy1"/>
    <dgm:cxn modelId="{7D40D72C-52F0-4007-9CC7-68954F3F58C1}" type="presParOf" srcId="{BFBF8CBF-3B46-4E72-971E-A8A8D1901806}" destId="{3132FDC0-D52D-4C4A-88FD-C0E3CEDC0A4F}" srcOrd="1" destOrd="0" presId="urn:microsoft.com/office/officeart/2005/8/layout/hierarchy1"/>
    <dgm:cxn modelId="{EBD2181B-A7BD-4C31-ACA1-E1BF373632B4}" type="presParOf" srcId="{3132FDC0-D52D-4C4A-88FD-C0E3CEDC0A4F}" destId="{1FB29649-8AED-411B-81F8-CB4B9B5E2CF4}" srcOrd="0" destOrd="0" presId="urn:microsoft.com/office/officeart/2005/8/layout/hierarchy1"/>
    <dgm:cxn modelId="{40B9499D-8473-4F24-A236-F9FC23EFADA4}" type="presParOf" srcId="{1FB29649-8AED-411B-81F8-CB4B9B5E2CF4}" destId="{2464B0A7-95FD-45B7-8E13-D5EE47FBC43C}" srcOrd="0" destOrd="0" presId="urn:microsoft.com/office/officeart/2005/8/layout/hierarchy1"/>
    <dgm:cxn modelId="{4C4CE882-8313-4ED8-ADF5-D402497D6EFA}" type="presParOf" srcId="{1FB29649-8AED-411B-81F8-CB4B9B5E2CF4}" destId="{24CD5615-8D58-47FC-9406-F4E5B618F260}" srcOrd="1" destOrd="0" presId="urn:microsoft.com/office/officeart/2005/8/layout/hierarchy1"/>
    <dgm:cxn modelId="{C0D69123-10BD-4025-8E22-C3D59F9EE545}" type="presParOf" srcId="{3132FDC0-D52D-4C4A-88FD-C0E3CEDC0A4F}" destId="{B5EC12C6-0AE1-48A4-BA0A-F44E5FC9628F}" srcOrd="1" destOrd="0" presId="urn:microsoft.com/office/officeart/2005/8/layout/hierarchy1"/>
    <dgm:cxn modelId="{C5B30669-AAAE-402F-9493-869D4E0ABF82}" type="presParOf" srcId="{BFBF8CBF-3B46-4E72-971E-A8A8D1901806}" destId="{D1B79C42-5F1B-4C61-A576-5A10B798A316}" srcOrd="2" destOrd="0" presId="urn:microsoft.com/office/officeart/2005/8/layout/hierarchy1"/>
    <dgm:cxn modelId="{D1F0D918-7EA4-4612-BDFF-5D80ACB3B19B}" type="presParOf" srcId="{BFBF8CBF-3B46-4E72-971E-A8A8D1901806}" destId="{19886523-496D-470E-90A6-4FA63C481D05}" srcOrd="3" destOrd="0" presId="urn:microsoft.com/office/officeart/2005/8/layout/hierarchy1"/>
    <dgm:cxn modelId="{E1FBB1C6-D77E-4D95-9D01-FAE0477168B6}" type="presParOf" srcId="{19886523-496D-470E-90A6-4FA63C481D05}" destId="{526FCBE9-0C16-42AC-AD17-D20DBC575DB9}" srcOrd="0" destOrd="0" presId="urn:microsoft.com/office/officeart/2005/8/layout/hierarchy1"/>
    <dgm:cxn modelId="{7F91A858-61F7-4A7F-8F84-EE9B48E249EA}" type="presParOf" srcId="{526FCBE9-0C16-42AC-AD17-D20DBC575DB9}" destId="{3154E09E-36CF-4795-85DC-DAC9F125AF85}" srcOrd="0" destOrd="0" presId="urn:microsoft.com/office/officeart/2005/8/layout/hierarchy1"/>
    <dgm:cxn modelId="{15AF133B-0728-48AE-B12B-1CFC748CA49E}" type="presParOf" srcId="{526FCBE9-0C16-42AC-AD17-D20DBC575DB9}" destId="{75A96C53-A65F-4016-A5E5-3C4AB21EBD8A}" srcOrd="1" destOrd="0" presId="urn:microsoft.com/office/officeart/2005/8/layout/hierarchy1"/>
    <dgm:cxn modelId="{7D8899F6-C2A5-4E10-A10B-729F084DD83C}" type="presParOf" srcId="{19886523-496D-470E-90A6-4FA63C481D05}" destId="{B791B438-E23B-4957-83F2-80C5BB989BA5}" srcOrd="1" destOrd="0" presId="urn:microsoft.com/office/officeart/2005/8/layout/hierarchy1"/>
    <dgm:cxn modelId="{97791D2B-317A-48C4-9B5B-2B97D74E268B}" type="presParOf" srcId="{BFBF8CBF-3B46-4E72-971E-A8A8D1901806}" destId="{B83EE1BB-7540-4ECA-A0BC-4DE9B1A44571}" srcOrd="4" destOrd="0" presId="urn:microsoft.com/office/officeart/2005/8/layout/hierarchy1"/>
    <dgm:cxn modelId="{307C31B8-B8C2-4967-A15D-73E5E68759B8}" type="presParOf" srcId="{BFBF8CBF-3B46-4E72-971E-A8A8D1901806}" destId="{291E3BBD-3CD8-4D5C-9D58-6FDCFC007E2B}" srcOrd="5" destOrd="0" presId="urn:microsoft.com/office/officeart/2005/8/layout/hierarchy1"/>
    <dgm:cxn modelId="{715BD477-2877-407E-B19D-C321BC376392}" type="presParOf" srcId="{291E3BBD-3CD8-4D5C-9D58-6FDCFC007E2B}" destId="{CD9166D2-2CAB-469C-8543-688210919285}" srcOrd="0" destOrd="0" presId="urn:microsoft.com/office/officeart/2005/8/layout/hierarchy1"/>
    <dgm:cxn modelId="{A228FFD8-AC9E-4198-A25A-375AFD796EB1}" type="presParOf" srcId="{CD9166D2-2CAB-469C-8543-688210919285}" destId="{6351483F-DE02-4666-BC06-130DAC39309F}" srcOrd="0" destOrd="0" presId="urn:microsoft.com/office/officeart/2005/8/layout/hierarchy1"/>
    <dgm:cxn modelId="{C3D6796C-AD33-4B71-AEA1-51053FB9138D}" type="presParOf" srcId="{CD9166D2-2CAB-469C-8543-688210919285}" destId="{495EC6A5-0266-439E-8DDD-F7DF99818E63}" srcOrd="1" destOrd="0" presId="urn:microsoft.com/office/officeart/2005/8/layout/hierarchy1"/>
    <dgm:cxn modelId="{86541A1B-6583-444E-953B-F50D3D6F44D1}" type="presParOf" srcId="{291E3BBD-3CD8-4D5C-9D58-6FDCFC007E2B}" destId="{2E9E4F36-845B-44F6-AC48-BC17E7DFBE06}" srcOrd="1" destOrd="0" presId="urn:microsoft.com/office/officeart/2005/8/layout/hierarchy1"/>
    <dgm:cxn modelId="{5FDBE49D-2760-4F25-8ECE-EFAF95726C72}" type="presParOf" srcId="{958E3CF1-050C-4488-B675-1CEE6FEAEB6D}" destId="{3DE1AA34-8C76-4B65-AB58-D61209AC2A58}" srcOrd="2" destOrd="0" presId="urn:microsoft.com/office/officeart/2005/8/layout/hierarchy1"/>
    <dgm:cxn modelId="{0D7098DD-AA66-4110-8CA9-415812840923}" type="presParOf" srcId="{958E3CF1-050C-4488-B675-1CEE6FEAEB6D}" destId="{5EB4C0FC-4F3D-4E34-9C81-FB65B7A2E96E}" srcOrd="3" destOrd="0" presId="urn:microsoft.com/office/officeart/2005/8/layout/hierarchy1"/>
    <dgm:cxn modelId="{50613D88-B8ED-4B2F-B1AB-42562F7678D0}" type="presParOf" srcId="{5EB4C0FC-4F3D-4E34-9C81-FB65B7A2E96E}" destId="{E4D77656-C3D9-40FF-BFA1-6E401BC58D22}" srcOrd="0" destOrd="0" presId="urn:microsoft.com/office/officeart/2005/8/layout/hierarchy1"/>
    <dgm:cxn modelId="{2ACC5060-99B4-405C-AFE7-DBEBA156F249}" type="presParOf" srcId="{E4D77656-C3D9-40FF-BFA1-6E401BC58D22}" destId="{1849F802-3619-47F1-BF31-C2EA666C80EC}" srcOrd="0" destOrd="0" presId="urn:microsoft.com/office/officeart/2005/8/layout/hierarchy1"/>
    <dgm:cxn modelId="{FD5DC542-8B43-4155-B205-09AFAE34B374}" type="presParOf" srcId="{E4D77656-C3D9-40FF-BFA1-6E401BC58D22}" destId="{834F7675-5CF6-4D21-808E-C90FA6D6DEA8}" srcOrd="1" destOrd="0" presId="urn:microsoft.com/office/officeart/2005/8/layout/hierarchy1"/>
    <dgm:cxn modelId="{909142B7-6191-4717-8824-EA5FDF272DF2}" type="presParOf" srcId="{5EB4C0FC-4F3D-4E34-9C81-FB65B7A2E96E}" destId="{65509977-1795-4319-9FE8-F5FD78738D4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0E0F7C-C4B7-42E1-A996-3A728E43ACDF}" type="doc">
      <dgm:prSet loTypeId="urn:microsoft.com/office/officeart/2005/8/layout/orgChart1" loCatId="hierarchy" qsTypeId="urn:microsoft.com/office/officeart/2005/8/quickstyle/simple1" qsCatId="simple" csTypeId="urn:microsoft.com/office/officeart/2005/8/colors/accent1_2" csCatId="accent1"/>
      <dgm:spPr/>
    </dgm:pt>
    <dgm:pt modelId="{545A0ACF-7ED5-4007-A1CC-A08393547079}">
      <dgm:prSet/>
      <dgm:spPr/>
      <dgm:t>
        <a:bodyPr/>
        <a:lstStyle/>
        <a:p>
          <a:pPr marR="0" algn="ctr" rtl="0"/>
          <a:r>
            <a:rPr lang="cs-CZ" baseline="0" dirty="0" smtClean="0">
              <a:latin typeface="Calibri"/>
            </a:rPr>
            <a:t>VĚCNÁ PRÁVA</a:t>
          </a:r>
          <a:endParaRPr lang="cs-CZ" dirty="0" smtClean="0"/>
        </a:p>
      </dgm:t>
    </dgm:pt>
    <dgm:pt modelId="{2063C662-2894-4F8D-A0C4-34EB17597526}" type="parTrans" cxnId="{46FC2BC1-EB01-405E-8C86-04DBEBCBD46D}">
      <dgm:prSet/>
      <dgm:spPr/>
      <dgm:t>
        <a:bodyPr/>
        <a:lstStyle/>
        <a:p>
          <a:endParaRPr lang="cs-CZ"/>
        </a:p>
      </dgm:t>
    </dgm:pt>
    <dgm:pt modelId="{75754361-766B-4A6D-AA85-5FCD77A18627}" type="sibTrans" cxnId="{46FC2BC1-EB01-405E-8C86-04DBEBCBD46D}">
      <dgm:prSet/>
      <dgm:spPr/>
      <dgm:t>
        <a:bodyPr/>
        <a:lstStyle/>
        <a:p>
          <a:endParaRPr lang="cs-CZ"/>
        </a:p>
      </dgm:t>
    </dgm:pt>
    <dgm:pt modelId="{5130CF58-F5EB-4532-A2DD-4845A77A357C}">
      <dgm:prSet/>
      <dgm:spPr/>
      <dgm:t>
        <a:bodyPr/>
        <a:lstStyle/>
        <a:p>
          <a:pPr marR="0" algn="ctr" rtl="0"/>
          <a:r>
            <a:rPr lang="cs-CZ" baseline="0" smtClean="0">
              <a:latin typeface="Calibri"/>
            </a:rPr>
            <a:t>K VLASTNÍ VĚCI</a:t>
          </a:r>
          <a:endParaRPr lang="cs-CZ" smtClean="0"/>
        </a:p>
      </dgm:t>
    </dgm:pt>
    <dgm:pt modelId="{BA76F0FD-2AD4-475B-AE68-4FA2DBF12215}" type="parTrans" cxnId="{D9971159-C510-4B87-94BF-71D79FC5BADF}">
      <dgm:prSet/>
      <dgm:spPr/>
      <dgm:t>
        <a:bodyPr/>
        <a:lstStyle/>
        <a:p>
          <a:endParaRPr lang="cs-CZ"/>
        </a:p>
      </dgm:t>
    </dgm:pt>
    <dgm:pt modelId="{AC4DABA9-F2C3-4770-A9D6-75A87C569896}" type="sibTrans" cxnId="{D9971159-C510-4B87-94BF-71D79FC5BADF}">
      <dgm:prSet/>
      <dgm:spPr/>
      <dgm:t>
        <a:bodyPr/>
        <a:lstStyle/>
        <a:p>
          <a:endParaRPr lang="cs-CZ"/>
        </a:p>
      </dgm:t>
    </dgm:pt>
    <dgm:pt modelId="{83E12509-A42B-4CC2-BD6E-2694558646EC}">
      <dgm:prSet/>
      <dgm:spPr/>
      <dgm:t>
        <a:bodyPr/>
        <a:lstStyle/>
        <a:p>
          <a:pPr marR="0" algn="ctr" rtl="0"/>
          <a:r>
            <a:rPr lang="cs-CZ" baseline="0" smtClean="0">
              <a:latin typeface="Calibri"/>
            </a:rPr>
            <a:t>K CIZÍ VĚCI (OMEZENÁ)</a:t>
          </a:r>
          <a:endParaRPr lang="cs-CZ" smtClean="0"/>
        </a:p>
      </dgm:t>
    </dgm:pt>
    <dgm:pt modelId="{6D66F4E5-7176-476D-BB74-9417184C6346}" type="parTrans" cxnId="{D982EE83-94DF-44AE-8281-B436FD962873}">
      <dgm:prSet/>
      <dgm:spPr/>
      <dgm:t>
        <a:bodyPr/>
        <a:lstStyle/>
        <a:p>
          <a:endParaRPr lang="cs-CZ"/>
        </a:p>
      </dgm:t>
    </dgm:pt>
    <dgm:pt modelId="{FB3056E4-6387-47EA-B2FA-85FC3190A2FC}" type="sibTrans" cxnId="{D982EE83-94DF-44AE-8281-B436FD962873}">
      <dgm:prSet/>
      <dgm:spPr/>
      <dgm:t>
        <a:bodyPr/>
        <a:lstStyle/>
        <a:p>
          <a:endParaRPr lang="cs-CZ"/>
        </a:p>
      </dgm:t>
    </dgm:pt>
    <dgm:pt modelId="{71CB28F4-0409-46BB-ACC2-BCF7CEE25696}">
      <dgm:prSet/>
      <dgm:spPr/>
      <dgm:t>
        <a:bodyPr/>
        <a:lstStyle/>
        <a:p>
          <a:pPr marR="0" algn="ctr" rtl="0"/>
          <a:r>
            <a:rPr lang="cs-CZ" baseline="0" smtClean="0">
              <a:latin typeface="Calibri"/>
            </a:rPr>
            <a:t>PRÁVA ZAJIŠŤOVACÍ</a:t>
          </a:r>
          <a:endParaRPr lang="cs-CZ" smtClean="0"/>
        </a:p>
      </dgm:t>
    </dgm:pt>
    <dgm:pt modelId="{6C7BA6F6-47EA-4C6A-B7A6-CCB485E1EB78}" type="parTrans" cxnId="{98FF9D1F-0B79-47F0-BD17-5549FE598FBD}">
      <dgm:prSet/>
      <dgm:spPr/>
      <dgm:t>
        <a:bodyPr/>
        <a:lstStyle/>
        <a:p>
          <a:endParaRPr lang="cs-CZ"/>
        </a:p>
      </dgm:t>
    </dgm:pt>
    <dgm:pt modelId="{B3039D20-4BE3-4AFB-A3E1-00B2462F6320}" type="sibTrans" cxnId="{98FF9D1F-0B79-47F0-BD17-5549FE598FBD}">
      <dgm:prSet/>
      <dgm:spPr/>
      <dgm:t>
        <a:bodyPr/>
        <a:lstStyle/>
        <a:p>
          <a:endParaRPr lang="cs-CZ"/>
        </a:p>
      </dgm:t>
    </dgm:pt>
    <dgm:pt modelId="{06002C87-3BC9-4710-92E3-BB53016D31F2}">
      <dgm:prSet/>
      <dgm:spPr/>
      <dgm:t>
        <a:bodyPr/>
        <a:lstStyle/>
        <a:p>
          <a:pPr marR="0" algn="ctr" rtl="0"/>
          <a:r>
            <a:rPr lang="cs-CZ" baseline="0" smtClean="0">
              <a:latin typeface="Calibri"/>
            </a:rPr>
            <a:t>PRÁVA UŽÍVACÍ A POŽÍVCÍ</a:t>
          </a:r>
          <a:endParaRPr lang="cs-CZ" smtClean="0"/>
        </a:p>
      </dgm:t>
    </dgm:pt>
    <dgm:pt modelId="{C5A582CD-BD6D-4AC3-A1CF-4169F3247574}" type="parTrans" cxnId="{8635C081-496B-4C03-AFAD-BBF93A2F9E87}">
      <dgm:prSet/>
      <dgm:spPr/>
      <dgm:t>
        <a:bodyPr/>
        <a:lstStyle/>
        <a:p>
          <a:endParaRPr lang="cs-CZ"/>
        </a:p>
      </dgm:t>
    </dgm:pt>
    <dgm:pt modelId="{1FC1B603-A349-4373-8601-AEB99C5099FE}" type="sibTrans" cxnId="{8635C081-496B-4C03-AFAD-BBF93A2F9E87}">
      <dgm:prSet/>
      <dgm:spPr/>
      <dgm:t>
        <a:bodyPr/>
        <a:lstStyle/>
        <a:p>
          <a:endParaRPr lang="cs-CZ"/>
        </a:p>
      </dgm:t>
    </dgm:pt>
    <dgm:pt modelId="{669BF565-9F02-4BE2-B178-BF789E4E70BE}">
      <dgm:prSet/>
      <dgm:spPr/>
      <dgm:t>
        <a:bodyPr/>
        <a:lstStyle/>
        <a:p>
          <a:pPr marR="0" algn="ctr" rtl="0"/>
          <a:r>
            <a:rPr lang="cs-CZ" baseline="0" smtClean="0">
              <a:solidFill>
                <a:srgbClr val="FF0000"/>
              </a:solidFill>
              <a:latin typeface="Calibri"/>
            </a:rPr>
            <a:t>K NEMOVITÝM VĚCEM</a:t>
          </a:r>
        </a:p>
      </dgm:t>
    </dgm:pt>
    <dgm:pt modelId="{FB84C86B-29EB-4C38-BD0B-A33216D91A30}" type="parTrans" cxnId="{16215D25-EBCD-47C7-BA63-87D63C806295}">
      <dgm:prSet/>
      <dgm:spPr/>
      <dgm:t>
        <a:bodyPr/>
        <a:lstStyle/>
        <a:p>
          <a:endParaRPr lang="cs-CZ"/>
        </a:p>
      </dgm:t>
    </dgm:pt>
    <dgm:pt modelId="{D6826C24-AE5E-4F1F-B065-39A52ADDB4C6}" type="sibTrans" cxnId="{16215D25-EBCD-47C7-BA63-87D63C806295}">
      <dgm:prSet/>
      <dgm:spPr/>
      <dgm:t>
        <a:bodyPr/>
        <a:lstStyle/>
        <a:p>
          <a:endParaRPr lang="cs-CZ"/>
        </a:p>
      </dgm:t>
    </dgm:pt>
    <dgm:pt modelId="{DAD570B3-2B4D-4971-857C-5202FC30C478}">
      <dgm:prSet/>
      <dgm:spPr/>
      <dgm:t>
        <a:bodyPr/>
        <a:lstStyle/>
        <a:p>
          <a:pPr marR="0" algn="ctr" rtl="0"/>
          <a:r>
            <a:rPr lang="cs-CZ" baseline="0" smtClean="0">
              <a:solidFill>
                <a:srgbClr val="FF0000"/>
              </a:solidFill>
              <a:latin typeface="Calibri"/>
            </a:rPr>
            <a:t>K MOVITÝM VĚCEM</a:t>
          </a:r>
          <a:endParaRPr lang="cs-CZ" smtClean="0"/>
        </a:p>
      </dgm:t>
    </dgm:pt>
    <dgm:pt modelId="{125FE809-5047-418A-B333-382C7C0619AD}" type="parTrans" cxnId="{B94B8D71-B046-4EBB-9CCE-34C6A312D276}">
      <dgm:prSet/>
      <dgm:spPr/>
      <dgm:t>
        <a:bodyPr/>
        <a:lstStyle/>
        <a:p>
          <a:endParaRPr lang="cs-CZ"/>
        </a:p>
      </dgm:t>
    </dgm:pt>
    <dgm:pt modelId="{BB56C832-16B3-4035-9093-5A9BFBDAA928}" type="sibTrans" cxnId="{B94B8D71-B046-4EBB-9CCE-34C6A312D276}">
      <dgm:prSet/>
      <dgm:spPr/>
      <dgm:t>
        <a:bodyPr/>
        <a:lstStyle/>
        <a:p>
          <a:endParaRPr lang="cs-CZ"/>
        </a:p>
      </dgm:t>
    </dgm:pt>
    <dgm:pt modelId="{20D57355-4650-416A-A2D9-859FB812491D}" type="pres">
      <dgm:prSet presAssocID="{530E0F7C-C4B7-42E1-A996-3A728E43ACDF}" presName="hierChild1" presStyleCnt="0">
        <dgm:presLayoutVars>
          <dgm:orgChart val="1"/>
          <dgm:chPref val="1"/>
          <dgm:dir/>
          <dgm:animOne val="branch"/>
          <dgm:animLvl val="lvl"/>
          <dgm:resizeHandles/>
        </dgm:presLayoutVars>
      </dgm:prSet>
      <dgm:spPr/>
    </dgm:pt>
    <dgm:pt modelId="{5C78550D-E8EC-4ACD-A0DE-ADB5D5A0B7B5}" type="pres">
      <dgm:prSet presAssocID="{545A0ACF-7ED5-4007-A1CC-A08393547079}" presName="hierRoot1" presStyleCnt="0">
        <dgm:presLayoutVars>
          <dgm:hierBranch/>
        </dgm:presLayoutVars>
      </dgm:prSet>
      <dgm:spPr/>
    </dgm:pt>
    <dgm:pt modelId="{12DDC8F3-0B8A-4264-9934-26AF25431DD7}" type="pres">
      <dgm:prSet presAssocID="{545A0ACF-7ED5-4007-A1CC-A08393547079}" presName="rootComposite1" presStyleCnt="0"/>
      <dgm:spPr/>
    </dgm:pt>
    <dgm:pt modelId="{972BC126-FCEA-402D-BE1B-929E22B90A64}" type="pres">
      <dgm:prSet presAssocID="{545A0ACF-7ED5-4007-A1CC-A08393547079}" presName="rootText1" presStyleLbl="node0" presStyleIdx="0" presStyleCnt="1">
        <dgm:presLayoutVars>
          <dgm:chPref val="3"/>
        </dgm:presLayoutVars>
      </dgm:prSet>
      <dgm:spPr/>
      <dgm:t>
        <a:bodyPr/>
        <a:lstStyle/>
        <a:p>
          <a:endParaRPr lang="cs-CZ"/>
        </a:p>
      </dgm:t>
    </dgm:pt>
    <dgm:pt modelId="{9B61EA1D-08A0-48EE-B4CF-C36C98717BE0}" type="pres">
      <dgm:prSet presAssocID="{545A0ACF-7ED5-4007-A1CC-A08393547079}" presName="rootConnector1" presStyleLbl="node1" presStyleIdx="0" presStyleCnt="0"/>
      <dgm:spPr/>
      <dgm:t>
        <a:bodyPr/>
        <a:lstStyle/>
        <a:p>
          <a:endParaRPr lang="cs-CZ"/>
        </a:p>
      </dgm:t>
    </dgm:pt>
    <dgm:pt modelId="{FD0AF39A-9A70-4C05-B65C-66E9EC933560}" type="pres">
      <dgm:prSet presAssocID="{545A0ACF-7ED5-4007-A1CC-A08393547079}" presName="hierChild2" presStyleCnt="0"/>
      <dgm:spPr/>
    </dgm:pt>
    <dgm:pt modelId="{994FDB07-6A02-4886-9502-6A2AF7CD92CC}" type="pres">
      <dgm:prSet presAssocID="{BA76F0FD-2AD4-475B-AE68-4FA2DBF12215}" presName="Name35" presStyleLbl="parChTrans1D2" presStyleIdx="0" presStyleCnt="4"/>
      <dgm:spPr/>
      <dgm:t>
        <a:bodyPr/>
        <a:lstStyle/>
        <a:p>
          <a:endParaRPr lang="cs-CZ"/>
        </a:p>
      </dgm:t>
    </dgm:pt>
    <dgm:pt modelId="{E1C72A64-705D-4C36-8AEB-306980FFF000}" type="pres">
      <dgm:prSet presAssocID="{5130CF58-F5EB-4532-A2DD-4845A77A357C}" presName="hierRoot2" presStyleCnt="0">
        <dgm:presLayoutVars>
          <dgm:hierBranch/>
        </dgm:presLayoutVars>
      </dgm:prSet>
      <dgm:spPr/>
    </dgm:pt>
    <dgm:pt modelId="{0DD748B1-317B-4287-B66A-849623464101}" type="pres">
      <dgm:prSet presAssocID="{5130CF58-F5EB-4532-A2DD-4845A77A357C}" presName="rootComposite" presStyleCnt="0"/>
      <dgm:spPr/>
    </dgm:pt>
    <dgm:pt modelId="{6EC6F6C7-9254-4029-8E74-095F54BE0B3A}" type="pres">
      <dgm:prSet presAssocID="{5130CF58-F5EB-4532-A2DD-4845A77A357C}" presName="rootText" presStyleLbl="node2" presStyleIdx="0" presStyleCnt="4">
        <dgm:presLayoutVars>
          <dgm:chPref val="3"/>
        </dgm:presLayoutVars>
      </dgm:prSet>
      <dgm:spPr/>
      <dgm:t>
        <a:bodyPr/>
        <a:lstStyle/>
        <a:p>
          <a:endParaRPr lang="cs-CZ"/>
        </a:p>
      </dgm:t>
    </dgm:pt>
    <dgm:pt modelId="{3E966A77-88B9-41EB-A1F6-E3D50428F081}" type="pres">
      <dgm:prSet presAssocID="{5130CF58-F5EB-4532-A2DD-4845A77A357C}" presName="rootConnector" presStyleLbl="node2" presStyleIdx="0" presStyleCnt="4"/>
      <dgm:spPr/>
      <dgm:t>
        <a:bodyPr/>
        <a:lstStyle/>
        <a:p>
          <a:endParaRPr lang="cs-CZ"/>
        </a:p>
      </dgm:t>
    </dgm:pt>
    <dgm:pt modelId="{151D8DB1-5006-4E16-BA6E-82C89AB4047A}" type="pres">
      <dgm:prSet presAssocID="{5130CF58-F5EB-4532-A2DD-4845A77A357C}" presName="hierChild4" presStyleCnt="0"/>
      <dgm:spPr/>
    </dgm:pt>
    <dgm:pt modelId="{406D0D20-3AE9-4CB5-BBE2-385B65570838}" type="pres">
      <dgm:prSet presAssocID="{5130CF58-F5EB-4532-A2DD-4845A77A357C}" presName="hierChild5" presStyleCnt="0"/>
      <dgm:spPr/>
    </dgm:pt>
    <dgm:pt modelId="{FDFA1803-4CC0-4441-BF26-1C1FB1D12896}" type="pres">
      <dgm:prSet presAssocID="{6D66F4E5-7176-476D-BB74-9417184C6346}" presName="Name35" presStyleLbl="parChTrans1D2" presStyleIdx="1" presStyleCnt="4"/>
      <dgm:spPr/>
      <dgm:t>
        <a:bodyPr/>
        <a:lstStyle/>
        <a:p>
          <a:endParaRPr lang="cs-CZ"/>
        </a:p>
      </dgm:t>
    </dgm:pt>
    <dgm:pt modelId="{BD710C6D-4782-42AF-BEAF-32D41AE681D7}" type="pres">
      <dgm:prSet presAssocID="{83E12509-A42B-4CC2-BD6E-2694558646EC}" presName="hierRoot2" presStyleCnt="0">
        <dgm:presLayoutVars>
          <dgm:hierBranch/>
        </dgm:presLayoutVars>
      </dgm:prSet>
      <dgm:spPr/>
    </dgm:pt>
    <dgm:pt modelId="{8283CBEA-CDF4-4D5A-983D-BA4997324551}" type="pres">
      <dgm:prSet presAssocID="{83E12509-A42B-4CC2-BD6E-2694558646EC}" presName="rootComposite" presStyleCnt="0"/>
      <dgm:spPr/>
    </dgm:pt>
    <dgm:pt modelId="{602CDBFA-EED1-48DB-A868-BC420019B596}" type="pres">
      <dgm:prSet presAssocID="{83E12509-A42B-4CC2-BD6E-2694558646EC}" presName="rootText" presStyleLbl="node2" presStyleIdx="1" presStyleCnt="4">
        <dgm:presLayoutVars>
          <dgm:chPref val="3"/>
        </dgm:presLayoutVars>
      </dgm:prSet>
      <dgm:spPr/>
      <dgm:t>
        <a:bodyPr/>
        <a:lstStyle/>
        <a:p>
          <a:endParaRPr lang="cs-CZ"/>
        </a:p>
      </dgm:t>
    </dgm:pt>
    <dgm:pt modelId="{EA9B1F20-5DF2-44BC-A142-C0B00EC3F916}" type="pres">
      <dgm:prSet presAssocID="{83E12509-A42B-4CC2-BD6E-2694558646EC}" presName="rootConnector" presStyleLbl="node2" presStyleIdx="1" presStyleCnt="4"/>
      <dgm:spPr/>
      <dgm:t>
        <a:bodyPr/>
        <a:lstStyle/>
        <a:p>
          <a:endParaRPr lang="cs-CZ"/>
        </a:p>
      </dgm:t>
    </dgm:pt>
    <dgm:pt modelId="{B791B289-B38F-4D60-9F03-98714C8671C9}" type="pres">
      <dgm:prSet presAssocID="{83E12509-A42B-4CC2-BD6E-2694558646EC}" presName="hierChild4" presStyleCnt="0"/>
      <dgm:spPr/>
    </dgm:pt>
    <dgm:pt modelId="{72021011-51FD-4075-BEA5-B7F4FB497DBF}" type="pres">
      <dgm:prSet presAssocID="{6C7BA6F6-47EA-4C6A-B7A6-CCB485E1EB78}" presName="Name35" presStyleLbl="parChTrans1D3" presStyleIdx="0" presStyleCnt="2"/>
      <dgm:spPr/>
      <dgm:t>
        <a:bodyPr/>
        <a:lstStyle/>
        <a:p>
          <a:endParaRPr lang="cs-CZ"/>
        </a:p>
      </dgm:t>
    </dgm:pt>
    <dgm:pt modelId="{8CD453AA-D590-4D69-ADF4-D0F4B082E4AB}" type="pres">
      <dgm:prSet presAssocID="{71CB28F4-0409-46BB-ACC2-BCF7CEE25696}" presName="hierRoot2" presStyleCnt="0">
        <dgm:presLayoutVars>
          <dgm:hierBranch val="r"/>
        </dgm:presLayoutVars>
      </dgm:prSet>
      <dgm:spPr/>
    </dgm:pt>
    <dgm:pt modelId="{E7A8A781-5201-4D26-B3E8-C963337F32A5}" type="pres">
      <dgm:prSet presAssocID="{71CB28F4-0409-46BB-ACC2-BCF7CEE25696}" presName="rootComposite" presStyleCnt="0"/>
      <dgm:spPr/>
    </dgm:pt>
    <dgm:pt modelId="{39758EDA-E7AF-4773-831A-1A7BB01C985B}" type="pres">
      <dgm:prSet presAssocID="{71CB28F4-0409-46BB-ACC2-BCF7CEE25696}" presName="rootText" presStyleLbl="node3" presStyleIdx="0" presStyleCnt="2">
        <dgm:presLayoutVars>
          <dgm:chPref val="3"/>
        </dgm:presLayoutVars>
      </dgm:prSet>
      <dgm:spPr/>
      <dgm:t>
        <a:bodyPr/>
        <a:lstStyle/>
        <a:p>
          <a:endParaRPr lang="cs-CZ"/>
        </a:p>
      </dgm:t>
    </dgm:pt>
    <dgm:pt modelId="{80980BC2-BF20-4AB7-A0D0-A8F2E59E3313}" type="pres">
      <dgm:prSet presAssocID="{71CB28F4-0409-46BB-ACC2-BCF7CEE25696}" presName="rootConnector" presStyleLbl="node3" presStyleIdx="0" presStyleCnt="2"/>
      <dgm:spPr/>
      <dgm:t>
        <a:bodyPr/>
        <a:lstStyle/>
        <a:p>
          <a:endParaRPr lang="cs-CZ"/>
        </a:p>
      </dgm:t>
    </dgm:pt>
    <dgm:pt modelId="{F7B9D505-8307-4164-89C9-B45E02C0DF25}" type="pres">
      <dgm:prSet presAssocID="{71CB28F4-0409-46BB-ACC2-BCF7CEE25696}" presName="hierChild4" presStyleCnt="0"/>
      <dgm:spPr/>
    </dgm:pt>
    <dgm:pt modelId="{99C2DF6A-96F5-430C-8348-62E53B6B8DE1}" type="pres">
      <dgm:prSet presAssocID="{71CB28F4-0409-46BB-ACC2-BCF7CEE25696}" presName="hierChild5" presStyleCnt="0"/>
      <dgm:spPr/>
    </dgm:pt>
    <dgm:pt modelId="{3C096EEF-99E4-43CD-A23E-54C5E06E40A8}" type="pres">
      <dgm:prSet presAssocID="{C5A582CD-BD6D-4AC3-A1CF-4169F3247574}" presName="Name35" presStyleLbl="parChTrans1D3" presStyleIdx="1" presStyleCnt="2"/>
      <dgm:spPr/>
      <dgm:t>
        <a:bodyPr/>
        <a:lstStyle/>
        <a:p>
          <a:endParaRPr lang="cs-CZ"/>
        </a:p>
      </dgm:t>
    </dgm:pt>
    <dgm:pt modelId="{4CE8597C-8A36-46F9-8483-2A453B00D271}" type="pres">
      <dgm:prSet presAssocID="{06002C87-3BC9-4710-92E3-BB53016D31F2}" presName="hierRoot2" presStyleCnt="0">
        <dgm:presLayoutVars>
          <dgm:hierBranch val="r"/>
        </dgm:presLayoutVars>
      </dgm:prSet>
      <dgm:spPr/>
    </dgm:pt>
    <dgm:pt modelId="{1245B035-A462-4A91-BCF7-EDAEC8ABB7AE}" type="pres">
      <dgm:prSet presAssocID="{06002C87-3BC9-4710-92E3-BB53016D31F2}" presName="rootComposite" presStyleCnt="0"/>
      <dgm:spPr/>
    </dgm:pt>
    <dgm:pt modelId="{75392C3C-8CD8-42C0-9657-88889CD567D6}" type="pres">
      <dgm:prSet presAssocID="{06002C87-3BC9-4710-92E3-BB53016D31F2}" presName="rootText" presStyleLbl="node3" presStyleIdx="1" presStyleCnt="2">
        <dgm:presLayoutVars>
          <dgm:chPref val="3"/>
        </dgm:presLayoutVars>
      </dgm:prSet>
      <dgm:spPr/>
      <dgm:t>
        <a:bodyPr/>
        <a:lstStyle/>
        <a:p>
          <a:endParaRPr lang="cs-CZ"/>
        </a:p>
      </dgm:t>
    </dgm:pt>
    <dgm:pt modelId="{6BDE0248-9CDB-4D7A-B721-E9BFB14795DC}" type="pres">
      <dgm:prSet presAssocID="{06002C87-3BC9-4710-92E3-BB53016D31F2}" presName="rootConnector" presStyleLbl="node3" presStyleIdx="1" presStyleCnt="2"/>
      <dgm:spPr/>
      <dgm:t>
        <a:bodyPr/>
        <a:lstStyle/>
        <a:p>
          <a:endParaRPr lang="cs-CZ"/>
        </a:p>
      </dgm:t>
    </dgm:pt>
    <dgm:pt modelId="{C7AF1C45-45A6-4357-8AC3-273102996DC4}" type="pres">
      <dgm:prSet presAssocID="{06002C87-3BC9-4710-92E3-BB53016D31F2}" presName="hierChild4" presStyleCnt="0"/>
      <dgm:spPr/>
    </dgm:pt>
    <dgm:pt modelId="{8057AACE-9C1B-4729-9633-504785D47348}" type="pres">
      <dgm:prSet presAssocID="{06002C87-3BC9-4710-92E3-BB53016D31F2}" presName="hierChild5" presStyleCnt="0"/>
      <dgm:spPr/>
    </dgm:pt>
    <dgm:pt modelId="{D0648F7D-CCBE-4FDC-B702-AE6FABA1E4EC}" type="pres">
      <dgm:prSet presAssocID="{83E12509-A42B-4CC2-BD6E-2694558646EC}" presName="hierChild5" presStyleCnt="0"/>
      <dgm:spPr/>
    </dgm:pt>
    <dgm:pt modelId="{7EFF9290-B948-462D-8FBD-06EC4E7E201D}" type="pres">
      <dgm:prSet presAssocID="{FB84C86B-29EB-4C38-BD0B-A33216D91A30}" presName="Name35" presStyleLbl="parChTrans1D2" presStyleIdx="2" presStyleCnt="4"/>
      <dgm:spPr/>
      <dgm:t>
        <a:bodyPr/>
        <a:lstStyle/>
        <a:p>
          <a:endParaRPr lang="cs-CZ"/>
        </a:p>
      </dgm:t>
    </dgm:pt>
    <dgm:pt modelId="{8D64F8F9-D4F5-46DE-BBF0-4AF14376A735}" type="pres">
      <dgm:prSet presAssocID="{669BF565-9F02-4BE2-B178-BF789E4E70BE}" presName="hierRoot2" presStyleCnt="0">
        <dgm:presLayoutVars>
          <dgm:hierBranch/>
        </dgm:presLayoutVars>
      </dgm:prSet>
      <dgm:spPr/>
    </dgm:pt>
    <dgm:pt modelId="{924F5119-4CB3-4865-B9AF-5BF9D1BCCF1E}" type="pres">
      <dgm:prSet presAssocID="{669BF565-9F02-4BE2-B178-BF789E4E70BE}" presName="rootComposite" presStyleCnt="0"/>
      <dgm:spPr/>
    </dgm:pt>
    <dgm:pt modelId="{2B496126-69E6-402D-AE3F-21E3B1EFF9EF}" type="pres">
      <dgm:prSet presAssocID="{669BF565-9F02-4BE2-B178-BF789E4E70BE}" presName="rootText" presStyleLbl="node2" presStyleIdx="2" presStyleCnt="4">
        <dgm:presLayoutVars>
          <dgm:chPref val="3"/>
        </dgm:presLayoutVars>
      </dgm:prSet>
      <dgm:spPr/>
      <dgm:t>
        <a:bodyPr/>
        <a:lstStyle/>
        <a:p>
          <a:endParaRPr lang="cs-CZ"/>
        </a:p>
      </dgm:t>
    </dgm:pt>
    <dgm:pt modelId="{F47A4CB8-A59E-41D5-859A-3360F1F6A704}" type="pres">
      <dgm:prSet presAssocID="{669BF565-9F02-4BE2-B178-BF789E4E70BE}" presName="rootConnector" presStyleLbl="node2" presStyleIdx="2" presStyleCnt="4"/>
      <dgm:spPr/>
      <dgm:t>
        <a:bodyPr/>
        <a:lstStyle/>
        <a:p>
          <a:endParaRPr lang="cs-CZ"/>
        </a:p>
      </dgm:t>
    </dgm:pt>
    <dgm:pt modelId="{64E4EA6D-1F20-4887-9E7D-263C85E9B8A3}" type="pres">
      <dgm:prSet presAssocID="{669BF565-9F02-4BE2-B178-BF789E4E70BE}" presName="hierChild4" presStyleCnt="0"/>
      <dgm:spPr/>
    </dgm:pt>
    <dgm:pt modelId="{01790E82-6896-473A-B23A-BE09EB9A6A79}" type="pres">
      <dgm:prSet presAssocID="{669BF565-9F02-4BE2-B178-BF789E4E70BE}" presName="hierChild5" presStyleCnt="0"/>
      <dgm:spPr/>
    </dgm:pt>
    <dgm:pt modelId="{301535C0-6DBC-4A97-A093-CC8946A03025}" type="pres">
      <dgm:prSet presAssocID="{125FE809-5047-418A-B333-382C7C0619AD}" presName="Name35" presStyleLbl="parChTrans1D2" presStyleIdx="3" presStyleCnt="4"/>
      <dgm:spPr/>
      <dgm:t>
        <a:bodyPr/>
        <a:lstStyle/>
        <a:p>
          <a:endParaRPr lang="cs-CZ"/>
        </a:p>
      </dgm:t>
    </dgm:pt>
    <dgm:pt modelId="{30F15426-A701-4752-A038-9DBFC7025AA1}" type="pres">
      <dgm:prSet presAssocID="{DAD570B3-2B4D-4971-857C-5202FC30C478}" presName="hierRoot2" presStyleCnt="0">
        <dgm:presLayoutVars>
          <dgm:hierBranch/>
        </dgm:presLayoutVars>
      </dgm:prSet>
      <dgm:spPr/>
    </dgm:pt>
    <dgm:pt modelId="{E31AE3C1-CED0-4F6F-B2D4-036B8E3C80C2}" type="pres">
      <dgm:prSet presAssocID="{DAD570B3-2B4D-4971-857C-5202FC30C478}" presName="rootComposite" presStyleCnt="0"/>
      <dgm:spPr/>
    </dgm:pt>
    <dgm:pt modelId="{2AB5CBDC-6945-40A3-9F3C-415404F26DBB}" type="pres">
      <dgm:prSet presAssocID="{DAD570B3-2B4D-4971-857C-5202FC30C478}" presName="rootText" presStyleLbl="node2" presStyleIdx="3" presStyleCnt="4">
        <dgm:presLayoutVars>
          <dgm:chPref val="3"/>
        </dgm:presLayoutVars>
      </dgm:prSet>
      <dgm:spPr/>
      <dgm:t>
        <a:bodyPr/>
        <a:lstStyle/>
        <a:p>
          <a:endParaRPr lang="cs-CZ"/>
        </a:p>
      </dgm:t>
    </dgm:pt>
    <dgm:pt modelId="{13218F3E-F718-40F4-8508-1F7CC273F96F}" type="pres">
      <dgm:prSet presAssocID="{DAD570B3-2B4D-4971-857C-5202FC30C478}" presName="rootConnector" presStyleLbl="node2" presStyleIdx="3" presStyleCnt="4"/>
      <dgm:spPr/>
      <dgm:t>
        <a:bodyPr/>
        <a:lstStyle/>
        <a:p>
          <a:endParaRPr lang="cs-CZ"/>
        </a:p>
      </dgm:t>
    </dgm:pt>
    <dgm:pt modelId="{C8B406C5-2266-42C2-BCC2-A9D8F33166FE}" type="pres">
      <dgm:prSet presAssocID="{DAD570B3-2B4D-4971-857C-5202FC30C478}" presName="hierChild4" presStyleCnt="0"/>
      <dgm:spPr/>
    </dgm:pt>
    <dgm:pt modelId="{5139C87C-A433-49EA-AAD4-6AC12300DEF2}" type="pres">
      <dgm:prSet presAssocID="{DAD570B3-2B4D-4971-857C-5202FC30C478}" presName="hierChild5" presStyleCnt="0"/>
      <dgm:spPr/>
    </dgm:pt>
    <dgm:pt modelId="{535443BD-3607-4AE9-94FE-1324599F6513}" type="pres">
      <dgm:prSet presAssocID="{545A0ACF-7ED5-4007-A1CC-A08393547079}" presName="hierChild3" presStyleCnt="0"/>
      <dgm:spPr/>
    </dgm:pt>
  </dgm:ptLst>
  <dgm:cxnLst>
    <dgm:cxn modelId="{D982EE83-94DF-44AE-8281-B436FD962873}" srcId="{545A0ACF-7ED5-4007-A1CC-A08393547079}" destId="{83E12509-A42B-4CC2-BD6E-2694558646EC}" srcOrd="1" destOrd="0" parTransId="{6D66F4E5-7176-476D-BB74-9417184C6346}" sibTransId="{FB3056E4-6387-47EA-B2FA-85FC3190A2FC}"/>
    <dgm:cxn modelId="{14216C2E-EFAF-4795-8049-BE3DAADE52D7}" type="presOf" srcId="{669BF565-9F02-4BE2-B178-BF789E4E70BE}" destId="{2B496126-69E6-402D-AE3F-21E3B1EFF9EF}" srcOrd="0" destOrd="0" presId="urn:microsoft.com/office/officeart/2005/8/layout/orgChart1"/>
    <dgm:cxn modelId="{D9971159-C510-4B87-94BF-71D79FC5BADF}" srcId="{545A0ACF-7ED5-4007-A1CC-A08393547079}" destId="{5130CF58-F5EB-4532-A2DD-4845A77A357C}" srcOrd="0" destOrd="0" parTransId="{BA76F0FD-2AD4-475B-AE68-4FA2DBF12215}" sibTransId="{AC4DABA9-F2C3-4770-A9D6-75A87C569896}"/>
    <dgm:cxn modelId="{AE12DDDE-3D74-4A9B-B29A-2CB200602978}" type="presOf" srcId="{71CB28F4-0409-46BB-ACC2-BCF7CEE25696}" destId="{80980BC2-BF20-4AB7-A0D0-A8F2E59E3313}" srcOrd="1" destOrd="0" presId="urn:microsoft.com/office/officeart/2005/8/layout/orgChart1"/>
    <dgm:cxn modelId="{23E83DDE-4DA5-4C10-BA35-1E2933BFB3A9}" type="presOf" srcId="{C5A582CD-BD6D-4AC3-A1CF-4169F3247574}" destId="{3C096EEF-99E4-43CD-A23E-54C5E06E40A8}" srcOrd="0" destOrd="0" presId="urn:microsoft.com/office/officeart/2005/8/layout/orgChart1"/>
    <dgm:cxn modelId="{EFB8A9EB-63F5-4545-B9E6-355099C6F1DC}" type="presOf" srcId="{545A0ACF-7ED5-4007-A1CC-A08393547079}" destId="{972BC126-FCEA-402D-BE1B-929E22B90A64}" srcOrd="0" destOrd="0" presId="urn:microsoft.com/office/officeart/2005/8/layout/orgChart1"/>
    <dgm:cxn modelId="{37CF862D-F197-48B6-AA24-EDC81DCC83B6}" type="presOf" srcId="{BA76F0FD-2AD4-475B-AE68-4FA2DBF12215}" destId="{994FDB07-6A02-4886-9502-6A2AF7CD92CC}" srcOrd="0" destOrd="0" presId="urn:microsoft.com/office/officeart/2005/8/layout/orgChart1"/>
    <dgm:cxn modelId="{EA24906C-D4C6-43CB-8CC9-5E2B6509D357}" type="presOf" srcId="{FB84C86B-29EB-4C38-BD0B-A33216D91A30}" destId="{7EFF9290-B948-462D-8FBD-06EC4E7E201D}" srcOrd="0" destOrd="0" presId="urn:microsoft.com/office/officeart/2005/8/layout/orgChart1"/>
    <dgm:cxn modelId="{98FF9D1F-0B79-47F0-BD17-5549FE598FBD}" srcId="{83E12509-A42B-4CC2-BD6E-2694558646EC}" destId="{71CB28F4-0409-46BB-ACC2-BCF7CEE25696}" srcOrd="0" destOrd="0" parTransId="{6C7BA6F6-47EA-4C6A-B7A6-CCB485E1EB78}" sibTransId="{B3039D20-4BE3-4AFB-A3E1-00B2462F6320}"/>
    <dgm:cxn modelId="{F601C5FF-8929-4FA3-A255-287E1CA399DC}" type="presOf" srcId="{5130CF58-F5EB-4532-A2DD-4845A77A357C}" destId="{6EC6F6C7-9254-4029-8E74-095F54BE0B3A}" srcOrd="0" destOrd="0" presId="urn:microsoft.com/office/officeart/2005/8/layout/orgChart1"/>
    <dgm:cxn modelId="{27647DB5-45CB-4A82-8A40-92F3B87E6EA7}" type="presOf" srcId="{530E0F7C-C4B7-42E1-A996-3A728E43ACDF}" destId="{20D57355-4650-416A-A2D9-859FB812491D}" srcOrd="0" destOrd="0" presId="urn:microsoft.com/office/officeart/2005/8/layout/orgChart1"/>
    <dgm:cxn modelId="{8635C081-496B-4C03-AFAD-BBF93A2F9E87}" srcId="{83E12509-A42B-4CC2-BD6E-2694558646EC}" destId="{06002C87-3BC9-4710-92E3-BB53016D31F2}" srcOrd="1" destOrd="0" parTransId="{C5A582CD-BD6D-4AC3-A1CF-4169F3247574}" sibTransId="{1FC1B603-A349-4373-8601-AEB99C5099FE}"/>
    <dgm:cxn modelId="{C64DB037-01B3-482A-BAEE-89E5EB30F7F6}" type="presOf" srcId="{71CB28F4-0409-46BB-ACC2-BCF7CEE25696}" destId="{39758EDA-E7AF-4773-831A-1A7BB01C985B}" srcOrd="0" destOrd="0" presId="urn:microsoft.com/office/officeart/2005/8/layout/orgChart1"/>
    <dgm:cxn modelId="{87D8F8B5-56D0-45F9-B225-DDDC7FBCF750}" type="presOf" srcId="{83E12509-A42B-4CC2-BD6E-2694558646EC}" destId="{602CDBFA-EED1-48DB-A868-BC420019B596}" srcOrd="0" destOrd="0" presId="urn:microsoft.com/office/officeart/2005/8/layout/orgChart1"/>
    <dgm:cxn modelId="{12BB3C4D-221E-48A5-92E6-7A97B49BA314}" type="presOf" srcId="{669BF565-9F02-4BE2-B178-BF789E4E70BE}" destId="{F47A4CB8-A59E-41D5-859A-3360F1F6A704}" srcOrd="1" destOrd="0" presId="urn:microsoft.com/office/officeart/2005/8/layout/orgChart1"/>
    <dgm:cxn modelId="{7A73E11B-EABA-46F3-9EFF-ACA74039A8CB}" type="presOf" srcId="{6C7BA6F6-47EA-4C6A-B7A6-CCB485E1EB78}" destId="{72021011-51FD-4075-BEA5-B7F4FB497DBF}" srcOrd="0" destOrd="0" presId="urn:microsoft.com/office/officeart/2005/8/layout/orgChart1"/>
    <dgm:cxn modelId="{F563F96F-4406-48CB-8F46-8CFDD8530803}" type="presOf" srcId="{06002C87-3BC9-4710-92E3-BB53016D31F2}" destId="{6BDE0248-9CDB-4D7A-B721-E9BFB14795DC}" srcOrd="1" destOrd="0" presId="urn:microsoft.com/office/officeart/2005/8/layout/orgChart1"/>
    <dgm:cxn modelId="{D6502B63-2E29-4731-8257-A605B3EBC659}" type="presOf" srcId="{125FE809-5047-418A-B333-382C7C0619AD}" destId="{301535C0-6DBC-4A97-A093-CC8946A03025}" srcOrd="0" destOrd="0" presId="urn:microsoft.com/office/officeart/2005/8/layout/orgChart1"/>
    <dgm:cxn modelId="{628F9533-9FB0-4FA9-988F-FEDAC510A864}" type="presOf" srcId="{6D66F4E5-7176-476D-BB74-9417184C6346}" destId="{FDFA1803-4CC0-4441-BF26-1C1FB1D12896}" srcOrd="0" destOrd="0" presId="urn:microsoft.com/office/officeart/2005/8/layout/orgChart1"/>
    <dgm:cxn modelId="{3412C737-09AA-4CF2-BDD0-146C3299244F}" type="presOf" srcId="{5130CF58-F5EB-4532-A2DD-4845A77A357C}" destId="{3E966A77-88B9-41EB-A1F6-E3D50428F081}" srcOrd="1" destOrd="0" presId="urn:microsoft.com/office/officeart/2005/8/layout/orgChart1"/>
    <dgm:cxn modelId="{7CED3129-0573-425D-A3FD-65D21F1CF715}" type="presOf" srcId="{DAD570B3-2B4D-4971-857C-5202FC30C478}" destId="{2AB5CBDC-6945-40A3-9F3C-415404F26DBB}" srcOrd="0" destOrd="0" presId="urn:microsoft.com/office/officeart/2005/8/layout/orgChart1"/>
    <dgm:cxn modelId="{64CD35F6-4EDA-4BCF-9E4D-3E87F131855E}" type="presOf" srcId="{545A0ACF-7ED5-4007-A1CC-A08393547079}" destId="{9B61EA1D-08A0-48EE-B4CF-C36C98717BE0}" srcOrd="1" destOrd="0" presId="urn:microsoft.com/office/officeart/2005/8/layout/orgChart1"/>
    <dgm:cxn modelId="{F03812CC-8487-411A-84A9-11783F9B7B6A}" type="presOf" srcId="{DAD570B3-2B4D-4971-857C-5202FC30C478}" destId="{13218F3E-F718-40F4-8508-1F7CC273F96F}" srcOrd="1" destOrd="0" presId="urn:microsoft.com/office/officeart/2005/8/layout/orgChart1"/>
    <dgm:cxn modelId="{50D46B67-9D09-430C-A53E-ED48C036C62D}" type="presOf" srcId="{06002C87-3BC9-4710-92E3-BB53016D31F2}" destId="{75392C3C-8CD8-42C0-9657-88889CD567D6}" srcOrd="0" destOrd="0" presId="urn:microsoft.com/office/officeart/2005/8/layout/orgChart1"/>
    <dgm:cxn modelId="{B94B8D71-B046-4EBB-9CCE-34C6A312D276}" srcId="{545A0ACF-7ED5-4007-A1CC-A08393547079}" destId="{DAD570B3-2B4D-4971-857C-5202FC30C478}" srcOrd="3" destOrd="0" parTransId="{125FE809-5047-418A-B333-382C7C0619AD}" sibTransId="{BB56C832-16B3-4035-9093-5A9BFBDAA928}"/>
    <dgm:cxn modelId="{16215D25-EBCD-47C7-BA63-87D63C806295}" srcId="{545A0ACF-7ED5-4007-A1CC-A08393547079}" destId="{669BF565-9F02-4BE2-B178-BF789E4E70BE}" srcOrd="2" destOrd="0" parTransId="{FB84C86B-29EB-4C38-BD0B-A33216D91A30}" sibTransId="{D6826C24-AE5E-4F1F-B065-39A52ADDB4C6}"/>
    <dgm:cxn modelId="{46FC2BC1-EB01-405E-8C86-04DBEBCBD46D}" srcId="{530E0F7C-C4B7-42E1-A996-3A728E43ACDF}" destId="{545A0ACF-7ED5-4007-A1CC-A08393547079}" srcOrd="0" destOrd="0" parTransId="{2063C662-2894-4F8D-A0C4-34EB17597526}" sibTransId="{75754361-766B-4A6D-AA85-5FCD77A18627}"/>
    <dgm:cxn modelId="{EF576F56-DF1A-4434-97F6-83E7A9AD6CFE}" type="presOf" srcId="{83E12509-A42B-4CC2-BD6E-2694558646EC}" destId="{EA9B1F20-5DF2-44BC-A142-C0B00EC3F916}" srcOrd="1" destOrd="0" presId="urn:microsoft.com/office/officeart/2005/8/layout/orgChart1"/>
    <dgm:cxn modelId="{17DCA2B4-A294-4CD7-B9E5-E9DDA07B2F82}" type="presParOf" srcId="{20D57355-4650-416A-A2D9-859FB812491D}" destId="{5C78550D-E8EC-4ACD-A0DE-ADB5D5A0B7B5}" srcOrd="0" destOrd="0" presId="urn:microsoft.com/office/officeart/2005/8/layout/orgChart1"/>
    <dgm:cxn modelId="{9815D03D-D6DE-41C6-9FCD-B3D13980935E}" type="presParOf" srcId="{5C78550D-E8EC-4ACD-A0DE-ADB5D5A0B7B5}" destId="{12DDC8F3-0B8A-4264-9934-26AF25431DD7}" srcOrd="0" destOrd="0" presId="urn:microsoft.com/office/officeart/2005/8/layout/orgChart1"/>
    <dgm:cxn modelId="{0C765CCB-0A8D-4704-BB94-D4CB5B468404}" type="presParOf" srcId="{12DDC8F3-0B8A-4264-9934-26AF25431DD7}" destId="{972BC126-FCEA-402D-BE1B-929E22B90A64}" srcOrd="0" destOrd="0" presId="urn:microsoft.com/office/officeart/2005/8/layout/orgChart1"/>
    <dgm:cxn modelId="{26F8DAD6-AB9E-48A8-B4B4-B8013A01938A}" type="presParOf" srcId="{12DDC8F3-0B8A-4264-9934-26AF25431DD7}" destId="{9B61EA1D-08A0-48EE-B4CF-C36C98717BE0}" srcOrd="1" destOrd="0" presId="urn:microsoft.com/office/officeart/2005/8/layout/orgChart1"/>
    <dgm:cxn modelId="{49CF64BD-10CC-4868-B838-95D8A93D3526}" type="presParOf" srcId="{5C78550D-E8EC-4ACD-A0DE-ADB5D5A0B7B5}" destId="{FD0AF39A-9A70-4C05-B65C-66E9EC933560}" srcOrd="1" destOrd="0" presId="urn:microsoft.com/office/officeart/2005/8/layout/orgChart1"/>
    <dgm:cxn modelId="{3D2B12F6-709B-49FF-A247-69A7FB83C7EE}" type="presParOf" srcId="{FD0AF39A-9A70-4C05-B65C-66E9EC933560}" destId="{994FDB07-6A02-4886-9502-6A2AF7CD92CC}" srcOrd="0" destOrd="0" presId="urn:microsoft.com/office/officeart/2005/8/layout/orgChart1"/>
    <dgm:cxn modelId="{5D52C0AA-5234-4070-BC74-3B82C73598AA}" type="presParOf" srcId="{FD0AF39A-9A70-4C05-B65C-66E9EC933560}" destId="{E1C72A64-705D-4C36-8AEB-306980FFF000}" srcOrd="1" destOrd="0" presId="urn:microsoft.com/office/officeart/2005/8/layout/orgChart1"/>
    <dgm:cxn modelId="{B7548FB4-5973-4E34-AC0C-AE0153815A32}" type="presParOf" srcId="{E1C72A64-705D-4C36-8AEB-306980FFF000}" destId="{0DD748B1-317B-4287-B66A-849623464101}" srcOrd="0" destOrd="0" presId="urn:microsoft.com/office/officeart/2005/8/layout/orgChart1"/>
    <dgm:cxn modelId="{0D14B1CE-D0CE-4AD9-8E27-8BC16D0CF2EF}" type="presParOf" srcId="{0DD748B1-317B-4287-B66A-849623464101}" destId="{6EC6F6C7-9254-4029-8E74-095F54BE0B3A}" srcOrd="0" destOrd="0" presId="urn:microsoft.com/office/officeart/2005/8/layout/orgChart1"/>
    <dgm:cxn modelId="{80267BB5-DEB6-4542-A36B-A375ED879E96}" type="presParOf" srcId="{0DD748B1-317B-4287-B66A-849623464101}" destId="{3E966A77-88B9-41EB-A1F6-E3D50428F081}" srcOrd="1" destOrd="0" presId="urn:microsoft.com/office/officeart/2005/8/layout/orgChart1"/>
    <dgm:cxn modelId="{3033FBD7-0F1A-4133-AD9C-DD5DA649BAD9}" type="presParOf" srcId="{E1C72A64-705D-4C36-8AEB-306980FFF000}" destId="{151D8DB1-5006-4E16-BA6E-82C89AB4047A}" srcOrd="1" destOrd="0" presId="urn:microsoft.com/office/officeart/2005/8/layout/orgChart1"/>
    <dgm:cxn modelId="{02A47645-30B6-4C4A-A4CE-AD334C096FF1}" type="presParOf" srcId="{E1C72A64-705D-4C36-8AEB-306980FFF000}" destId="{406D0D20-3AE9-4CB5-BBE2-385B65570838}" srcOrd="2" destOrd="0" presId="urn:microsoft.com/office/officeart/2005/8/layout/orgChart1"/>
    <dgm:cxn modelId="{F15861B2-7A27-4250-AE00-76C6C95F953B}" type="presParOf" srcId="{FD0AF39A-9A70-4C05-B65C-66E9EC933560}" destId="{FDFA1803-4CC0-4441-BF26-1C1FB1D12896}" srcOrd="2" destOrd="0" presId="urn:microsoft.com/office/officeart/2005/8/layout/orgChart1"/>
    <dgm:cxn modelId="{1899D482-5577-4E6F-80DF-AFD4042BFAE1}" type="presParOf" srcId="{FD0AF39A-9A70-4C05-B65C-66E9EC933560}" destId="{BD710C6D-4782-42AF-BEAF-32D41AE681D7}" srcOrd="3" destOrd="0" presId="urn:microsoft.com/office/officeart/2005/8/layout/orgChart1"/>
    <dgm:cxn modelId="{53090FA7-A1AB-4A01-B501-A8555451FCD6}" type="presParOf" srcId="{BD710C6D-4782-42AF-BEAF-32D41AE681D7}" destId="{8283CBEA-CDF4-4D5A-983D-BA4997324551}" srcOrd="0" destOrd="0" presId="urn:microsoft.com/office/officeart/2005/8/layout/orgChart1"/>
    <dgm:cxn modelId="{BF607864-ECDC-4258-8C1F-000624219B4F}" type="presParOf" srcId="{8283CBEA-CDF4-4D5A-983D-BA4997324551}" destId="{602CDBFA-EED1-48DB-A868-BC420019B596}" srcOrd="0" destOrd="0" presId="urn:microsoft.com/office/officeart/2005/8/layout/orgChart1"/>
    <dgm:cxn modelId="{8CC65C57-7D5D-45CE-BB82-EA70EEA9CC5B}" type="presParOf" srcId="{8283CBEA-CDF4-4D5A-983D-BA4997324551}" destId="{EA9B1F20-5DF2-44BC-A142-C0B00EC3F916}" srcOrd="1" destOrd="0" presId="urn:microsoft.com/office/officeart/2005/8/layout/orgChart1"/>
    <dgm:cxn modelId="{82AF471F-C318-4228-A032-F295D66450B3}" type="presParOf" srcId="{BD710C6D-4782-42AF-BEAF-32D41AE681D7}" destId="{B791B289-B38F-4D60-9F03-98714C8671C9}" srcOrd="1" destOrd="0" presId="urn:microsoft.com/office/officeart/2005/8/layout/orgChart1"/>
    <dgm:cxn modelId="{CB2EE864-4D65-4738-8841-CC60E3F37418}" type="presParOf" srcId="{B791B289-B38F-4D60-9F03-98714C8671C9}" destId="{72021011-51FD-4075-BEA5-B7F4FB497DBF}" srcOrd="0" destOrd="0" presId="urn:microsoft.com/office/officeart/2005/8/layout/orgChart1"/>
    <dgm:cxn modelId="{F60B6B62-C9BC-4FC6-A890-C0AEAFCAF439}" type="presParOf" srcId="{B791B289-B38F-4D60-9F03-98714C8671C9}" destId="{8CD453AA-D590-4D69-ADF4-D0F4B082E4AB}" srcOrd="1" destOrd="0" presId="urn:microsoft.com/office/officeart/2005/8/layout/orgChart1"/>
    <dgm:cxn modelId="{68FDE830-BDB6-4EAA-8B49-F14EE094E3B7}" type="presParOf" srcId="{8CD453AA-D590-4D69-ADF4-D0F4B082E4AB}" destId="{E7A8A781-5201-4D26-B3E8-C963337F32A5}" srcOrd="0" destOrd="0" presId="urn:microsoft.com/office/officeart/2005/8/layout/orgChart1"/>
    <dgm:cxn modelId="{DCE07F86-6F8D-427A-BA9A-9A9BAD2AE3EB}" type="presParOf" srcId="{E7A8A781-5201-4D26-B3E8-C963337F32A5}" destId="{39758EDA-E7AF-4773-831A-1A7BB01C985B}" srcOrd="0" destOrd="0" presId="urn:microsoft.com/office/officeart/2005/8/layout/orgChart1"/>
    <dgm:cxn modelId="{76D1F93E-638E-4DBE-895A-04B6CAEF67C4}" type="presParOf" srcId="{E7A8A781-5201-4D26-B3E8-C963337F32A5}" destId="{80980BC2-BF20-4AB7-A0D0-A8F2E59E3313}" srcOrd="1" destOrd="0" presId="urn:microsoft.com/office/officeart/2005/8/layout/orgChart1"/>
    <dgm:cxn modelId="{0EE36796-5E42-433A-915B-AC333C757095}" type="presParOf" srcId="{8CD453AA-D590-4D69-ADF4-D0F4B082E4AB}" destId="{F7B9D505-8307-4164-89C9-B45E02C0DF25}" srcOrd="1" destOrd="0" presId="urn:microsoft.com/office/officeart/2005/8/layout/orgChart1"/>
    <dgm:cxn modelId="{02667A44-DA0B-46F5-ADE4-7CAE6CB541DF}" type="presParOf" srcId="{8CD453AA-D590-4D69-ADF4-D0F4B082E4AB}" destId="{99C2DF6A-96F5-430C-8348-62E53B6B8DE1}" srcOrd="2" destOrd="0" presId="urn:microsoft.com/office/officeart/2005/8/layout/orgChart1"/>
    <dgm:cxn modelId="{F6841018-EFC4-4FC5-B5D4-C43ECD1F6FD5}" type="presParOf" srcId="{B791B289-B38F-4D60-9F03-98714C8671C9}" destId="{3C096EEF-99E4-43CD-A23E-54C5E06E40A8}" srcOrd="2" destOrd="0" presId="urn:microsoft.com/office/officeart/2005/8/layout/orgChart1"/>
    <dgm:cxn modelId="{0506AB6C-71A3-46F6-A67E-92144A05A0CF}" type="presParOf" srcId="{B791B289-B38F-4D60-9F03-98714C8671C9}" destId="{4CE8597C-8A36-46F9-8483-2A453B00D271}" srcOrd="3" destOrd="0" presId="urn:microsoft.com/office/officeart/2005/8/layout/orgChart1"/>
    <dgm:cxn modelId="{EB8B6BA1-FBD3-4245-A7A4-60792E89DCDF}" type="presParOf" srcId="{4CE8597C-8A36-46F9-8483-2A453B00D271}" destId="{1245B035-A462-4A91-BCF7-EDAEC8ABB7AE}" srcOrd="0" destOrd="0" presId="urn:microsoft.com/office/officeart/2005/8/layout/orgChart1"/>
    <dgm:cxn modelId="{5003CD5A-78EF-4EA7-AD56-127BF447E7EE}" type="presParOf" srcId="{1245B035-A462-4A91-BCF7-EDAEC8ABB7AE}" destId="{75392C3C-8CD8-42C0-9657-88889CD567D6}" srcOrd="0" destOrd="0" presId="urn:microsoft.com/office/officeart/2005/8/layout/orgChart1"/>
    <dgm:cxn modelId="{A7CD9FCF-2A3F-4FD4-AB4E-484EBB06FC17}" type="presParOf" srcId="{1245B035-A462-4A91-BCF7-EDAEC8ABB7AE}" destId="{6BDE0248-9CDB-4D7A-B721-E9BFB14795DC}" srcOrd="1" destOrd="0" presId="urn:microsoft.com/office/officeart/2005/8/layout/orgChart1"/>
    <dgm:cxn modelId="{220186E7-21B5-4C2A-9AB5-17643F3D6CD3}" type="presParOf" srcId="{4CE8597C-8A36-46F9-8483-2A453B00D271}" destId="{C7AF1C45-45A6-4357-8AC3-273102996DC4}" srcOrd="1" destOrd="0" presId="urn:microsoft.com/office/officeart/2005/8/layout/orgChart1"/>
    <dgm:cxn modelId="{DB5CC4CF-3F1D-46D4-BD1A-44EB2365150C}" type="presParOf" srcId="{4CE8597C-8A36-46F9-8483-2A453B00D271}" destId="{8057AACE-9C1B-4729-9633-504785D47348}" srcOrd="2" destOrd="0" presId="urn:microsoft.com/office/officeart/2005/8/layout/orgChart1"/>
    <dgm:cxn modelId="{8FCD2F76-05E2-4ACC-9ED9-0B3A164F0FB8}" type="presParOf" srcId="{BD710C6D-4782-42AF-BEAF-32D41AE681D7}" destId="{D0648F7D-CCBE-4FDC-B702-AE6FABA1E4EC}" srcOrd="2" destOrd="0" presId="urn:microsoft.com/office/officeart/2005/8/layout/orgChart1"/>
    <dgm:cxn modelId="{518138AE-5995-40B4-923F-B6EDEB3AE31D}" type="presParOf" srcId="{FD0AF39A-9A70-4C05-B65C-66E9EC933560}" destId="{7EFF9290-B948-462D-8FBD-06EC4E7E201D}" srcOrd="4" destOrd="0" presId="urn:microsoft.com/office/officeart/2005/8/layout/orgChart1"/>
    <dgm:cxn modelId="{34E35B2B-5FB1-49D9-81E5-78DFA7090B54}" type="presParOf" srcId="{FD0AF39A-9A70-4C05-B65C-66E9EC933560}" destId="{8D64F8F9-D4F5-46DE-BBF0-4AF14376A735}" srcOrd="5" destOrd="0" presId="urn:microsoft.com/office/officeart/2005/8/layout/orgChart1"/>
    <dgm:cxn modelId="{7F0068CD-5C82-4C95-8464-C9E5A3E83524}" type="presParOf" srcId="{8D64F8F9-D4F5-46DE-BBF0-4AF14376A735}" destId="{924F5119-4CB3-4865-B9AF-5BF9D1BCCF1E}" srcOrd="0" destOrd="0" presId="urn:microsoft.com/office/officeart/2005/8/layout/orgChart1"/>
    <dgm:cxn modelId="{DEF8AF9E-3CAC-4ABA-97D0-41DF2E798474}" type="presParOf" srcId="{924F5119-4CB3-4865-B9AF-5BF9D1BCCF1E}" destId="{2B496126-69E6-402D-AE3F-21E3B1EFF9EF}" srcOrd="0" destOrd="0" presId="urn:microsoft.com/office/officeart/2005/8/layout/orgChart1"/>
    <dgm:cxn modelId="{6A672400-8915-4279-84D0-757830C947E8}" type="presParOf" srcId="{924F5119-4CB3-4865-B9AF-5BF9D1BCCF1E}" destId="{F47A4CB8-A59E-41D5-859A-3360F1F6A704}" srcOrd="1" destOrd="0" presId="urn:microsoft.com/office/officeart/2005/8/layout/orgChart1"/>
    <dgm:cxn modelId="{8088DB2A-E389-4A59-8712-EC2C5EF675C1}" type="presParOf" srcId="{8D64F8F9-D4F5-46DE-BBF0-4AF14376A735}" destId="{64E4EA6D-1F20-4887-9E7D-263C85E9B8A3}" srcOrd="1" destOrd="0" presId="urn:microsoft.com/office/officeart/2005/8/layout/orgChart1"/>
    <dgm:cxn modelId="{55FD89A9-4626-44AC-8B44-EEEA52F218DA}" type="presParOf" srcId="{8D64F8F9-D4F5-46DE-BBF0-4AF14376A735}" destId="{01790E82-6896-473A-B23A-BE09EB9A6A79}" srcOrd="2" destOrd="0" presId="urn:microsoft.com/office/officeart/2005/8/layout/orgChart1"/>
    <dgm:cxn modelId="{6B5636DB-50F7-417F-8934-C4FEF807FC9B}" type="presParOf" srcId="{FD0AF39A-9A70-4C05-B65C-66E9EC933560}" destId="{301535C0-6DBC-4A97-A093-CC8946A03025}" srcOrd="6" destOrd="0" presId="urn:microsoft.com/office/officeart/2005/8/layout/orgChart1"/>
    <dgm:cxn modelId="{77CE41A1-CC6A-4863-B38D-2C9A536BD2FE}" type="presParOf" srcId="{FD0AF39A-9A70-4C05-B65C-66E9EC933560}" destId="{30F15426-A701-4752-A038-9DBFC7025AA1}" srcOrd="7" destOrd="0" presId="urn:microsoft.com/office/officeart/2005/8/layout/orgChart1"/>
    <dgm:cxn modelId="{BE61D229-DCFE-47C7-85D4-548D33D8EBB0}" type="presParOf" srcId="{30F15426-A701-4752-A038-9DBFC7025AA1}" destId="{E31AE3C1-CED0-4F6F-B2D4-036B8E3C80C2}" srcOrd="0" destOrd="0" presId="urn:microsoft.com/office/officeart/2005/8/layout/orgChart1"/>
    <dgm:cxn modelId="{E635342B-E50A-4629-B9FE-FE7DD48CFAAC}" type="presParOf" srcId="{E31AE3C1-CED0-4F6F-B2D4-036B8E3C80C2}" destId="{2AB5CBDC-6945-40A3-9F3C-415404F26DBB}" srcOrd="0" destOrd="0" presId="urn:microsoft.com/office/officeart/2005/8/layout/orgChart1"/>
    <dgm:cxn modelId="{3769FA72-D81E-4033-A635-07310E00A2A8}" type="presParOf" srcId="{E31AE3C1-CED0-4F6F-B2D4-036B8E3C80C2}" destId="{13218F3E-F718-40F4-8508-1F7CC273F96F}" srcOrd="1" destOrd="0" presId="urn:microsoft.com/office/officeart/2005/8/layout/orgChart1"/>
    <dgm:cxn modelId="{99F83FA4-683D-49B3-B59F-8C4A79A64021}" type="presParOf" srcId="{30F15426-A701-4752-A038-9DBFC7025AA1}" destId="{C8B406C5-2266-42C2-BCC2-A9D8F33166FE}" srcOrd="1" destOrd="0" presId="urn:microsoft.com/office/officeart/2005/8/layout/orgChart1"/>
    <dgm:cxn modelId="{2FEA94D1-DBD1-478E-9F18-237247C6D909}" type="presParOf" srcId="{30F15426-A701-4752-A038-9DBFC7025AA1}" destId="{5139C87C-A433-49EA-AAD4-6AC12300DEF2}" srcOrd="2" destOrd="0" presId="urn:microsoft.com/office/officeart/2005/8/layout/orgChart1"/>
    <dgm:cxn modelId="{B28E1EB6-CA23-470B-8D3C-1169701C2221}" type="presParOf" srcId="{5C78550D-E8EC-4ACD-A0DE-ADB5D5A0B7B5}" destId="{535443BD-3607-4AE9-94FE-1324599F651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E1AA34-8C76-4B65-AB58-D61209AC2A58}">
      <dsp:nvSpPr>
        <dsp:cNvPr id="0" name=""/>
        <dsp:cNvSpPr/>
      </dsp:nvSpPr>
      <dsp:spPr>
        <a:xfrm>
          <a:off x="3053928" y="618056"/>
          <a:ext cx="1603227" cy="503176"/>
        </a:xfrm>
        <a:custGeom>
          <a:avLst/>
          <a:gdLst/>
          <a:ahLst/>
          <a:cxnLst/>
          <a:rect l="0" t="0" r="0" b="0"/>
          <a:pathLst>
            <a:path>
              <a:moveTo>
                <a:pt x="0" y="0"/>
              </a:moveTo>
              <a:lnTo>
                <a:pt x="0" y="413203"/>
              </a:lnTo>
              <a:lnTo>
                <a:pt x="1603227" y="413203"/>
              </a:lnTo>
              <a:lnTo>
                <a:pt x="1603227" y="5031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3EE1BB-7540-4ECA-A0BC-4DE9B1A44571}">
      <dsp:nvSpPr>
        <dsp:cNvPr id="0" name=""/>
        <dsp:cNvSpPr/>
      </dsp:nvSpPr>
      <dsp:spPr>
        <a:xfrm>
          <a:off x="2460405" y="1517243"/>
          <a:ext cx="1187046" cy="282463"/>
        </a:xfrm>
        <a:custGeom>
          <a:avLst/>
          <a:gdLst/>
          <a:ahLst/>
          <a:cxnLst/>
          <a:rect l="0" t="0" r="0" b="0"/>
          <a:pathLst>
            <a:path>
              <a:moveTo>
                <a:pt x="0" y="0"/>
              </a:moveTo>
              <a:lnTo>
                <a:pt x="0" y="192490"/>
              </a:lnTo>
              <a:lnTo>
                <a:pt x="1187046" y="192490"/>
              </a:lnTo>
              <a:lnTo>
                <a:pt x="1187046" y="2824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B79C42-5F1B-4C61-A576-5A10B798A316}">
      <dsp:nvSpPr>
        <dsp:cNvPr id="0" name=""/>
        <dsp:cNvSpPr/>
      </dsp:nvSpPr>
      <dsp:spPr>
        <a:xfrm>
          <a:off x="2414685" y="1517243"/>
          <a:ext cx="91440" cy="282463"/>
        </a:xfrm>
        <a:custGeom>
          <a:avLst/>
          <a:gdLst/>
          <a:ahLst/>
          <a:cxnLst/>
          <a:rect l="0" t="0" r="0" b="0"/>
          <a:pathLst>
            <a:path>
              <a:moveTo>
                <a:pt x="45720" y="0"/>
              </a:moveTo>
              <a:lnTo>
                <a:pt x="45720" y="2824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E5BF32-A8DC-4A99-ABA8-C69EAA7D0189}">
      <dsp:nvSpPr>
        <dsp:cNvPr id="0" name=""/>
        <dsp:cNvSpPr/>
      </dsp:nvSpPr>
      <dsp:spPr>
        <a:xfrm>
          <a:off x="1273358" y="1517243"/>
          <a:ext cx="1187046" cy="282463"/>
        </a:xfrm>
        <a:custGeom>
          <a:avLst/>
          <a:gdLst/>
          <a:ahLst/>
          <a:cxnLst/>
          <a:rect l="0" t="0" r="0" b="0"/>
          <a:pathLst>
            <a:path>
              <a:moveTo>
                <a:pt x="1187046" y="0"/>
              </a:moveTo>
              <a:lnTo>
                <a:pt x="1187046" y="192490"/>
              </a:lnTo>
              <a:lnTo>
                <a:pt x="0" y="192490"/>
              </a:lnTo>
              <a:lnTo>
                <a:pt x="0" y="2824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00BDA8-9CAA-4238-AFB3-F2DEA52D4D18}">
      <dsp:nvSpPr>
        <dsp:cNvPr id="0" name=""/>
        <dsp:cNvSpPr/>
      </dsp:nvSpPr>
      <dsp:spPr>
        <a:xfrm>
          <a:off x="2460405" y="618056"/>
          <a:ext cx="593523" cy="282463"/>
        </a:xfrm>
        <a:custGeom>
          <a:avLst/>
          <a:gdLst/>
          <a:ahLst/>
          <a:cxnLst/>
          <a:rect l="0" t="0" r="0" b="0"/>
          <a:pathLst>
            <a:path>
              <a:moveTo>
                <a:pt x="593523" y="0"/>
              </a:moveTo>
              <a:lnTo>
                <a:pt x="593523" y="192490"/>
              </a:lnTo>
              <a:lnTo>
                <a:pt x="0" y="192490"/>
              </a:lnTo>
              <a:lnTo>
                <a:pt x="0" y="282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7F37F2-AAAB-4706-BFEB-F0D4CCA0D63E}">
      <dsp:nvSpPr>
        <dsp:cNvPr id="0" name=""/>
        <dsp:cNvSpPr/>
      </dsp:nvSpPr>
      <dsp:spPr>
        <a:xfrm>
          <a:off x="2568318" y="1331"/>
          <a:ext cx="971219"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9E8E54-E831-43B7-8C03-342E13993B26}">
      <dsp:nvSpPr>
        <dsp:cNvPr id="0" name=""/>
        <dsp:cNvSpPr/>
      </dsp:nvSpPr>
      <dsp:spPr>
        <a:xfrm>
          <a:off x="2676231" y="103849"/>
          <a:ext cx="971219"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a:t>Soukromé právo</a:t>
          </a:r>
        </a:p>
      </dsp:txBody>
      <dsp:txXfrm>
        <a:off x="2694294" y="121912"/>
        <a:ext cx="935093" cy="580598"/>
      </dsp:txXfrm>
    </dsp:sp>
    <dsp:sp modelId="{882FD141-7C3A-4CD3-98DB-C2116CE71CCE}">
      <dsp:nvSpPr>
        <dsp:cNvPr id="0" name=""/>
        <dsp:cNvSpPr/>
      </dsp:nvSpPr>
      <dsp:spPr>
        <a:xfrm>
          <a:off x="965090" y="900519"/>
          <a:ext cx="2990628"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12F834-D60A-476F-890E-D13048F7E4A6}">
      <dsp:nvSpPr>
        <dsp:cNvPr id="0" name=""/>
        <dsp:cNvSpPr/>
      </dsp:nvSpPr>
      <dsp:spPr>
        <a:xfrm>
          <a:off x="1073004" y="1003037"/>
          <a:ext cx="2990628"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dirty="0"/>
            <a:t>Obecné právo soukromé / občanské právo (subsidiární užití norem OP)</a:t>
          </a:r>
        </a:p>
      </dsp:txBody>
      <dsp:txXfrm>
        <a:off x="1091067" y="1021100"/>
        <a:ext cx="2954502" cy="580598"/>
      </dsp:txXfrm>
    </dsp:sp>
    <dsp:sp modelId="{2464B0A7-95FD-45B7-8E13-D5EE47FBC43C}">
      <dsp:nvSpPr>
        <dsp:cNvPr id="0" name=""/>
        <dsp:cNvSpPr/>
      </dsp:nvSpPr>
      <dsp:spPr>
        <a:xfrm>
          <a:off x="787748" y="1799707"/>
          <a:ext cx="971219"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CD5615-8D58-47FC-9406-F4E5B618F260}">
      <dsp:nvSpPr>
        <dsp:cNvPr id="0" name=""/>
        <dsp:cNvSpPr/>
      </dsp:nvSpPr>
      <dsp:spPr>
        <a:xfrm>
          <a:off x="895662" y="1902224"/>
          <a:ext cx="971219"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a:t>Obchodní právo</a:t>
          </a:r>
        </a:p>
      </dsp:txBody>
      <dsp:txXfrm>
        <a:off x="913725" y="1920287"/>
        <a:ext cx="935093" cy="580598"/>
      </dsp:txXfrm>
    </dsp:sp>
    <dsp:sp modelId="{3154E09E-36CF-4795-85DC-DAC9F125AF85}">
      <dsp:nvSpPr>
        <dsp:cNvPr id="0" name=""/>
        <dsp:cNvSpPr/>
      </dsp:nvSpPr>
      <dsp:spPr>
        <a:xfrm>
          <a:off x="1974795" y="1799707"/>
          <a:ext cx="971219"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A96C53-A65F-4016-A5E5-3C4AB21EBD8A}">
      <dsp:nvSpPr>
        <dsp:cNvPr id="0" name=""/>
        <dsp:cNvSpPr/>
      </dsp:nvSpPr>
      <dsp:spPr>
        <a:xfrm>
          <a:off x="2082708" y="1902224"/>
          <a:ext cx="971219"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a:t>Pracovní právo</a:t>
          </a:r>
        </a:p>
      </dsp:txBody>
      <dsp:txXfrm>
        <a:off x="2100771" y="1920287"/>
        <a:ext cx="935093" cy="580598"/>
      </dsp:txXfrm>
    </dsp:sp>
    <dsp:sp modelId="{6351483F-DE02-4666-BC06-130DAC39309F}">
      <dsp:nvSpPr>
        <dsp:cNvPr id="0" name=""/>
        <dsp:cNvSpPr/>
      </dsp:nvSpPr>
      <dsp:spPr>
        <a:xfrm>
          <a:off x="3161841" y="1799707"/>
          <a:ext cx="971219"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5EC6A5-0266-439E-8DDD-F7DF99818E63}">
      <dsp:nvSpPr>
        <dsp:cNvPr id="0" name=""/>
        <dsp:cNvSpPr/>
      </dsp:nvSpPr>
      <dsp:spPr>
        <a:xfrm>
          <a:off x="3269754" y="1902224"/>
          <a:ext cx="971219"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a:t>Rodinné právo</a:t>
          </a:r>
        </a:p>
      </dsp:txBody>
      <dsp:txXfrm>
        <a:off x="3287817" y="1920287"/>
        <a:ext cx="935093" cy="580598"/>
      </dsp:txXfrm>
    </dsp:sp>
    <dsp:sp modelId="{1849F802-3619-47F1-BF31-C2EA666C80EC}">
      <dsp:nvSpPr>
        <dsp:cNvPr id="0" name=""/>
        <dsp:cNvSpPr/>
      </dsp:nvSpPr>
      <dsp:spPr>
        <a:xfrm>
          <a:off x="4171546" y="1121232"/>
          <a:ext cx="971219"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4F7675-5CF6-4D21-808E-C90FA6D6DEA8}">
      <dsp:nvSpPr>
        <dsp:cNvPr id="0" name=""/>
        <dsp:cNvSpPr/>
      </dsp:nvSpPr>
      <dsp:spPr>
        <a:xfrm>
          <a:off x="4279459" y="1223750"/>
          <a:ext cx="971219"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a:t>Mezinárodní právo soukromé</a:t>
          </a:r>
        </a:p>
      </dsp:txBody>
      <dsp:txXfrm>
        <a:off x="4297522" y="1241813"/>
        <a:ext cx="935093" cy="5805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1535C0-6DBC-4A97-A093-CC8946A03025}">
      <dsp:nvSpPr>
        <dsp:cNvPr id="0" name=""/>
        <dsp:cNvSpPr/>
      </dsp:nvSpPr>
      <dsp:spPr>
        <a:xfrm>
          <a:off x="2878502" y="600145"/>
          <a:ext cx="2177930" cy="251991"/>
        </a:xfrm>
        <a:custGeom>
          <a:avLst/>
          <a:gdLst/>
          <a:ahLst/>
          <a:cxnLst/>
          <a:rect l="0" t="0" r="0" b="0"/>
          <a:pathLst>
            <a:path>
              <a:moveTo>
                <a:pt x="0" y="0"/>
              </a:moveTo>
              <a:lnTo>
                <a:pt x="0" y="125995"/>
              </a:lnTo>
              <a:lnTo>
                <a:pt x="2177930" y="125995"/>
              </a:lnTo>
              <a:lnTo>
                <a:pt x="2177930" y="2519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FF9290-B948-462D-8FBD-06EC4E7E201D}">
      <dsp:nvSpPr>
        <dsp:cNvPr id="0" name=""/>
        <dsp:cNvSpPr/>
      </dsp:nvSpPr>
      <dsp:spPr>
        <a:xfrm>
          <a:off x="2878502" y="600145"/>
          <a:ext cx="725976" cy="251991"/>
        </a:xfrm>
        <a:custGeom>
          <a:avLst/>
          <a:gdLst/>
          <a:ahLst/>
          <a:cxnLst/>
          <a:rect l="0" t="0" r="0" b="0"/>
          <a:pathLst>
            <a:path>
              <a:moveTo>
                <a:pt x="0" y="0"/>
              </a:moveTo>
              <a:lnTo>
                <a:pt x="0" y="125995"/>
              </a:lnTo>
              <a:lnTo>
                <a:pt x="725976" y="125995"/>
              </a:lnTo>
              <a:lnTo>
                <a:pt x="725976" y="2519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096EEF-99E4-43CD-A23E-54C5E06E40A8}">
      <dsp:nvSpPr>
        <dsp:cNvPr id="0" name=""/>
        <dsp:cNvSpPr/>
      </dsp:nvSpPr>
      <dsp:spPr>
        <a:xfrm>
          <a:off x="2152526" y="1452118"/>
          <a:ext cx="725976" cy="251991"/>
        </a:xfrm>
        <a:custGeom>
          <a:avLst/>
          <a:gdLst/>
          <a:ahLst/>
          <a:cxnLst/>
          <a:rect l="0" t="0" r="0" b="0"/>
          <a:pathLst>
            <a:path>
              <a:moveTo>
                <a:pt x="0" y="0"/>
              </a:moveTo>
              <a:lnTo>
                <a:pt x="0" y="125995"/>
              </a:lnTo>
              <a:lnTo>
                <a:pt x="725976" y="125995"/>
              </a:lnTo>
              <a:lnTo>
                <a:pt x="725976" y="25199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021011-51FD-4075-BEA5-B7F4FB497DBF}">
      <dsp:nvSpPr>
        <dsp:cNvPr id="0" name=""/>
        <dsp:cNvSpPr/>
      </dsp:nvSpPr>
      <dsp:spPr>
        <a:xfrm>
          <a:off x="1426549" y="1452118"/>
          <a:ext cx="725976" cy="251991"/>
        </a:xfrm>
        <a:custGeom>
          <a:avLst/>
          <a:gdLst/>
          <a:ahLst/>
          <a:cxnLst/>
          <a:rect l="0" t="0" r="0" b="0"/>
          <a:pathLst>
            <a:path>
              <a:moveTo>
                <a:pt x="725976" y="0"/>
              </a:moveTo>
              <a:lnTo>
                <a:pt x="725976" y="125995"/>
              </a:lnTo>
              <a:lnTo>
                <a:pt x="0" y="125995"/>
              </a:lnTo>
              <a:lnTo>
                <a:pt x="0" y="25199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FA1803-4CC0-4441-BF26-1C1FB1D12896}">
      <dsp:nvSpPr>
        <dsp:cNvPr id="0" name=""/>
        <dsp:cNvSpPr/>
      </dsp:nvSpPr>
      <dsp:spPr>
        <a:xfrm>
          <a:off x="2152526" y="600145"/>
          <a:ext cx="725976" cy="251991"/>
        </a:xfrm>
        <a:custGeom>
          <a:avLst/>
          <a:gdLst/>
          <a:ahLst/>
          <a:cxnLst/>
          <a:rect l="0" t="0" r="0" b="0"/>
          <a:pathLst>
            <a:path>
              <a:moveTo>
                <a:pt x="725976" y="0"/>
              </a:moveTo>
              <a:lnTo>
                <a:pt x="725976" y="125995"/>
              </a:lnTo>
              <a:lnTo>
                <a:pt x="0" y="125995"/>
              </a:lnTo>
              <a:lnTo>
                <a:pt x="0" y="2519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4FDB07-6A02-4886-9502-6A2AF7CD92CC}">
      <dsp:nvSpPr>
        <dsp:cNvPr id="0" name=""/>
        <dsp:cNvSpPr/>
      </dsp:nvSpPr>
      <dsp:spPr>
        <a:xfrm>
          <a:off x="700572" y="600145"/>
          <a:ext cx="2177930" cy="251991"/>
        </a:xfrm>
        <a:custGeom>
          <a:avLst/>
          <a:gdLst/>
          <a:ahLst/>
          <a:cxnLst/>
          <a:rect l="0" t="0" r="0" b="0"/>
          <a:pathLst>
            <a:path>
              <a:moveTo>
                <a:pt x="2177930" y="0"/>
              </a:moveTo>
              <a:lnTo>
                <a:pt x="2177930" y="125995"/>
              </a:lnTo>
              <a:lnTo>
                <a:pt x="0" y="125995"/>
              </a:lnTo>
              <a:lnTo>
                <a:pt x="0" y="2519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2BC126-FCEA-402D-BE1B-929E22B90A64}">
      <dsp:nvSpPr>
        <dsp:cNvPr id="0" name=""/>
        <dsp:cNvSpPr/>
      </dsp:nvSpPr>
      <dsp:spPr>
        <a:xfrm>
          <a:off x="2278522" y="164"/>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dirty="0" smtClean="0">
              <a:latin typeface="Calibri"/>
            </a:rPr>
            <a:t>VĚCNÁ PRÁVA</a:t>
          </a:r>
          <a:endParaRPr lang="cs-CZ" sz="1500" kern="1200" dirty="0" smtClean="0"/>
        </a:p>
      </dsp:txBody>
      <dsp:txXfrm>
        <a:off x="2278522" y="164"/>
        <a:ext cx="1199961" cy="599980"/>
      </dsp:txXfrm>
    </dsp:sp>
    <dsp:sp modelId="{6EC6F6C7-9254-4029-8E74-095F54BE0B3A}">
      <dsp:nvSpPr>
        <dsp:cNvPr id="0" name=""/>
        <dsp:cNvSpPr/>
      </dsp:nvSpPr>
      <dsp:spPr>
        <a:xfrm>
          <a:off x="100591" y="852137"/>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latin typeface="Calibri"/>
            </a:rPr>
            <a:t>K VLASTNÍ VĚCI</a:t>
          </a:r>
          <a:endParaRPr lang="cs-CZ" sz="1500" kern="1200" smtClean="0"/>
        </a:p>
      </dsp:txBody>
      <dsp:txXfrm>
        <a:off x="100591" y="852137"/>
        <a:ext cx="1199961" cy="599980"/>
      </dsp:txXfrm>
    </dsp:sp>
    <dsp:sp modelId="{602CDBFA-EED1-48DB-A868-BC420019B596}">
      <dsp:nvSpPr>
        <dsp:cNvPr id="0" name=""/>
        <dsp:cNvSpPr/>
      </dsp:nvSpPr>
      <dsp:spPr>
        <a:xfrm>
          <a:off x="1552545" y="852137"/>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latin typeface="Calibri"/>
            </a:rPr>
            <a:t>K CIZÍ VĚCI (OMEZENÁ)</a:t>
          </a:r>
          <a:endParaRPr lang="cs-CZ" sz="1500" kern="1200" smtClean="0"/>
        </a:p>
      </dsp:txBody>
      <dsp:txXfrm>
        <a:off x="1552545" y="852137"/>
        <a:ext cx="1199961" cy="599980"/>
      </dsp:txXfrm>
    </dsp:sp>
    <dsp:sp modelId="{39758EDA-E7AF-4773-831A-1A7BB01C985B}">
      <dsp:nvSpPr>
        <dsp:cNvPr id="0" name=""/>
        <dsp:cNvSpPr/>
      </dsp:nvSpPr>
      <dsp:spPr>
        <a:xfrm>
          <a:off x="826568" y="1704110"/>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latin typeface="Calibri"/>
            </a:rPr>
            <a:t>PRÁVA ZAJIŠŤOVACÍ</a:t>
          </a:r>
          <a:endParaRPr lang="cs-CZ" sz="1500" kern="1200" smtClean="0"/>
        </a:p>
      </dsp:txBody>
      <dsp:txXfrm>
        <a:off x="826568" y="1704110"/>
        <a:ext cx="1199961" cy="599980"/>
      </dsp:txXfrm>
    </dsp:sp>
    <dsp:sp modelId="{75392C3C-8CD8-42C0-9657-88889CD567D6}">
      <dsp:nvSpPr>
        <dsp:cNvPr id="0" name=""/>
        <dsp:cNvSpPr/>
      </dsp:nvSpPr>
      <dsp:spPr>
        <a:xfrm>
          <a:off x="2278522" y="1704110"/>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latin typeface="Calibri"/>
            </a:rPr>
            <a:t>PRÁVA UŽÍVACÍ A POŽÍVCÍ</a:t>
          </a:r>
          <a:endParaRPr lang="cs-CZ" sz="1500" kern="1200" smtClean="0"/>
        </a:p>
      </dsp:txBody>
      <dsp:txXfrm>
        <a:off x="2278522" y="1704110"/>
        <a:ext cx="1199961" cy="599980"/>
      </dsp:txXfrm>
    </dsp:sp>
    <dsp:sp modelId="{2B496126-69E6-402D-AE3F-21E3B1EFF9EF}">
      <dsp:nvSpPr>
        <dsp:cNvPr id="0" name=""/>
        <dsp:cNvSpPr/>
      </dsp:nvSpPr>
      <dsp:spPr>
        <a:xfrm>
          <a:off x="3004498" y="852137"/>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solidFill>
                <a:srgbClr val="FF0000"/>
              </a:solidFill>
              <a:latin typeface="Calibri"/>
            </a:rPr>
            <a:t>K NEMOVITÝM VĚCEM</a:t>
          </a:r>
        </a:p>
      </dsp:txBody>
      <dsp:txXfrm>
        <a:off x="3004498" y="852137"/>
        <a:ext cx="1199961" cy="599980"/>
      </dsp:txXfrm>
    </dsp:sp>
    <dsp:sp modelId="{2AB5CBDC-6945-40A3-9F3C-415404F26DBB}">
      <dsp:nvSpPr>
        <dsp:cNvPr id="0" name=""/>
        <dsp:cNvSpPr/>
      </dsp:nvSpPr>
      <dsp:spPr>
        <a:xfrm>
          <a:off x="4456452" y="852137"/>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solidFill>
                <a:srgbClr val="FF0000"/>
              </a:solidFill>
              <a:latin typeface="Calibri"/>
            </a:rPr>
            <a:t>K MOVITÝM VĚCEM</a:t>
          </a:r>
          <a:endParaRPr lang="cs-CZ" sz="1500" kern="1200" smtClean="0"/>
        </a:p>
      </dsp:txBody>
      <dsp:txXfrm>
        <a:off x="4456452" y="852137"/>
        <a:ext cx="1199961" cy="59998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5. 12. 2021</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27</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28</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47</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48</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60</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61</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68</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80</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81</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90</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15</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16</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17</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18</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26</a:t>
            </a:fld>
            <a:endParaRPr lang="cs-CZ" dirty="0"/>
          </a:p>
        </p:txBody>
      </p:sp>
    </p:spTree>
    <p:extLst>
      <p:ext uri="{BB962C8B-B14F-4D97-AF65-F5344CB8AC3E}">
        <p14:creationId xmlns:p14="http://schemas.microsoft.com/office/powerpoint/2010/main" val="1603319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5D1CAE5D-09E9-4E5A-A48E-1076F1AAC24F}" type="datetime1">
              <a:rPr lang="cs-CZ" smtClean="0"/>
              <a:t>5. 12. 2021</a:t>
            </a:fld>
            <a:endParaRPr lang="cs-CZ" dirty="0"/>
          </a:p>
        </p:txBody>
      </p:sp>
      <p:sp>
        <p:nvSpPr>
          <p:cNvPr id="5" name="Zástupný symbol pro zápatí 4"/>
          <p:cNvSpPr>
            <a:spLocks noGrp="1"/>
          </p:cNvSpPr>
          <p:nvPr>
            <p:ph type="ftr" sz="quarter" idx="11"/>
          </p:nvPr>
        </p:nvSpPr>
        <p:spPr/>
        <p:txBody>
          <a:body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E635AD3-145C-4E72-8F3D-FAAAF7340513}" type="datetime1">
              <a:rPr lang="cs-CZ" smtClean="0"/>
              <a:t>5. 12. 2021</a:t>
            </a:fld>
            <a:endParaRPr lang="cs-CZ" dirty="0"/>
          </a:p>
        </p:txBody>
      </p:sp>
      <p:sp>
        <p:nvSpPr>
          <p:cNvPr id="5" name="Zástupný symbol pro zápatí 4"/>
          <p:cNvSpPr>
            <a:spLocks noGrp="1"/>
          </p:cNvSpPr>
          <p:nvPr>
            <p:ph type="ftr" sz="quarter" idx="11"/>
          </p:nvPr>
        </p:nvSpPr>
        <p:spPr/>
        <p:txBody>
          <a:body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609C34A-9E73-4324-B211-F78A168DE1F8}" type="datetime1">
              <a:rPr lang="cs-CZ" smtClean="0"/>
              <a:t>5. 12. 2021</a:t>
            </a:fld>
            <a:endParaRPr lang="cs-CZ" dirty="0"/>
          </a:p>
        </p:txBody>
      </p:sp>
      <p:sp>
        <p:nvSpPr>
          <p:cNvPr id="5" name="Zástupný symbol pro zápatí 4"/>
          <p:cNvSpPr>
            <a:spLocks noGrp="1"/>
          </p:cNvSpPr>
          <p:nvPr>
            <p:ph type="ftr" sz="quarter" idx="11"/>
          </p:nvPr>
        </p:nvSpPr>
        <p:spPr/>
        <p:txBody>
          <a:body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1B19EFB-BD61-4B9D-A262-83109A3915B8}" type="datetime1">
              <a:rPr lang="cs-CZ" smtClean="0"/>
              <a:t>5. 12. 2021</a:t>
            </a:fld>
            <a:endParaRPr lang="cs-CZ" dirty="0"/>
          </a:p>
        </p:txBody>
      </p:sp>
      <p:sp>
        <p:nvSpPr>
          <p:cNvPr id="5" name="Zástupný symbol pro zápatí 4"/>
          <p:cNvSpPr>
            <a:spLocks noGrp="1"/>
          </p:cNvSpPr>
          <p:nvPr>
            <p:ph type="ftr" sz="quarter" idx="11"/>
          </p:nvPr>
        </p:nvSpPr>
        <p:spPr/>
        <p:txBody>
          <a:body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5BB8AF11-AA1D-439A-98F3-78DEBD1DFB0A}" type="datetime1">
              <a:rPr lang="cs-CZ" smtClean="0"/>
              <a:t>5. 12. 2021</a:t>
            </a:fld>
            <a:endParaRPr lang="cs-CZ" dirty="0"/>
          </a:p>
        </p:txBody>
      </p:sp>
      <p:sp>
        <p:nvSpPr>
          <p:cNvPr id="5" name="Zástupný symbol pro zápatí 4"/>
          <p:cNvSpPr>
            <a:spLocks noGrp="1"/>
          </p:cNvSpPr>
          <p:nvPr>
            <p:ph type="ftr" sz="quarter" idx="11"/>
          </p:nvPr>
        </p:nvSpPr>
        <p:spPr/>
        <p:txBody>
          <a:body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E56528A-DC66-4329-A77B-0F8CC9503857}" type="datetime1">
              <a:rPr lang="cs-CZ" smtClean="0"/>
              <a:t>5. 12. 2021</a:t>
            </a:fld>
            <a:endParaRPr lang="cs-CZ" dirty="0"/>
          </a:p>
        </p:txBody>
      </p:sp>
      <p:sp>
        <p:nvSpPr>
          <p:cNvPr id="6" name="Zástupný symbol pro zápatí 5"/>
          <p:cNvSpPr>
            <a:spLocks noGrp="1"/>
          </p:cNvSpPr>
          <p:nvPr>
            <p:ph type="ftr" sz="quarter" idx="11"/>
          </p:nvPr>
        </p:nvSpPr>
        <p:spPr/>
        <p:txBody>
          <a:bodyPr/>
          <a:lstStyle/>
          <a:p>
            <a:r>
              <a:rPr lang="cs-CZ" smtClean="0"/>
              <a:t>Občanské právo - základy (osoby),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A85328B-3B40-48C2-8B43-EE5365018716}" type="datetime1">
              <a:rPr lang="cs-CZ" smtClean="0"/>
              <a:t>5. 12. 2021</a:t>
            </a:fld>
            <a:endParaRPr lang="cs-CZ" dirty="0"/>
          </a:p>
        </p:txBody>
      </p:sp>
      <p:sp>
        <p:nvSpPr>
          <p:cNvPr id="8" name="Zástupný symbol pro zápatí 7"/>
          <p:cNvSpPr>
            <a:spLocks noGrp="1"/>
          </p:cNvSpPr>
          <p:nvPr>
            <p:ph type="ftr" sz="quarter" idx="11"/>
          </p:nvPr>
        </p:nvSpPr>
        <p:spPr/>
        <p:txBody>
          <a:bodyPr/>
          <a:lstStyle/>
          <a:p>
            <a:r>
              <a:rPr lang="cs-CZ" smtClean="0"/>
              <a:t>Občanské právo - základy (osoby),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0331F413-31F3-4A90-A745-84C7FD7DDB62}" type="datetime1">
              <a:rPr lang="cs-CZ" smtClean="0"/>
              <a:t>5. 12. 2021</a:t>
            </a:fld>
            <a:endParaRPr lang="cs-CZ" dirty="0"/>
          </a:p>
        </p:txBody>
      </p:sp>
      <p:sp>
        <p:nvSpPr>
          <p:cNvPr id="4" name="Zástupný symbol pro zápatí 3"/>
          <p:cNvSpPr>
            <a:spLocks noGrp="1"/>
          </p:cNvSpPr>
          <p:nvPr>
            <p:ph type="ftr" sz="quarter" idx="11"/>
          </p:nvPr>
        </p:nvSpPr>
        <p:spPr/>
        <p:txBody>
          <a:bodyPr/>
          <a:lstStyle/>
          <a:p>
            <a:r>
              <a:rPr lang="cs-CZ" smtClean="0"/>
              <a:t>Občanské právo - základy (osoby),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06A72FF-D958-4F20-8441-B8496BEF4030}" type="datetime1">
              <a:rPr lang="cs-CZ" smtClean="0"/>
              <a:t>5. 12. 2021</a:t>
            </a:fld>
            <a:endParaRPr lang="cs-CZ" dirty="0"/>
          </a:p>
        </p:txBody>
      </p:sp>
      <p:sp>
        <p:nvSpPr>
          <p:cNvPr id="3" name="Zástupný symbol pro zápatí 2"/>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5B179ECB-BFEC-4E0A-927E-BAE2495E9E61}" type="datetime1">
              <a:rPr lang="cs-CZ" smtClean="0"/>
              <a:t>5. 12. 2021</a:t>
            </a:fld>
            <a:endParaRPr lang="cs-CZ" dirty="0"/>
          </a:p>
        </p:txBody>
      </p:sp>
      <p:sp>
        <p:nvSpPr>
          <p:cNvPr id="6" name="Zástupný symbol pro zápatí 5"/>
          <p:cNvSpPr>
            <a:spLocks noGrp="1"/>
          </p:cNvSpPr>
          <p:nvPr>
            <p:ph type="ftr" sz="quarter" idx="11"/>
          </p:nvPr>
        </p:nvSpPr>
        <p:spPr/>
        <p:txBody>
          <a:bodyPr/>
          <a:lstStyle/>
          <a:p>
            <a:r>
              <a:rPr lang="cs-CZ" smtClean="0"/>
              <a:t>Občanské právo - základy (osoby),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86E7A1B-C463-4892-A9AF-06EAD78B16F0}" type="datetime1">
              <a:rPr lang="cs-CZ" smtClean="0"/>
              <a:t>5. 12. 2021</a:t>
            </a:fld>
            <a:endParaRPr lang="cs-CZ" dirty="0"/>
          </a:p>
        </p:txBody>
      </p:sp>
      <p:sp>
        <p:nvSpPr>
          <p:cNvPr id="6" name="Zástupný symbol pro zápatí 5"/>
          <p:cNvSpPr>
            <a:spLocks noGrp="1"/>
          </p:cNvSpPr>
          <p:nvPr>
            <p:ph type="ftr" sz="quarter" idx="11"/>
          </p:nvPr>
        </p:nvSpPr>
        <p:spPr/>
        <p:txBody>
          <a:bodyPr/>
          <a:lstStyle/>
          <a:p>
            <a:r>
              <a:rPr lang="cs-CZ" smtClean="0"/>
              <a:t>Občanské právo - základy (osoby),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439E1D-ABFD-43F6-B3A3-B78293D679D9}" type="datetime1">
              <a:rPr lang="cs-CZ" smtClean="0"/>
              <a:t>5. 12. 2021</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3600" b="1" dirty="0" smtClean="0"/>
              <a:t>BLOK III. Občanské právo</a:t>
            </a:r>
            <a:br>
              <a:rPr lang="cs-CZ" sz="3600" b="1" dirty="0" smtClean="0"/>
            </a:br>
            <a:r>
              <a:rPr lang="cs-CZ" sz="3600" b="1" dirty="0" smtClean="0"/>
              <a:t>(10. 12. 2021)</a:t>
            </a:r>
            <a:endParaRPr lang="cs-CZ" sz="3600"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575542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endParaRPr lang="cs-CZ" sz="2400" b="1" i="1" dirty="0"/>
          </a:p>
          <a:p>
            <a:pPr lvl="0" algn="just"/>
            <a:r>
              <a:rPr lang="cs-CZ" i="1" dirty="0" smtClean="0"/>
              <a:t>ROZUMOVÁ </a:t>
            </a:r>
            <a:r>
              <a:rPr lang="cs-CZ" i="1" dirty="0"/>
              <a:t>VYSPĚLOST: SCHOPNOST POSOUDIT NÁSLEDKY VÉHO JEDNÁNÍ (uvědomit si veškeré – i negativní - </a:t>
            </a:r>
            <a:r>
              <a:rPr lang="cs-CZ" i="1" dirty="0" smtClean="0"/>
              <a:t>důsledky)</a:t>
            </a:r>
          </a:p>
          <a:p>
            <a:pPr lvl="0" algn="just"/>
            <a:r>
              <a:rPr lang="cs-CZ" i="1" dirty="0" smtClean="0"/>
              <a:t>VOLNÍ </a:t>
            </a:r>
            <a:r>
              <a:rPr lang="cs-CZ" i="1" dirty="0"/>
              <a:t>VYSPĚLOST: SCHOPNOST SVÉ JEDNÁNÍ OVLÁDNOUT (tj. jednat adekvátně </a:t>
            </a:r>
            <a:r>
              <a:rPr lang="cs-CZ" i="1" dirty="0" smtClean="0"/>
              <a:t>situaci)</a:t>
            </a:r>
          </a:p>
          <a:p>
            <a:pPr lvl="0" algn="just"/>
            <a:r>
              <a:rPr lang="cs-CZ" b="1" i="1" dirty="0" smtClean="0"/>
              <a:t>NUTNO </a:t>
            </a:r>
            <a:r>
              <a:rPr lang="cs-CZ" b="1" i="1" dirty="0"/>
              <a:t>POSUZOVAT </a:t>
            </a:r>
            <a:r>
              <a:rPr lang="cs-CZ" b="1" i="1" dirty="0" smtClean="0"/>
              <a:t>OBJEKTIVNĚ </a:t>
            </a:r>
            <a:r>
              <a:rPr lang="cs-CZ" i="1" dirty="0"/>
              <a:t>-  PRŮMĚRNÝ NEZLETILEC URČITÉHO VĚKU </a:t>
            </a:r>
            <a:endParaRPr lang="cs-CZ" i="1" dirty="0" smtClean="0"/>
          </a:p>
          <a:p>
            <a:pPr lvl="1"/>
            <a:r>
              <a:rPr lang="cs-CZ" dirty="0" smtClean="0"/>
              <a:t>pro </a:t>
            </a:r>
            <a:r>
              <a:rPr lang="cs-CZ" dirty="0"/>
              <a:t>posuzování rozumové a volní vyspělosti k právnímu jednání </a:t>
            </a:r>
            <a:r>
              <a:rPr lang="cs-CZ" dirty="0" smtClean="0"/>
              <a:t>se </a:t>
            </a:r>
            <a:r>
              <a:rPr lang="cs-CZ" dirty="0"/>
              <a:t>využívá</a:t>
            </a:r>
            <a:r>
              <a:rPr lang="cs-CZ" dirty="0" smtClean="0"/>
              <a:t>:</a:t>
            </a:r>
          </a:p>
          <a:p>
            <a:pPr lvl="1"/>
            <a:r>
              <a:rPr lang="cs-CZ" i="1" dirty="0" smtClean="0"/>
              <a:t>typ </a:t>
            </a:r>
            <a:r>
              <a:rPr lang="cs-CZ" i="1" dirty="0"/>
              <a:t>právního </a:t>
            </a:r>
            <a:r>
              <a:rPr lang="cs-CZ" i="1" dirty="0" smtClean="0"/>
              <a:t>jednání </a:t>
            </a:r>
            <a:r>
              <a:rPr lang="cs-CZ" i="1" dirty="0"/>
              <a:t>– zda bezformální a ihned plněno </a:t>
            </a:r>
            <a:endParaRPr lang="cs-CZ" sz="2800" dirty="0"/>
          </a:p>
          <a:p>
            <a:pPr lvl="1"/>
            <a:r>
              <a:rPr lang="cs-CZ" i="1" dirty="0"/>
              <a:t>druh nabyté věci a její hodnotu</a:t>
            </a:r>
            <a:endParaRPr lang="cs-CZ" sz="2800" dirty="0"/>
          </a:p>
          <a:p>
            <a:pPr lvl="1"/>
            <a:r>
              <a:rPr lang="cs-CZ" i="1" dirty="0"/>
              <a:t>společenské důsledky jejího nabytí (zda nenarušují sociální či majetkový status nezletilce</a:t>
            </a:r>
            <a:r>
              <a:rPr lang="cs-CZ" i="1" dirty="0" smtClean="0"/>
              <a:t>)</a:t>
            </a:r>
          </a:p>
          <a:p>
            <a:pPr lvl="1"/>
            <a:endParaRPr lang="cs-CZ" sz="2800" dirty="0"/>
          </a:p>
          <a:p>
            <a:pPr algn="just"/>
            <a:endParaRPr lang="cs-CZ" sz="2000" dirty="0" smtClean="0"/>
          </a:p>
          <a:p>
            <a:pPr algn="just"/>
            <a:endParaRPr lang="cs-CZ" sz="2000" dirty="0"/>
          </a:p>
        </p:txBody>
      </p:sp>
    </p:spTree>
    <p:extLst>
      <p:ext uri="{BB962C8B-B14F-4D97-AF65-F5344CB8AC3E}">
        <p14:creationId xmlns:p14="http://schemas.microsoft.com/office/powerpoint/2010/main" val="181508053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100</a:t>
            </a:fld>
            <a:endParaRPr lang="cs-CZ" dirty="0"/>
          </a:p>
        </p:txBody>
      </p:sp>
      <p:sp>
        <p:nvSpPr>
          <p:cNvPr id="4" name="Obdélník 3"/>
          <p:cNvSpPr/>
          <p:nvPr/>
        </p:nvSpPr>
        <p:spPr>
          <a:xfrm>
            <a:off x="323528" y="-772150"/>
            <a:ext cx="8208912" cy="741741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algn="just"/>
            <a:r>
              <a:rPr lang="cs-CZ" sz="2400" b="1" dirty="0"/>
              <a:t>Rozsah a způsob náhrady</a:t>
            </a:r>
          </a:p>
          <a:p>
            <a:pPr algn="just"/>
            <a:endParaRPr lang="cs-CZ" sz="2000" b="1" dirty="0" smtClean="0"/>
          </a:p>
          <a:p>
            <a:pPr algn="just"/>
            <a:r>
              <a:rPr lang="cs-CZ" sz="2000" b="1" dirty="0" smtClean="0"/>
              <a:t>Náklady </a:t>
            </a:r>
            <a:r>
              <a:rPr lang="cs-CZ" sz="2000" b="1" dirty="0"/>
              <a:t>spojené s péčí o zdraví</a:t>
            </a:r>
            <a:r>
              <a:rPr lang="cs-CZ" sz="2000" dirty="0"/>
              <a:t> upravuje § 2960 </a:t>
            </a:r>
            <a:r>
              <a:rPr lang="cs-CZ" sz="2000" dirty="0" smtClean="0"/>
              <a:t>OZ</a:t>
            </a:r>
            <a:r>
              <a:rPr lang="cs-CZ" sz="2000" dirty="0"/>
              <a:t>. Škůdce hradí náklady, které byly účelně vynaloženy v souvislosti s péčí o zdraví poškozeného, s péčí o jeho osobu nebo o jeho domácnost tomu, kdo je vynaložil. Tato osoba může také požádat o přiměřenou zálohu.</a:t>
            </a:r>
          </a:p>
          <a:p>
            <a:pPr algn="just"/>
            <a:r>
              <a:rPr lang="cs-CZ" sz="2000" b="1" dirty="0"/>
              <a:t> </a:t>
            </a:r>
            <a:endParaRPr lang="cs-CZ" sz="2000" dirty="0"/>
          </a:p>
          <a:p>
            <a:pPr algn="just"/>
            <a:r>
              <a:rPr lang="cs-CZ" sz="2000" b="1" dirty="0"/>
              <a:t>Náhrada za ztrátu na výdělku po dobu pracovní neschopnosti</a:t>
            </a:r>
            <a:r>
              <a:rPr lang="cs-CZ" sz="2000" dirty="0"/>
              <a:t> (§ 2962 </a:t>
            </a:r>
            <a:r>
              <a:rPr lang="cs-CZ" sz="2000" dirty="0" smtClean="0"/>
              <a:t>OZ</a:t>
            </a:r>
            <a:r>
              <a:rPr lang="cs-CZ" sz="2000" dirty="0"/>
              <a:t>) se vypočte tak, že se od průměrného výdělku poškozeného před vznikem újmy odečte částka, která byla poškozenému vyplacena v důsledku nemoci nebo úrazu podle jiného právního předpisu. Náleží i poškozenému žáku/studentu, a to ode dne, kdy měla skončit jeho povinná školní docházka, studium nebo příprava na povolání.</a:t>
            </a:r>
          </a:p>
          <a:p>
            <a:r>
              <a:rPr lang="cs-CZ" sz="2000" b="1" dirty="0"/>
              <a:t> </a:t>
            </a:r>
            <a:endParaRPr lang="cs-CZ" sz="2000" dirty="0"/>
          </a:p>
          <a:p>
            <a:pPr algn="just"/>
            <a:r>
              <a:rPr lang="cs-CZ" sz="2000" b="1" dirty="0"/>
              <a:t>Náhrada za ztrátu na výdělku po skončení pracovní neschopnosti, případně při invaliditě</a:t>
            </a:r>
            <a:r>
              <a:rPr lang="cs-CZ" sz="2000" dirty="0"/>
              <a:t> (§ 2963 </a:t>
            </a:r>
            <a:r>
              <a:rPr lang="cs-CZ" sz="2000" dirty="0" smtClean="0"/>
              <a:t>OZ</a:t>
            </a:r>
            <a:r>
              <a:rPr lang="cs-CZ" sz="2000" dirty="0"/>
              <a:t>) se poskytne ve výši, která je rozdílem mezi výdělkem dosahovaným poškozeným před vznikem újmy a výdělkem dosahovaným po skončení pracovní neschopnosti s připočtením případného invalidního důchodu podle jiného právního předpisu.</a:t>
            </a:r>
          </a:p>
          <a:p>
            <a:r>
              <a:rPr lang="cs-CZ" sz="2000" b="1" dirty="0"/>
              <a:t> </a:t>
            </a:r>
            <a:endParaRPr lang="cs-CZ" sz="2000" dirty="0"/>
          </a:p>
        </p:txBody>
      </p:sp>
    </p:spTree>
    <p:extLst>
      <p:ext uri="{BB962C8B-B14F-4D97-AF65-F5344CB8AC3E}">
        <p14:creationId xmlns:p14="http://schemas.microsoft.com/office/powerpoint/2010/main" val="16567267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101</a:t>
            </a:fld>
            <a:endParaRPr lang="cs-CZ" dirty="0"/>
          </a:p>
        </p:txBody>
      </p:sp>
      <p:sp>
        <p:nvSpPr>
          <p:cNvPr id="4" name="Obdélník 3"/>
          <p:cNvSpPr/>
          <p:nvPr/>
        </p:nvSpPr>
        <p:spPr>
          <a:xfrm>
            <a:off x="323528" y="-772150"/>
            <a:ext cx="8208912" cy="9140964"/>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endParaRPr lang="cs-CZ" b="1" u="sng" dirty="0" smtClean="0"/>
          </a:p>
          <a:p>
            <a:pPr algn="just"/>
            <a:r>
              <a:rPr lang="cs-CZ" b="1" dirty="0"/>
              <a:t>Rozsah a způsob náhrady</a:t>
            </a:r>
          </a:p>
          <a:p>
            <a:pPr algn="just"/>
            <a:endParaRPr lang="cs-CZ" b="1" dirty="0" smtClean="0"/>
          </a:p>
          <a:p>
            <a:pPr algn="just"/>
            <a:endParaRPr lang="cs-CZ" b="1" dirty="0"/>
          </a:p>
          <a:p>
            <a:pPr algn="just"/>
            <a:r>
              <a:rPr lang="cs-CZ" b="1" dirty="0" smtClean="0"/>
              <a:t>Náhrada </a:t>
            </a:r>
            <a:r>
              <a:rPr lang="cs-CZ" b="1" dirty="0"/>
              <a:t>za ztrátu na důchodu</a:t>
            </a:r>
            <a:r>
              <a:rPr lang="cs-CZ" dirty="0"/>
              <a:t> (§ 2964 </a:t>
            </a:r>
            <a:r>
              <a:rPr lang="cs-CZ" dirty="0" smtClean="0"/>
              <a:t>OZ</a:t>
            </a:r>
            <a:r>
              <a:rPr lang="cs-CZ" dirty="0"/>
              <a:t>) se vypočte jako rozdíl mezi důchodem, na který vzniklo poškozenému právo, a důchodem, na který by mu vzniklo právo, jestliže by do základu, z něhož byl vyměřen důchod, byla zahrnuta náhrada za ztrátu na výdělku po skončení pracovní neschopnosti, kterou poškozený pobíral v době rozhodné pro vyměření důchodu</a:t>
            </a:r>
            <a:r>
              <a:rPr lang="cs-CZ" dirty="0" smtClean="0"/>
              <a:t>.</a:t>
            </a:r>
          </a:p>
          <a:p>
            <a:pPr algn="just"/>
            <a:endParaRPr lang="cs-CZ" dirty="0"/>
          </a:p>
          <a:p>
            <a:pPr algn="just"/>
            <a:r>
              <a:rPr lang="cs-CZ" b="1" dirty="0"/>
              <a:t>Peněžitý důchod osobě, která konala bezplatné práce pro jiného v jeho domácnosti nebo závodu</a:t>
            </a:r>
            <a:r>
              <a:rPr lang="cs-CZ" dirty="0"/>
              <a:t> (§ 2965 </a:t>
            </a:r>
            <a:r>
              <a:rPr lang="cs-CZ" dirty="0" smtClean="0"/>
              <a:t>OZ</a:t>
            </a:r>
            <a:r>
              <a:rPr lang="cs-CZ" dirty="0"/>
              <a:t>) slouží jako náhrada toho, oč poškozený přišel.</a:t>
            </a:r>
          </a:p>
          <a:p>
            <a:pPr algn="just"/>
            <a:r>
              <a:rPr lang="cs-CZ" b="1" dirty="0"/>
              <a:t> </a:t>
            </a:r>
            <a:endParaRPr lang="cs-CZ" dirty="0"/>
          </a:p>
          <a:p>
            <a:pPr algn="just"/>
            <a:r>
              <a:rPr lang="cs-CZ" b="1" dirty="0"/>
              <a:t>Odbytné </a:t>
            </a:r>
            <a:r>
              <a:rPr lang="cs-CZ" dirty="0"/>
              <a:t>(§ 2968 </a:t>
            </a:r>
            <a:r>
              <a:rPr lang="cs-CZ" dirty="0" smtClean="0"/>
              <a:t>OZ</a:t>
            </a:r>
            <a:r>
              <a:rPr lang="cs-CZ" dirty="0"/>
              <a:t>) náleží poškozenému, jestliže o to požádá a existuje pro to důležitý důvod. Odbytné se poskytuje namísto peněžitého důchodu.</a:t>
            </a:r>
          </a:p>
          <a:p>
            <a:pPr algn="just"/>
            <a:endParaRPr lang="cs-CZ" dirty="0"/>
          </a:p>
          <a:p>
            <a:pPr lvl="0" algn="just"/>
            <a:endParaRPr lang="cs-CZ" b="1" dirty="0"/>
          </a:p>
          <a:p>
            <a:pPr lvl="0"/>
            <a:endParaRPr lang="cs-CZ" sz="1200" dirty="0"/>
          </a:p>
          <a:p>
            <a:pPr lvl="0"/>
            <a:endParaRPr lang="cs-CZ" sz="1200" dirty="0"/>
          </a:p>
          <a:p>
            <a:pPr lvl="0"/>
            <a:endParaRPr lang="cs-CZ" sz="1200" dirty="0"/>
          </a:p>
          <a:p>
            <a:pPr lvl="0"/>
            <a:endParaRPr lang="cs-CZ" sz="1200" dirty="0"/>
          </a:p>
          <a:p>
            <a:pPr lvl="0" algn="just"/>
            <a:endParaRPr lang="cs-CZ" sz="1200" b="1" i="1" dirty="0"/>
          </a:p>
          <a:p>
            <a:pPr lvl="0" algn="just"/>
            <a:endParaRPr lang="cs-CZ" b="1" dirty="0"/>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6635560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102</a:t>
            </a:fld>
            <a:endParaRPr lang="cs-CZ" dirty="0"/>
          </a:p>
        </p:txBody>
      </p:sp>
      <p:sp>
        <p:nvSpPr>
          <p:cNvPr id="4" name="Obdélník 3"/>
          <p:cNvSpPr/>
          <p:nvPr/>
        </p:nvSpPr>
        <p:spPr>
          <a:xfrm>
            <a:off x="323528" y="-772150"/>
            <a:ext cx="8208912" cy="784830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endParaRPr lang="cs-CZ" sz="2400" b="1" dirty="0" smtClean="0"/>
          </a:p>
          <a:p>
            <a:pPr algn="just"/>
            <a:r>
              <a:rPr lang="cs-CZ" sz="2400" b="1" dirty="0"/>
              <a:t>Rozsah a způsob náhrady</a:t>
            </a:r>
          </a:p>
          <a:p>
            <a:pPr algn="just"/>
            <a:endParaRPr lang="cs-CZ" sz="2400" b="1" dirty="0" smtClean="0"/>
          </a:p>
          <a:p>
            <a:pPr algn="just"/>
            <a:r>
              <a:rPr lang="cs-CZ" sz="2400" b="1" dirty="0" smtClean="0"/>
              <a:t>Náklady </a:t>
            </a:r>
            <a:r>
              <a:rPr lang="cs-CZ" sz="2400" b="1" dirty="0"/>
              <a:t>pohřbu</a:t>
            </a:r>
            <a:r>
              <a:rPr lang="cs-CZ" sz="2400" dirty="0"/>
              <a:t> (§ 2961 </a:t>
            </a:r>
            <a:r>
              <a:rPr lang="cs-CZ" sz="2400" dirty="0" smtClean="0"/>
              <a:t>OZ</a:t>
            </a:r>
            <a:r>
              <a:rPr lang="cs-CZ" sz="2400" dirty="0"/>
              <a:t>) hradí škůdce tomu, kdo je vynaložil, a to v rozsahu, v jakém nebyly uhrazeny veřejnou dávkou podle jiného právního předpisu.</a:t>
            </a:r>
          </a:p>
          <a:p>
            <a:pPr algn="just"/>
            <a:r>
              <a:rPr lang="cs-CZ" sz="2400" b="1" dirty="0"/>
              <a:t> </a:t>
            </a:r>
            <a:endParaRPr lang="cs-CZ" sz="2400" dirty="0"/>
          </a:p>
          <a:p>
            <a:pPr algn="just"/>
            <a:r>
              <a:rPr lang="cs-CZ" sz="2400" b="1" dirty="0"/>
              <a:t>Náklady na výživu pozůstalým</a:t>
            </a:r>
            <a:r>
              <a:rPr lang="cs-CZ" sz="2400" dirty="0"/>
              <a:t> (§ 2966 </a:t>
            </a:r>
            <a:r>
              <a:rPr lang="cs-CZ" sz="2400" dirty="0" smtClean="0"/>
              <a:t>OZ</a:t>
            </a:r>
            <a:r>
              <a:rPr lang="cs-CZ" sz="2400" dirty="0"/>
              <a:t>) se hradí osobám, kterým zemřelý ke dni své smrti poskytoval/byl povinen poskytovat výživu. Výše náhrady se vypočte jako rozdíl mezi výší dávek důchodového zabezpečení poskytovaných z téhož důvodu a tím, co by poškozený podle rozumného očekávání mohl pozůstalým na těchto nákladech poskytovat, pokud by nedošlo ke škodné události, jejímž následkem byla smrt. Oprávněnými osobami jsou ty, jejichž právo na výživu bylo založeno zákonem, smlouvou, ale i ty, jimž byla výživa poskytována bez zákonného důvodu.</a:t>
            </a:r>
          </a:p>
          <a:p>
            <a:pPr lvl="0" algn="just"/>
            <a:endParaRPr lang="cs-CZ" sz="2400" b="1" dirty="0" smtClean="0"/>
          </a:p>
        </p:txBody>
      </p:sp>
    </p:spTree>
    <p:extLst>
      <p:ext uri="{BB962C8B-B14F-4D97-AF65-F5344CB8AC3E}">
        <p14:creationId xmlns:p14="http://schemas.microsoft.com/office/powerpoint/2010/main" val="3728345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6217087"/>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endParaRPr lang="cs-CZ" sz="2400" b="1" dirty="0" smtClean="0"/>
          </a:p>
          <a:p>
            <a:pPr lvl="0" algn="just"/>
            <a:r>
              <a:rPr lang="cs-CZ" sz="2000" b="1" u="sng" dirty="0"/>
              <a:t>souhlas zákonného zástupce</a:t>
            </a:r>
            <a:endParaRPr lang="cs-CZ" sz="2000" dirty="0"/>
          </a:p>
          <a:p>
            <a:pPr lvl="0" algn="just"/>
            <a:r>
              <a:rPr lang="cs-CZ" sz="2000" b="1" dirty="0"/>
              <a:t>souhlasí-li</a:t>
            </a:r>
            <a:r>
              <a:rPr lang="cs-CZ" sz="2000" dirty="0"/>
              <a:t> zákonný zástupce, aby nezletilý, který nenabyl plné svéprávnosti, něco učinil – </a:t>
            </a:r>
            <a:r>
              <a:rPr lang="cs-CZ" sz="2000" b="1" dirty="0"/>
              <a:t>jednotlivý čin</a:t>
            </a:r>
            <a:r>
              <a:rPr lang="cs-CZ" sz="2000" dirty="0"/>
              <a:t> nebo </a:t>
            </a:r>
            <a:r>
              <a:rPr lang="cs-CZ" sz="2000" b="1" dirty="0"/>
              <a:t>komplex jednání</a:t>
            </a:r>
            <a:r>
              <a:rPr lang="cs-CZ" sz="2000" dirty="0"/>
              <a:t> – tento komplex musí být vždy vztažený k určitému účelu, je nezletilý schopen v </a:t>
            </a:r>
            <a:r>
              <a:rPr lang="cs-CZ" sz="2000" b="1" dirty="0"/>
              <a:t>mezích souhlasu sám právně jednat,</a:t>
            </a:r>
            <a:r>
              <a:rPr lang="cs-CZ" sz="2000" dirty="0"/>
              <a:t> pokud to není zákonem zvlášť zakázáno</a:t>
            </a:r>
          </a:p>
          <a:p>
            <a:pPr lvl="0" algn="just"/>
            <a:r>
              <a:rPr lang="cs-CZ" sz="2000" b="1" dirty="0"/>
              <a:t>náročnost a rozsah</a:t>
            </a:r>
            <a:r>
              <a:rPr lang="cs-CZ" sz="2000" dirty="0"/>
              <a:t> jednání nezletilého </a:t>
            </a:r>
            <a:r>
              <a:rPr lang="cs-CZ" sz="2000" b="1" dirty="0"/>
              <a:t>nesmí vybočovat z mezí zvyklostí společenského života</a:t>
            </a:r>
            <a:endParaRPr lang="cs-CZ" sz="2000" dirty="0"/>
          </a:p>
          <a:p>
            <a:pPr lvl="0" algn="just"/>
            <a:r>
              <a:rPr lang="cs-CZ" sz="2000" dirty="0"/>
              <a:t>souhlas může být následně omezen i vzat zpět</a:t>
            </a:r>
          </a:p>
          <a:p>
            <a:pPr lvl="0" algn="just"/>
            <a:r>
              <a:rPr lang="cs-CZ" sz="2000" i="1" u="sng" dirty="0"/>
              <a:t>Př.</a:t>
            </a:r>
            <a:r>
              <a:rPr lang="cs-CZ" sz="2000" i="1" dirty="0"/>
              <a:t>: Matka přivede do obchodu s elektronikou dvanáctiletého syna, dá mu svoji platební kartu a řekne: „Ať si koupí, co chce,“ a odejde ke kadeřníkovi. Syn si vybere mobilní telefon za 25 000 Kč a zaplatí jej. Nebude již možné namítat neplatnost smlouvy z toho důvodu, že nezletilý neměl souhlas ke koupi určité věci nebo že chyběl souhlas jeho otce.</a:t>
            </a:r>
            <a:endParaRPr lang="cs-CZ" sz="2000" dirty="0"/>
          </a:p>
          <a:p>
            <a:pPr lvl="0" algn="just"/>
            <a:endParaRPr lang="cs-CZ" b="1" dirty="0"/>
          </a:p>
        </p:txBody>
      </p:sp>
    </p:spTree>
    <p:extLst>
      <p:ext uri="{BB962C8B-B14F-4D97-AF65-F5344CB8AC3E}">
        <p14:creationId xmlns:p14="http://schemas.microsoft.com/office/powerpoint/2010/main" val="2149682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smtClean="0"/>
              <a:t>Občanské právo - základy (osoby), JUDr. Michal Márton, Ph.D.</a:t>
            </a:r>
            <a:endParaRPr lang="cs-CZ" dirty="0"/>
          </a:p>
        </p:txBody>
      </p:sp>
      <p:sp>
        <p:nvSpPr>
          <p:cNvPr id="5" name="Obdélník 4"/>
          <p:cNvSpPr/>
          <p:nvPr/>
        </p:nvSpPr>
        <p:spPr>
          <a:xfrm>
            <a:off x="611560" y="620689"/>
            <a:ext cx="8208912" cy="6555641"/>
          </a:xfrm>
          <a:prstGeom prst="rect">
            <a:avLst/>
          </a:prstGeom>
        </p:spPr>
        <p:txBody>
          <a:bodyPr wrap="square">
            <a:spAutoFit/>
          </a:bodyPr>
          <a:lstStyle/>
          <a:p>
            <a:pPr lvl="0" algn="just"/>
            <a:r>
              <a:rPr lang="cs-CZ" sz="2400" b="1" dirty="0" smtClean="0"/>
              <a:t>občanské právo-základy</a:t>
            </a:r>
          </a:p>
          <a:p>
            <a:pPr lvl="0" algn="just"/>
            <a:endParaRPr lang="cs-CZ" b="1" dirty="0" smtClean="0"/>
          </a:p>
          <a:p>
            <a:pPr lvl="0" algn="just"/>
            <a:r>
              <a:rPr lang="cs-CZ" b="1" u="sng" dirty="0"/>
              <a:t>souhlas zákonného zástupce k provozování obchodního závodu</a:t>
            </a:r>
            <a:endParaRPr lang="cs-CZ" dirty="0"/>
          </a:p>
          <a:p>
            <a:pPr lvl="0" algn="just"/>
            <a:r>
              <a:rPr lang="cs-CZ" dirty="0"/>
              <a:t>udělí-li zákonný zástupce nezletilého, který nenabyl plné svéprávnosti, </a:t>
            </a:r>
            <a:r>
              <a:rPr lang="cs-CZ" b="1" dirty="0"/>
              <a:t>souhlas k samostatnému provozování obchodního závodu nebo k jiné obdobné výdělečné činnosti,</a:t>
            </a:r>
            <a:r>
              <a:rPr lang="cs-CZ" dirty="0"/>
              <a:t> stává se nezletilý způsobilý k jednáním, jež jsou s touto činností spojena</a:t>
            </a:r>
          </a:p>
          <a:p>
            <a:pPr lvl="0" algn="just"/>
            <a:r>
              <a:rPr lang="cs-CZ" dirty="0"/>
              <a:t>vhledem k závažnosti tohoto opatření pro nezletilé se k platnosti souhlasu se vyžaduje </a:t>
            </a:r>
            <a:r>
              <a:rPr lang="cs-CZ" b="1" dirty="0"/>
              <a:t>přivolení soudu</a:t>
            </a:r>
            <a:r>
              <a:rPr lang="cs-CZ" dirty="0"/>
              <a:t> – to nahrazuje podmínku určitého věku, pokud je stanovena pro výkon určité výdělečné činnosti</a:t>
            </a:r>
          </a:p>
          <a:p>
            <a:pPr lvl="0" algn="just"/>
            <a:r>
              <a:rPr lang="cs-CZ" dirty="0"/>
              <a:t>souhlas může zákonný zástupce </a:t>
            </a:r>
            <a:r>
              <a:rPr lang="cs-CZ" b="1" dirty="0"/>
              <a:t>odvolat jen s přivolením soudu</a:t>
            </a:r>
            <a:endParaRPr lang="cs-CZ" dirty="0"/>
          </a:p>
          <a:p>
            <a:pPr lvl="0" algn="just"/>
            <a:r>
              <a:rPr lang="cs-CZ" b="1" u="sng" dirty="0"/>
              <a:t>Pracovně právní ustanovení</a:t>
            </a:r>
            <a:endParaRPr lang="cs-CZ" dirty="0"/>
          </a:p>
          <a:p>
            <a:pPr lvl="0" algn="just"/>
            <a:r>
              <a:rPr lang="cs-CZ" dirty="0"/>
              <a:t>závislá </a:t>
            </a:r>
            <a:r>
              <a:rPr lang="cs-CZ" b="1" dirty="0"/>
              <a:t>práce nezletilých mladších než 15 let</a:t>
            </a:r>
            <a:r>
              <a:rPr lang="cs-CZ" dirty="0"/>
              <a:t> nebo </a:t>
            </a:r>
            <a:r>
              <a:rPr lang="cs-CZ" b="1" dirty="0"/>
              <a:t>nezletilých, kteří neukončili povinnou školní docházku</a:t>
            </a:r>
            <a:r>
              <a:rPr lang="cs-CZ" dirty="0"/>
              <a:t>, je </a:t>
            </a:r>
            <a:r>
              <a:rPr lang="cs-CZ" b="1" dirty="0"/>
              <a:t>zakázána</a:t>
            </a:r>
            <a:r>
              <a:rPr lang="cs-CZ" dirty="0"/>
              <a:t> – tito nezletilí mohou vykonávat jen uměleckou, kulturní, reklamní nebo sportovní činnost za podmínek stanovených jiným právním předpisem.</a:t>
            </a:r>
          </a:p>
          <a:p>
            <a:pPr lvl="0" algn="just"/>
            <a:r>
              <a:rPr lang="cs-CZ" dirty="0"/>
              <a:t>nezletilý, který </a:t>
            </a:r>
            <a:r>
              <a:rPr lang="cs-CZ" b="1" dirty="0"/>
              <a:t>dovršil 15 let</a:t>
            </a:r>
            <a:r>
              <a:rPr lang="cs-CZ" dirty="0"/>
              <a:t> a </a:t>
            </a:r>
            <a:r>
              <a:rPr lang="cs-CZ" b="1" dirty="0" smtClean="0"/>
              <a:t>nebo ukončil </a:t>
            </a:r>
            <a:r>
              <a:rPr lang="cs-CZ" b="1" dirty="0"/>
              <a:t>povinnou školní docházku</a:t>
            </a:r>
            <a:r>
              <a:rPr lang="cs-CZ" dirty="0"/>
              <a:t>, se může zavázat k výkonu závislé práce podle jiného právního předpisu</a:t>
            </a:r>
          </a:p>
          <a:p>
            <a:pPr lvl="0" algn="just"/>
            <a:r>
              <a:rPr lang="cs-CZ" b="1" dirty="0" smtClean="0"/>
              <a:t>nezletilý</a:t>
            </a:r>
            <a:r>
              <a:rPr lang="cs-CZ" b="1" dirty="0"/>
              <a:t>, který nedovršil věk 16 let</a:t>
            </a:r>
            <a:r>
              <a:rPr lang="cs-CZ" dirty="0"/>
              <a:t>, může sám uzavřít pracovní smlouvu, avšak jeho </a:t>
            </a:r>
            <a:r>
              <a:rPr lang="cs-CZ" b="1" dirty="0"/>
              <a:t>zákonný zástupce může zasáhnout a rozvázat pracovní poměr či smlouvu o výkonu práce</a:t>
            </a:r>
            <a:r>
              <a:rPr lang="cs-CZ" dirty="0"/>
              <a:t>, zvolil si nezletilý takové zaměstnání, které je na újmu jeho vzdělání, vývoji nebo </a:t>
            </a:r>
            <a:r>
              <a:rPr lang="cs-CZ" dirty="0" smtClean="0"/>
              <a:t>zdraví</a:t>
            </a:r>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1882271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827919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endParaRPr lang="cs-CZ" sz="2000" b="1" dirty="0" smtClean="0"/>
          </a:p>
          <a:p>
            <a:pPr lvl="0"/>
            <a:r>
              <a:rPr lang="cs-CZ" sz="2000" b="1" dirty="0" smtClean="0"/>
              <a:t>Právnické osoby</a:t>
            </a:r>
            <a:endParaRPr lang="cs-CZ" b="1" dirty="0"/>
          </a:p>
          <a:p>
            <a:r>
              <a:rPr lang="cs-CZ" dirty="0"/>
              <a:t>§ 20 odst. 1: „Právnická osoba je </a:t>
            </a:r>
            <a:r>
              <a:rPr lang="cs-CZ" u="sng" dirty="0"/>
              <a:t>organizovaný útvar</a:t>
            </a:r>
            <a:r>
              <a:rPr lang="cs-CZ" dirty="0"/>
              <a:t>, o kterém zákon </a:t>
            </a:r>
            <a:r>
              <a:rPr lang="cs-CZ" u="sng" dirty="0"/>
              <a:t>stanoví</a:t>
            </a:r>
            <a:r>
              <a:rPr lang="cs-CZ" dirty="0"/>
              <a:t>, že má právní osobnost, nebo jehož osobnost zákon </a:t>
            </a:r>
            <a:r>
              <a:rPr lang="cs-CZ" u="sng" dirty="0"/>
              <a:t>uzná</a:t>
            </a:r>
            <a:r>
              <a:rPr lang="cs-CZ" dirty="0"/>
              <a:t>“.</a:t>
            </a:r>
          </a:p>
          <a:p>
            <a:pPr lvl="0"/>
            <a:endParaRPr lang="cs-CZ" dirty="0" smtClean="0"/>
          </a:p>
          <a:p>
            <a:pPr lvl="0"/>
            <a:r>
              <a:rPr lang="cs-CZ" b="1" dirty="0"/>
              <a:t>postup vzniku: </a:t>
            </a:r>
            <a:r>
              <a:rPr lang="cs-CZ" dirty="0"/>
              <a:t>ustavení → vznik</a:t>
            </a:r>
          </a:p>
          <a:p>
            <a:pPr lvl="0"/>
            <a:r>
              <a:rPr lang="cs-CZ" b="1" dirty="0"/>
              <a:t>ustavení: </a:t>
            </a:r>
            <a:r>
              <a:rPr lang="cs-CZ" dirty="0"/>
              <a:t>zakladatelské právní jednání</a:t>
            </a:r>
            <a:r>
              <a:rPr lang="cs-CZ" b="1" dirty="0"/>
              <a:t> – </a:t>
            </a:r>
            <a:r>
              <a:rPr lang="cs-CZ" dirty="0"/>
              <a:t>přijetí stanov nebo jiné smlouvy (více osob), zakladatelská listina (když to připustí zákon – 1 osoba), zákon, jiný způsob</a:t>
            </a:r>
          </a:p>
          <a:p>
            <a:pPr lvl="0"/>
            <a:r>
              <a:rPr lang="cs-CZ" b="1" dirty="0"/>
              <a:t>vznik: </a:t>
            </a:r>
            <a:r>
              <a:rPr lang="cs-CZ" b="1" i="1" dirty="0"/>
              <a:t>registrační princip </a:t>
            </a:r>
            <a:r>
              <a:rPr lang="cs-CZ" dirty="0"/>
              <a:t>– vznik dnem registrace (§ 126 – výjimky), po vzniku se nelze domáhat, že PO nevznikla, lze prohlásit za neplatnou (vstup do likvidace, důvody v § 129</a:t>
            </a:r>
            <a:r>
              <a:rPr lang="cs-CZ" dirty="0" smtClean="0"/>
              <a:t>)</a:t>
            </a:r>
          </a:p>
          <a:p>
            <a:r>
              <a:rPr lang="cs-CZ" b="1" dirty="0"/>
              <a:t>Zrušení PO může nastat:</a:t>
            </a:r>
          </a:p>
          <a:p>
            <a:pPr lvl="0"/>
            <a:r>
              <a:rPr lang="cs-CZ" dirty="0"/>
              <a:t>právním jednáním (rozhodnutím příslušného orgánu PO</a:t>
            </a:r>
            <a:r>
              <a:rPr lang="cs-CZ" dirty="0" smtClean="0"/>
              <a:t>), uplynutím doby, rozhodnutím </a:t>
            </a:r>
            <a:r>
              <a:rPr lang="cs-CZ" dirty="0"/>
              <a:t>orgánu veřejné moci (viz § 172</a:t>
            </a:r>
            <a:r>
              <a:rPr lang="cs-CZ" dirty="0" smtClean="0"/>
              <a:t>), dosažením účelu, z</a:t>
            </a:r>
            <a:r>
              <a:rPr lang="cs-CZ" dirty="0"/>
              <a:t> dalších důvodů stanovených zákonem (§ 168)</a:t>
            </a:r>
          </a:p>
          <a:p>
            <a:r>
              <a:rPr lang="cs-CZ" dirty="0"/>
              <a:t>Zrušení může být: </a:t>
            </a:r>
          </a:p>
          <a:p>
            <a:pPr lvl="0"/>
            <a:r>
              <a:rPr lang="cs-CZ" b="1" dirty="0"/>
              <a:t>s likvidací</a:t>
            </a:r>
            <a:r>
              <a:rPr lang="cs-CZ" dirty="0"/>
              <a:t>, zaniká-li PO bez právního nástupce</a:t>
            </a:r>
          </a:p>
          <a:p>
            <a:pPr lvl="0"/>
            <a:r>
              <a:rPr lang="cs-CZ" b="1" dirty="0"/>
              <a:t>bez likvidace</a:t>
            </a:r>
            <a:r>
              <a:rPr lang="cs-CZ" dirty="0"/>
              <a:t>, nabývá-li celé jmění zrušované PO právní nástupce (např. při přeměně) </a:t>
            </a:r>
          </a:p>
          <a:p>
            <a:r>
              <a:rPr lang="cs-CZ" b="1" dirty="0"/>
              <a:t>Zánik PO nastává</a:t>
            </a:r>
          </a:p>
          <a:p>
            <a:pPr lvl="0"/>
            <a:r>
              <a:rPr lang="cs-CZ" dirty="0"/>
              <a:t>u PO zapsaných do VR dnem výmazu z VR (§ 185)</a:t>
            </a:r>
          </a:p>
          <a:p>
            <a:pPr lvl="0"/>
            <a:r>
              <a:rPr lang="cs-CZ" dirty="0"/>
              <a:t>u PO nepodléhajících zápisu skončením likvidace (§ 186)</a:t>
            </a:r>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704808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r>
              <a:rPr lang="cs-CZ" sz="2000" b="1" dirty="0" smtClean="0"/>
              <a:t>Právnické osoby</a:t>
            </a:r>
          </a:p>
          <a:p>
            <a:pPr lvl="0" algn="just"/>
            <a:endParaRPr lang="cs-CZ" sz="2000" b="1" dirty="0"/>
          </a:p>
          <a:p>
            <a:pPr lvl="0" algn="just"/>
            <a:r>
              <a:rPr lang="cs-CZ" sz="2000" b="1" dirty="0" smtClean="0"/>
              <a:t>= právní osobnost a způsobilost právně jednat vznikají v jednom okamžiku – vznikem a končí zánikem</a:t>
            </a:r>
          </a:p>
          <a:p>
            <a:pPr lvl="0" algn="just"/>
            <a:r>
              <a:rPr lang="cs-CZ" sz="2000" b="1" dirty="0" smtClean="0"/>
              <a:t>= způsobilost právně jednat se přičítá osobě, která je za právnickou osobu oprávněna jednat</a:t>
            </a:r>
          </a:p>
          <a:p>
            <a:pPr lvl="0" algn="just"/>
            <a:endParaRPr lang="cs-CZ" sz="2000" b="1" dirty="0"/>
          </a:p>
          <a:p>
            <a:r>
              <a:rPr lang="cs-CZ" b="1" i="1" u="sng" dirty="0"/>
              <a:t>Úprava v zákoně č. 89/2012 Sb.</a:t>
            </a:r>
            <a:endParaRPr lang="cs-CZ" dirty="0"/>
          </a:p>
          <a:p>
            <a:r>
              <a:rPr lang="cs-CZ" dirty="0"/>
              <a:t>		    </a:t>
            </a:r>
            <a:r>
              <a:rPr lang="cs-CZ" dirty="0" smtClean="0"/>
              <a:t>                                                    obchodní </a:t>
            </a:r>
            <a:r>
              <a:rPr lang="cs-CZ" dirty="0"/>
              <a:t>společnosti</a:t>
            </a:r>
          </a:p>
          <a:p>
            <a:r>
              <a:rPr lang="cs-CZ" b="1" dirty="0"/>
              <a:t>	</a:t>
            </a:r>
            <a:r>
              <a:rPr lang="cs-CZ" b="1" dirty="0" smtClean="0"/>
              <a:t>Obchodní </a:t>
            </a:r>
            <a:r>
              <a:rPr lang="cs-CZ" b="1" dirty="0"/>
              <a:t>korporace        </a:t>
            </a:r>
            <a:endParaRPr lang="cs-CZ" dirty="0"/>
          </a:p>
          <a:p>
            <a:r>
              <a:rPr lang="cs-CZ" b="1" dirty="0"/>
              <a:t>Korporace:	</a:t>
            </a:r>
            <a:r>
              <a:rPr lang="cs-CZ" dirty="0"/>
              <a:t>(dříve: </a:t>
            </a:r>
            <a:r>
              <a:rPr lang="cs-CZ" dirty="0" err="1"/>
              <a:t>ObchZ</a:t>
            </a:r>
            <a:r>
              <a:rPr lang="cs-CZ" dirty="0"/>
              <a:t>., nyní: ZOK)</a:t>
            </a:r>
            <a:r>
              <a:rPr lang="cs-CZ" b="1" dirty="0"/>
              <a:t>	    </a:t>
            </a:r>
            <a:r>
              <a:rPr lang="cs-CZ" dirty="0"/>
              <a:t>družstva</a:t>
            </a:r>
          </a:p>
          <a:p>
            <a:r>
              <a:rPr lang="cs-CZ" b="1" dirty="0"/>
              <a:t>	</a:t>
            </a:r>
            <a:endParaRPr lang="cs-CZ" dirty="0"/>
          </a:p>
          <a:p>
            <a:r>
              <a:rPr lang="cs-CZ" b="1" dirty="0"/>
              <a:t>	Spolky </a:t>
            </a:r>
            <a:r>
              <a:rPr lang="cs-CZ" dirty="0"/>
              <a:t>(dříve: z. o sdružování občanů, nyní: OZ)</a:t>
            </a:r>
          </a:p>
          <a:p>
            <a:r>
              <a:rPr lang="cs-CZ" b="1" dirty="0"/>
              <a:t>	</a:t>
            </a:r>
            <a:endParaRPr lang="cs-CZ" b="1" dirty="0" smtClean="0"/>
          </a:p>
          <a:p>
            <a:r>
              <a:rPr lang="cs-CZ" b="1" dirty="0"/>
              <a:t> </a:t>
            </a:r>
            <a:r>
              <a:rPr lang="cs-CZ" b="1" dirty="0" smtClean="0"/>
              <a:t>                Nadace</a:t>
            </a:r>
            <a:endParaRPr lang="cs-CZ" dirty="0"/>
          </a:p>
          <a:p>
            <a:r>
              <a:rPr lang="cs-CZ" b="1" dirty="0"/>
              <a:t>Fundace: </a:t>
            </a:r>
            <a:endParaRPr lang="cs-CZ" dirty="0"/>
          </a:p>
          <a:p>
            <a:r>
              <a:rPr lang="cs-CZ" b="1" dirty="0"/>
              <a:t>	</a:t>
            </a:r>
            <a:r>
              <a:rPr lang="cs-CZ" b="1" dirty="0" smtClean="0"/>
              <a:t>Nadační </a:t>
            </a:r>
            <a:r>
              <a:rPr lang="cs-CZ" b="1" dirty="0"/>
              <a:t>fondy</a:t>
            </a:r>
            <a:endParaRPr lang="cs-CZ" dirty="0"/>
          </a:p>
          <a:p>
            <a:pPr lvl="0" algn="just"/>
            <a:endParaRPr lang="cs-CZ"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Občanské právo - věcná práva, JUDr. Michal Márton, Ph.D.</a:t>
            </a:r>
            <a:endParaRPr lang="cs-CZ" dirty="0"/>
          </a:p>
        </p:txBody>
      </p:sp>
      <p:sp>
        <p:nvSpPr>
          <p:cNvPr id="4" name="TextovéPole 3"/>
          <p:cNvSpPr txBox="1"/>
          <p:nvPr/>
        </p:nvSpPr>
        <p:spPr>
          <a:xfrm>
            <a:off x="539552" y="692696"/>
            <a:ext cx="8136904" cy="5386090"/>
          </a:xfrm>
          <a:prstGeom prst="rect">
            <a:avLst/>
          </a:prstGeom>
          <a:noFill/>
        </p:spPr>
        <p:txBody>
          <a:bodyPr wrap="square" rtlCol="0">
            <a:spAutoFit/>
          </a:bodyPr>
          <a:lstStyle/>
          <a:p>
            <a:pPr algn="just"/>
            <a:r>
              <a:rPr lang="cs-CZ" sz="2400" b="1" dirty="0" smtClean="0"/>
              <a:t>občanské právo-věcná práva</a:t>
            </a:r>
            <a:r>
              <a:rPr lang="cs-CZ" sz="2400" dirty="0" smtClean="0"/>
              <a:t> </a:t>
            </a:r>
          </a:p>
          <a:p>
            <a:pPr algn="just"/>
            <a:endParaRPr lang="cs-CZ" sz="2400" dirty="0"/>
          </a:p>
          <a:p>
            <a:pPr algn="just"/>
            <a:r>
              <a:rPr lang="cs-CZ" sz="2000" b="1" dirty="0"/>
              <a:t>p</a:t>
            </a:r>
            <a:r>
              <a:rPr lang="cs-CZ" sz="2000" b="1" dirty="0" smtClean="0"/>
              <a:t>rávní předpis</a:t>
            </a:r>
          </a:p>
          <a:p>
            <a:pPr algn="just"/>
            <a:r>
              <a:rPr lang="cs-CZ" sz="2000" dirty="0"/>
              <a:t>z</a:t>
            </a:r>
            <a:r>
              <a:rPr lang="cs-CZ" sz="2000" dirty="0" smtClean="0"/>
              <a:t>ákon č. 89/2012 Sb., občanský zákoník</a:t>
            </a:r>
          </a:p>
          <a:p>
            <a:pPr algn="just"/>
            <a:r>
              <a:rPr lang="cs-CZ" sz="2000" dirty="0" smtClean="0"/>
              <a:t>Část II. § 979 - 1474</a:t>
            </a:r>
            <a:endParaRPr lang="cs-CZ" sz="2000" dirty="0"/>
          </a:p>
          <a:p>
            <a:pPr algn="just"/>
            <a:endParaRPr lang="cs-CZ" sz="2000" b="1" dirty="0" smtClean="0"/>
          </a:p>
          <a:p>
            <a:pPr algn="just"/>
            <a:r>
              <a:rPr lang="cs-CZ" sz="2000" b="1" dirty="0" smtClean="0"/>
              <a:t>věcná práva</a:t>
            </a:r>
          </a:p>
          <a:p>
            <a:pPr algn="just"/>
            <a:r>
              <a:rPr lang="cs-CZ" sz="2000" b="1" dirty="0" smtClean="0"/>
              <a:t>-absolutní</a:t>
            </a:r>
            <a:r>
              <a:rPr lang="cs-CZ" sz="2000" dirty="0" smtClean="0"/>
              <a:t> – působí proti všem „</a:t>
            </a:r>
            <a:r>
              <a:rPr lang="cs-CZ" sz="2000" dirty="0" err="1" smtClean="0"/>
              <a:t>erga</a:t>
            </a:r>
            <a:r>
              <a:rPr lang="cs-CZ" sz="2000" dirty="0" smtClean="0"/>
              <a:t> </a:t>
            </a:r>
            <a:r>
              <a:rPr lang="cs-CZ" sz="2000" dirty="0" err="1" smtClean="0"/>
              <a:t>omnes</a:t>
            </a:r>
            <a:r>
              <a:rPr lang="cs-CZ" sz="2000" dirty="0" smtClean="0"/>
              <a:t>“ </a:t>
            </a:r>
          </a:p>
          <a:p>
            <a:pPr algn="ctr"/>
            <a:r>
              <a:rPr lang="cs-CZ" sz="2000" dirty="0" smtClean="0"/>
              <a:t>X</a:t>
            </a:r>
          </a:p>
          <a:p>
            <a:r>
              <a:rPr lang="cs-CZ" sz="2000" b="1" dirty="0" smtClean="0"/>
              <a:t>práva závazková</a:t>
            </a:r>
          </a:p>
          <a:p>
            <a:pPr algn="just"/>
            <a:r>
              <a:rPr lang="cs-CZ" sz="2000" b="1" dirty="0" smtClean="0"/>
              <a:t>-relativní </a:t>
            </a:r>
            <a:r>
              <a:rPr lang="cs-CZ" sz="2000" dirty="0" smtClean="0"/>
              <a:t>– působí mezi stranami„</a:t>
            </a:r>
            <a:r>
              <a:rPr lang="cs-CZ" sz="2000" dirty="0" err="1" smtClean="0"/>
              <a:t>inter</a:t>
            </a:r>
            <a:r>
              <a:rPr lang="cs-CZ" sz="2000" dirty="0" smtClean="0"/>
              <a:t> partes“</a:t>
            </a:r>
          </a:p>
          <a:p>
            <a:pPr algn="just"/>
            <a:endParaRPr lang="cs-CZ" sz="2000" dirty="0" smtClean="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26213027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věcná práva, JUDr. Michal Márton, Ph.D.</a:t>
            </a:r>
            <a:endParaRPr lang="cs-CZ" dirty="0"/>
          </a:p>
        </p:txBody>
      </p:sp>
      <p:sp>
        <p:nvSpPr>
          <p:cNvPr id="5" name="TextovéPole 4"/>
          <p:cNvSpPr txBox="1"/>
          <p:nvPr/>
        </p:nvSpPr>
        <p:spPr>
          <a:xfrm>
            <a:off x="467542" y="207896"/>
            <a:ext cx="8137057" cy="7755969"/>
          </a:xfrm>
          <a:prstGeom prst="rect">
            <a:avLst/>
          </a:prstGeom>
          <a:noFill/>
        </p:spPr>
        <p:txBody>
          <a:bodyPr wrap="square" rtlCol="0">
            <a:spAutoFit/>
          </a:bodyPr>
          <a:lstStyle/>
          <a:p>
            <a:pPr algn="just"/>
            <a:r>
              <a:rPr lang="cs-CZ" sz="2400" b="1" dirty="0" smtClean="0"/>
              <a:t>občanské právo-věcná práva</a:t>
            </a:r>
          </a:p>
          <a:p>
            <a:pPr algn="just"/>
            <a:endParaRPr lang="cs-CZ" sz="2400" b="1" dirty="0" smtClean="0"/>
          </a:p>
          <a:p>
            <a:pPr algn="just"/>
            <a:r>
              <a:rPr lang="cs-CZ" sz="2400" b="1" u="sng" dirty="0" smtClean="0"/>
              <a:t>obsah jednotlivých věcných práv</a:t>
            </a:r>
          </a:p>
          <a:p>
            <a:r>
              <a:rPr lang="cs-CZ" sz="2400" b="1" dirty="0" smtClean="0"/>
              <a:t>držba</a:t>
            </a:r>
            <a:r>
              <a:rPr lang="cs-CZ" sz="2400" dirty="0" smtClean="0"/>
              <a:t>: právo vlastnické a jiná majetková práva, která připouštějí</a:t>
            </a:r>
            <a:r>
              <a:rPr lang="cs-CZ" sz="2400" b="1" dirty="0" smtClean="0"/>
              <a:t> </a:t>
            </a:r>
            <a:r>
              <a:rPr lang="cs-CZ" sz="2400" dirty="0" smtClean="0"/>
              <a:t>trvalý nebo opakovaný výkon</a:t>
            </a:r>
          </a:p>
          <a:p>
            <a:r>
              <a:rPr lang="cs-CZ" sz="2400" b="1" dirty="0" smtClean="0"/>
              <a:t>vlastnické právo</a:t>
            </a:r>
            <a:r>
              <a:rPr lang="cs-CZ" sz="2400" dirty="0" smtClean="0"/>
              <a:t>: všechny věci</a:t>
            </a:r>
          </a:p>
          <a:p>
            <a:r>
              <a:rPr lang="cs-CZ" sz="2400" b="1" dirty="0" smtClean="0"/>
              <a:t>právo stavby</a:t>
            </a:r>
            <a:r>
              <a:rPr lang="cs-CZ" sz="2400" dirty="0" smtClean="0"/>
              <a:t>: jen pozemek</a:t>
            </a:r>
          </a:p>
          <a:p>
            <a:r>
              <a:rPr lang="cs-CZ" sz="2400" b="1" dirty="0" smtClean="0"/>
              <a:t>věcná břemena</a:t>
            </a:r>
            <a:r>
              <a:rPr lang="cs-CZ" sz="2400" dirty="0" smtClean="0"/>
              <a:t>: </a:t>
            </a:r>
            <a:r>
              <a:rPr lang="cs-CZ" sz="2400" i="1" dirty="0" smtClean="0"/>
              <a:t>služebnosti </a:t>
            </a:r>
            <a:r>
              <a:rPr lang="cs-CZ" sz="2400" dirty="0" smtClean="0"/>
              <a:t>(věci obecně), </a:t>
            </a:r>
            <a:r>
              <a:rPr lang="cs-CZ" sz="2400" i="1" dirty="0" smtClean="0"/>
              <a:t>reálná břemena </a:t>
            </a:r>
            <a:r>
              <a:rPr lang="cs-CZ" sz="2400" dirty="0" smtClean="0"/>
              <a:t>(věci</a:t>
            </a:r>
            <a:r>
              <a:rPr lang="cs-CZ" sz="2400" b="1" dirty="0" smtClean="0"/>
              <a:t> </a:t>
            </a:r>
            <a:r>
              <a:rPr lang="cs-CZ" sz="2400" dirty="0" smtClean="0"/>
              <a:t>evidované ve veřejném seznamu)</a:t>
            </a:r>
          </a:p>
          <a:p>
            <a:r>
              <a:rPr lang="cs-CZ" sz="2400" b="1" dirty="0" smtClean="0"/>
              <a:t>zadržovací právo</a:t>
            </a:r>
            <a:r>
              <a:rPr lang="cs-CZ" sz="2400" dirty="0" smtClean="0"/>
              <a:t>: movité věci</a:t>
            </a:r>
          </a:p>
          <a:p>
            <a:pPr algn="just"/>
            <a:endParaRPr lang="cs-CZ" sz="2400" b="1" dirty="0" smtClean="0"/>
          </a:p>
          <a:p>
            <a:pPr algn="just"/>
            <a:endParaRPr lang="cs-CZ" sz="2400" b="1" dirty="0" smtClean="0"/>
          </a:p>
          <a:p>
            <a:pPr algn="just"/>
            <a:endParaRPr lang="cs-CZ" sz="2400" b="1" dirty="0"/>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graphicFrame>
        <p:nvGraphicFramePr>
          <p:cNvPr id="4" name="Organizační diagram 17"/>
          <p:cNvGraphicFramePr/>
          <p:nvPr/>
        </p:nvGraphicFramePr>
        <p:xfrm>
          <a:off x="1691680" y="4005064"/>
          <a:ext cx="5757006" cy="2304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90389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věcná práva, JUDr. Michal Márton, Ph.D.</a:t>
            </a:r>
            <a:endParaRPr lang="cs-CZ" dirty="0"/>
          </a:p>
        </p:txBody>
      </p:sp>
      <p:sp>
        <p:nvSpPr>
          <p:cNvPr id="4" name="TextovéPole 3"/>
          <p:cNvSpPr txBox="1"/>
          <p:nvPr/>
        </p:nvSpPr>
        <p:spPr>
          <a:xfrm>
            <a:off x="251520" y="715658"/>
            <a:ext cx="8424936" cy="6124754"/>
          </a:xfrm>
          <a:prstGeom prst="rect">
            <a:avLst/>
          </a:prstGeom>
          <a:noFill/>
        </p:spPr>
        <p:txBody>
          <a:bodyPr wrap="square" rtlCol="0">
            <a:spAutoFit/>
          </a:bodyPr>
          <a:lstStyle/>
          <a:p>
            <a:r>
              <a:rPr lang="cs-CZ" sz="2400" b="1" dirty="0" smtClean="0"/>
              <a:t>občanské právo-věcná práva</a:t>
            </a:r>
          </a:p>
          <a:p>
            <a:pPr algn="just"/>
            <a:endParaRPr lang="cs-CZ" altLang="cs-CZ" sz="1000" dirty="0" smtClean="0"/>
          </a:p>
          <a:p>
            <a:pPr algn="just"/>
            <a:r>
              <a:rPr lang="cs-CZ" altLang="cs-CZ" sz="1600" b="1" dirty="0" smtClean="0"/>
              <a:t>Věci podle občanského zákoníku</a:t>
            </a:r>
          </a:p>
          <a:p>
            <a:pPr algn="just"/>
            <a:endParaRPr lang="cs-CZ" sz="1600" b="1" dirty="0" smtClean="0"/>
          </a:p>
          <a:p>
            <a:pPr algn="just"/>
            <a:r>
              <a:rPr lang="cs-CZ" b="1" dirty="0" smtClean="0"/>
              <a:t>ROZDĚLENÍ VĚCÍ</a:t>
            </a:r>
            <a:endParaRPr lang="cs-CZ" sz="2800" b="1" dirty="0" smtClean="0"/>
          </a:p>
          <a:p>
            <a:pPr algn="just"/>
            <a:r>
              <a:rPr lang="cs-CZ" b="1" dirty="0" smtClean="0"/>
              <a:t>hmotné a nehmotné</a:t>
            </a:r>
            <a:r>
              <a:rPr lang="cs-CZ" dirty="0" smtClean="0"/>
              <a:t> § 496</a:t>
            </a:r>
            <a:endParaRPr lang="cs-CZ" sz="2800" dirty="0" smtClean="0"/>
          </a:p>
          <a:p>
            <a:pPr lvl="0" algn="just"/>
            <a:r>
              <a:rPr lang="cs-CZ" b="1" dirty="0" smtClean="0"/>
              <a:t>hmotná věc</a:t>
            </a:r>
            <a:r>
              <a:rPr lang="cs-CZ" dirty="0" smtClean="0"/>
              <a:t> je </a:t>
            </a:r>
            <a:r>
              <a:rPr lang="cs-CZ" b="1" dirty="0" smtClean="0"/>
              <a:t>ovladatelná část vnějšího světa, která má povahu samostatného předmětu</a:t>
            </a:r>
          </a:p>
          <a:p>
            <a:pPr lvl="0" algn="just"/>
            <a:r>
              <a:rPr lang="cs-CZ" dirty="0" smtClean="0"/>
              <a:t>režim hmotných věcí se přiměřeně použije i na ovladatelné přírodní síly, které však nejsou hmotnou věcí (§ 497)</a:t>
            </a:r>
          </a:p>
          <a:p>
            <a:pPr lvl="0" algn="just"/>
            <a:endParaRPr lang="cs-CZ" sz="2800" dirty="0" smtClean="0"/>
          </a:p>
          <a:p>
            <a:pPr lvl="0" algn="just"/>
            <a:r>
              <a:rPr lang="cs-CZ" b="1" dirty="0" smtClean="0"/>
              <a:t>nehmotná věc</a:t>
            </a:r>
            <a:r>
              <a:rPr lang="cs-CZ" dirty="0" smtClean="0"/>
              <a:t> je </a:t>
            </a:r>
            <a:r>
              <a:rPr lang="cs-CZ" b="1" dirty="0" smtClean="0"/>
              <a:t>právo, jehož povaha to připouští a jiná věc bez hmotné podstaty</a:t>
            </a:r>
          </a:p>
          <a:p>
            <a:pPr lvl="0" algn="just"/>
            <a:r>
              <a:rPr lang="cs-CZ" dirty="0" smtClean="0"/>
              <a:t>(pohledávka, oprávnění odpovídající služebnosti, služebnost, software, zaknihovaný CP, receptury, ochranné známky, obchodní tajemství)</a:t>
            </a:r>
          </a:p>
          <a:p>
            <a:pPr lvl="0" algn="just"/>
            <a:endParaRPr lang="cs-CZ" dirty="0" smtClean="0"/>
          </a:p>
          <a:p>
            <a:pPr lvl="0" algn="just"/>
            <a:r>
              <a:rPr lang="cs-CZ" dirty="0" smtClean="0"/>
              <a:t>některá práva se mohou chovat jako věci, jiné nikoliv – např. právo uzavřít manželství, právo na soukromí a osobnostní práva nemohou být věcí, zatímco práva majetková ano (typicky právo stavby)</a:t>
            </a:r>
            <a:endParaRPr lang="cs-CZ" sz="2800" dirty="0" smtClean="0"/>
          </a:p>
          <a:p>
            <a:pPr algn="just"/>
            <a:endParaRPr lang="cs-CZ" altLang="cs-CZ" sz="1600" b="1" dirty="0" smtClean="0"/>
          </a:p>
          <a:p>
            <a:pPr algn="just"/>
            <a:endParaRPr lang="cs-CZ" altLang="cs-CZ" sz="1600" b="1" dirty="0" smtClean="0"/>
          </a:p>
          <a:p>
            <a:pPr algn="just"/>
            <a:endParaRPr lang="cs-CZ" altLang="cs-CZ" sz="1600" b="1" dirty="0" smtClean="0"/>
          </a:p>
          <a:p>
            <a:pPr algn="just"/>
            <a:endParaRPr lang="cs-CZ" altLang="cs-CZ" sz="1600" b="1" dirty="0" smtClean="0"/>
          </a:p>
        </p:txBody>
      </p:sp>
    </p:spTree>
    <p:extLst>
      <p:ext uri="{BB962C8B-B14F-4D97-AF65-F5344CB8AC3E}">
        <p14:creationId xmlns:p14="http://schemas.microsoft.com/office/powerpoint/2010/main" val="37334492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věcná práva, JUDr. Michal Márton, Ph.D.</a:t>
            </a:r>
            <a:endParaRPr lang="cs-CZ" dirty="0"/>
          </a:p>
        </p:txBody>
      </p:sp>
      <p:sp>
        <p:nvSpPr>
          <p:cNvPr id="4" name="TextovéPole 3"/>
          <p:cNvSpPr txBox="1"/>
          <p:nvPr/>
        </p:nvSpPr>
        <p:spPr>
          <a:xfrm>
            <a:off x="467544" y="620688"/>
            <a:ext cx="8208912" cy="6340197"/>
          </a:xfrm>
          <a:prstGeom prst="rect">
            <a:avLst/>
          </a:prstGeom>
          <a:noFill/>
        </p:spPr>
        <p:txBody>
          <a:bodyPr wrap="square" rtlCol="0">
            <a:spAutoFit/>
          </a:bodyPr>
          <a:lstStyle/>
          <a:p>
            <a:r>
              <a:rPr lang="cs-CZ" sz="2400" b="1" dirty="0" smtClean="0"/>
              <a:t>občanské právo-věcná práva</a:t>
            </a:r>
          </a:p>
          <a:p>
            <a:pPr lvl="0"/>
            <a:r>
              <a:rPr lang="cs-CZ" b="1" dirty="0" smtClean="0"/>
              <a:t>nemovité </a:t>
            </a:r>
            <a:r>
              <a:rPr lang="cs-CZ" dirty="0" smtClean="0"/>
              <a:t>– </a:t>
            </a:r>
            <a:r>
              <a:rPr lang="cs-CZ" dirty="0" err="1" smtClean="0"/>
              <a:t>nemovité</a:t>
            </a:r>
            <a:r>
              <a:rPr lang="cs-CZ" dirty="0" smtClean="0"/>
              <a:t> věci nelze přemístit bez zhoršení jejich podstaty, nově jsou nemovitými věcmi i některá práva, dle § 498 jsou nemovitými věcmi:</a:t>
            </a:r>
            <a:endParaRPr lang="cs-CZ" sz="2800" dirty="0" smtClean="0"/>
          </a:p>
          <a:p>
            <a:pPr lvl="0"/>
            <a:endParaRPr lang="cs-CZ" sz="2800" dirty="0" smtClean="0"/>
          </a:p>
          <a:p>
            <a:pPr lvl="0">
              <a:buFont typeface="Wingdings" pitchFamily="2" charset="2"/>
              <a:buChar char="q"/>
            </a:pPr>
            <a:r>
              <a:rPr lang="cs-CZ" dirty="0" smtClean="0"/>
              <a:t>pozemky a podzemní stavby se samostatným účelovým určením, jakož i věcná práva k nim</a:t>
            </a:r>
            <a:endParaRPr lang="cs-CZ" sz="2800" dirty="0" smtClean="0"/>
          </a:p>
          <a:p>
            <a:pPr lvl="0">
              <a:buFont typeface="Wingdings" pitchFamily="2" charset="2"/>
              <a:buChar char="q"/>
            </a:pPr>
            <a:r>
              <a:rPr lang="cs-CZ" dirty="0" smtClean="0"/>
              <a:t>práva, která za nemovité věci prohlásí zákon (např. právo stavby –</a:t>
            </a:r>
            <a:r>
              <a:rPr lang="en-US" i="1" dirty="0" smtClean="0"/>
              <a:t>„</a:t>
            </a:r>
            <a:r>
              <a:rPr lang="cs-CZ" i="1" dirty="0" smtClean="0"/>
              <a:t>Právo stavby a jiná věcná práva jsou nemovitou věcí.“</a:t>
            </a:r>
            <a:r>
              <a:rPr lang="cs-CZ" dirty="0" smtClean="0"/>
              <a:t>)</a:t>
            </a:r>
            <a:endParaRPr lang="cs-CZ" sz="2800" dirty="0" smtClean="0"/>
          </a:p>
          <a:p>
            <a:pPr lvl="0">
              <a:buFont typeface="Wingdings" pitchFamily="2" charset="2"/>
              <a:buChar char="q"/>
            </a:pPr>
            <a:r>
              <a:rPr lang="cs-CZ" dirty="0" smtClean="0"/>
              <a:t>stanoví-li jiný právní předpis, že určitá věc není součástí pozemku, a nelze-li takovou věc přenést z místa na místo bez porušení její podstaty, je i tato věc nemovitá</a:t>
            </a:r>
            <a:endParaRPr lang="cs-CZ" sz="2800" dirty="0" smtClean="0"/>
          </a:p>
          <a:p>
            <a:pPr lvl="0">
              <a:buFont typeface="Wingdings" pitchFamily="2" charset="2"/>
              <a:buChar char="q"/>
            </a:pPr>
            <a:r>
              <a:rPr lang="cs-CZ" dirty="0" smtClean="0"/>
              <a:t>jiná (zvláštní) součást objektivní reality, kterou za nemovitou věc označí </a:t>
            </a:r>
            <a:r>
              <a:rPr lang="cs-CZ" dirty="0" err="1" smtClean="0"/>
              <a:t>zákonjde</a:t>
            </a:r>
            <a:r>
              <a:rPr lang="cs-CZ" dirty="0" smtClean="0"/>
              <a:t> zejména o </a:t>
            </a:r>
            <a:r>
              <a:rPr lang="cs-CZ" b="1" dirty="0" smtClean="0"/>
              <a:t>jednotku</a:t>
            </a:r>
            <a:r>
              <a:rPr lang="cs-CZ" dirty="0" smtClean="0"/>
              <a:t> podle § 1159, která je věcí nemovitou</a:t>
            </a:r>
          </a:p>
          <a:p>
            <a:pPr lvl="0"/>
            <a:endParaRPr lang="cs-CZ" dirty="0" smtClean="0"/>
          </a:p>
          <a:p>
            <a:pPr lvl="0"/>
            <a:r>
              <a:rPr lang="cs-CZ" dirty="0" smtClean="0"/>
              <a:t>stavba spojená se zemí pevným základem, která není podle práva účinného ke dni 31. 12. 2013 součástí pozemku, na němž je zřízena, a je ke dni 1. 1. 2014 ve vlastnictví osoby odlišné od vlastníka pozemku, se v tento den nestává součástí pozemku a je nemovitou věci</a:t>
            </a:r>
            <a:endParaRPr lang="cs-CZ" sz="2800" dirty="0" smtClean="0"/>
          </a:p>
          <a:p>
            <a:r>
              <a:rPr lang="cs-CZ" dirty="0" smtClean="0"/>
              <a:t> </a:t>
            </a:r>
            <a:endParaRPr lang="cs-CZ" sz="2800" dirty="0" smtClean="0"/>
          </a:p>
          <a:p>
            <a:pPr lvl="0"/>
            <a:r>
              <a:rPr lang="cs-CZ" b="1" dirty="0" smtClean="0"/>
              <a:t>movité</a:t>
            </a:r>
            <a:r>
              <a:rPr lang="cs-CZ" dirty="0" smtClean="0"/>
              <a:t> - všechny ostatní věci, ať je jejich podstata hmotná nebo nehmotná</a:t>
            </a:r>
            <a:r>
              <a:rPr lang="cs-CZ" b="1" dirty="0" smtClean="0"/>
              <a:t> </a:t>
            </a:r>
            <a:endParaRPr lang="cs-CZ" sz="2800" dirty="0" smtClean="0"/>
          </a:p>
          <a:p>
            <a:endParaRPr lang="cs-CZ" sz="2400" b="1" dirty="0" smtClean="0"/>
          </a:p>
          <a:p>
            <a:endParaRPr lang="cs-CZ" sz="2400" b="1" dirty="0" smtClean="0"/>
          </a:p>
        </p:txBody>
      </p:sp>
    </p:spTree>
    <p:extLst>
      <p:ext uri="{BB962C8B-B14F-4D97-AF65-F5344CB8AC3E}">
        <p14:creationId xmlns:p14="http://schemas.microsoft.com/office/powerpoint/2010/main" val="8139554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Občanské právo - věcná práva, JUDr. Michal Márton, Ph.D.</a:t>
            </a:r>
            <a:endParaRPr lang="cs-CZ" dirty="0"/>
          </a:p>
        </p:txBody>
      </p:sp>
      <p:sp>
        <p:nvSpPr>
          <p:cNvPr id="4" name="TextovéPole 3"/>
          <p:cNvSpPr txBox="1"/>
          <p:nvPr/>
        </p:nvSpPr>
        <p:spPr>
          <a:xfrm>
            <a:off x="395536" y="620688"/>
            <a:ext cx="8280920" cy="6823406"/>
          </a:xfrm>
          <a:prstGeom prst="rect">
            <a:avLst/>
          </a:prstGeom>
          <a:noFill/>
        </p:spPr>
        <p:txBody>
          <a:bodyPr wrap="square" rtlCol="0">
            <a:spAutoFit/>
          </a:bodyPr>
          <a:lstStyle/>
          <a:p>
            <a:pPr lvl="0" algn="just"/>
            <a:r>
              <a:rPr lang="cs-CZ" sz="2400" b="1" dirty="0" smtClean="0"/>
              <a:t>občanské právo-věcná práva </a:t>
            </a:r>
          </a:p>
          <a:p>
            <a:pPr lvl="0" algn="just"/>
            <a:r>
              <a:rPr lang="cs-CZ" sz="2000" b="1" dirty="0" smtClean="0"/>
              <a:t>Zvíře</a:t>
            </a:r>
          </a:p>
          <a:p>
            <a:pPr lvl="0" algn="just"/>
            <a:endParaRPr lang="cs-CZ" sz="2000" b="1" dirty="0" smtClean="0"/>
          </a:p>
          <a:p>
            <a:pPr algn="just"/>
            <a:r>
              <a:rPr lang="cs-CZ" dirty="0" smtClean="0"/>
              <a:t>zvířeti, jakožto živému tvorovi nadanému smysly, se přičítá zvláštní význam a hodnota (např. náklady převyšující cenu zvířete vynaložené na péči o zdraví zvířete nejsou považovány za neúčelné § 2970 OZ) </a:t>
            </a:r>
          </a:p>
          <a:p>
            <a:endParaRPr lang="cs-CZ" sz="2000" dirty="0" smtClean="0"/>
          </a:p>
          <a:p>
            <a:pPr algn="just"/>
            <a:r>
              <a:rPr lang="cs-CZ" sz="2000" dirty="0" smtClean="0"/>
              <a:t>živé zvíře tedy není věcí v právním smyslu, ale mrtvé zvíře už ano</a:t>
            </a:r>
          </a:p>
          <a:p>
            <a:pPr algn="just"/>
            <a:r>
              <a:rPr lang="cs-CZ" sz="2000" dirty="0" smtClean="0"/>
              <a:t>od člověka se odlišuje tím, že je sice také nadáno smysly, ale není nadáno rozumem (§ 19), nepřísluší mu tak přirozená práva</a:t>
            </a:r>
          </a:p>
          <a:p>
            <a:r>
              <a:rPr lang="cs-CZ" sz="2000" dirty="0" smtClean="0"/>
              <a:t>ustanovení o věcech se na živé zvíře použije jen obdobně a pouze v rozsahu, ve kterém to neodporuje povaze zvířete</a:t>
            </a:r>
          </a:p>
          <a:p>
            <a:pPr algn="just"/>
            <a:r>
              <a:rPr lang="cs-CZ" sz="2000" dirty="0" smtClean="0"/>
              <a:t>soukromé právo považuje za zvířata nejen obratlovce, ale i bezobratlé, jsou-li schopni cítit bolest nebo stres (např. včely) – oproti veřejnoprávnímu hledisku, kde se za zvíře považuje jen obratlovec (zákon 246/1992 na ochranu zvířat)</a:t>
            </a:r>
          </a:p>
          <a:p>
            <a:pPr algn="just"/>
            <a:r>
              <a:rPr lang="cs-CZ" sz="2000" dirty="0" smtClean="0"/>
              <a:t>úprava se zabývá také vystupováním zvířat ve vlastnických vztazích a ve vztahu k pánovi, tento vztah je chráněn a je přihlíženo k emoční vazbě</a:t>
            </a:r>
          </a:p>
          <a:p>
            <a:pPr lvl="0" algn="just"/>
            <a:endParaRPr lang="cs-CZ" sz="2000" dirty="0" smtClean="0"/>
          </a:p>
          <a:p>
            <a:pPr lvl="0" algn="just"/>
            <a:endParaRPr lang="cs-CZ" sz="2800"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724900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Občanské právo - základy (osoby), JUDr. Michal Márton, Ph.D.</a:t>
            </a:r>
            <a:endParaRPr lang="cs-CZ" dirty="0"/>
          </a:p>
        </p:txBody>
      </p:sp>
      <p:sp>
        <p:nvSpPr>
          <p:cNvPr id="4" name="TextovéPole 3"/>
          <p:cNvSpPr txBox="1"/>
          <p:nvPr/>
        </p:nvSpPr>
        <p:spPr>
          <a:xfrm>
            <a:off x="539552" y="692696"/>
            <a:ext cx="8136904" cy="3539430"/>
          </a:xfrm>
          <a:prstGeom prst="rect">
            <a:avLst/>
          </a:prstGeom>
          <a:noFill/>
        </p:spPr>
        <p:txBody>
          <a:bodyPr wrap="square" rtlCol="0">
            <a:spAutoFit/>
          </a:bodyPr>
          <a:lstStyle/>
          <a:p>
            <a:pPr algn="just"/>
            <a:r>
              <a:rPr lang="cs-CZ" sz="2400" b="1" dirty="0" smtClean="0"/>
              <a:t>občanské právo-základy</a:t>
            </a:r>
            <a:r>
              <a:rPr lang="cs-CZ" sz="2400" dirty="0" smtClean="0"/>
              <a:t> </a:t>
            </a:r>
          </a:p>
          <a:p>
            <a:pPr algn="just"/>
            <a:endParaRPr lang="cs-CZ" sz="2400" dirty="0"/>
          </a:p>
          <a:p>
            <a:pPr algn="just"/>
            <a:r>
              <a:rPr lang="cs-CZ" sz="2000" b="1" dirty="0"/>
              <a:t>p</a:t>
            </a:r>
            <a:r>
              <a:rPr lang="cs-CZ" sz="2000" b="1" dirty="0" smtClean="0"/>
              <a:t>rávní předpis</a:t>
            </a:r>
          </a:p>
          <a:p>
            <a:pPr algn="just"/>
            <a:r>
              <a:rPr lang="cs-CZ" sz="2000" dirty="0"/>
              <a:t>z</a:t>
            </a:r>
            <a:r>
              <a:rPr lang="cs-CZ" sz="2000" dirty="0" smtClean="0"/>
              <a:t>ákon č. 89/2012 Sb., občanský zákoník</a:t>
            </a:r>
            <a:endParaRPr lang="cs-CZ" sz="2000" dirty="0"/>
          </a:p>
          <a:p>
            <a:pPr algn="just"/>
            <a:endParaRPr lang="cs-CZ" sz="2000" b="1" dirty="0" smtClean="0"/>
          </a:p>
          <a:p>
            <a:pPr algn="just"/>
            <a:r>
              <a:rPr lang="cs-CZ" sz="2000" b="1" dirty="0" smtClean="0"/>
              <a:t>Soukromé právo</a:t>
            </a:r>
          </a:p>
          <a:p>
            <a:pPr algn="just"/>
            <a:r>
              <a:rPr lang="cs-CZ" sz="2000" dirty="0" smtClean="0"/>
              <a:t>-užíván synonymicky jako právo občanské, ale jde o širší pojem</a:t>
            </a:r>
          </a:p>
          <a:p>
            <a:pPr algn="just"/>
            <a:endParaRPr lang="cs-CZ" sz="2000" dirty="0"/>
          </a:p>
          <a:p>
            <a:pPr algn="just"/>
            <a:endParaRPr lang="cs-CZ" sz="2000" dirty="0" smtClean="0"/>
          </a:p>
          <a:p>
            <a:pPr algn="just"/>
            <a:endParaRPr lang="cs-CZ" dirty="0" smtClean="0"/>
          </a:p>
          <a:p>
            <a:pPr algn="just"/>
            <a:endParaRPr lang="cs-CZ" dirty="0"/>
          </a:p>
        </p:txBody>
      </p:sp>
      <p:graphicFrame>
        <p:nvGraphicFramePr>
          <p:cNvPr id="5" name="Diagram 4"/>
          <p:cNvGraphicFramePr>
            <a:graphicFrameLocks/>
          </p:cNvGraphicFramePr>
          <p:nvPr>
            <p:extLst>
              <p:ext uri="{D42A27DB-BD31-4B8C-83A1-F6EECF244321}">
                <p14:modId xmlns:p14="http://schemas.microsoft.com/office/powerpoint/2010/main" val="4048391604"/>
              </p:ext>
            </p:extLst>
          </p:nvPr>
        </p:nvGraphicFramePr>
        <p:xfrm>
          <a:off x="1485900" y="3212975"/>
          <a:ext cx="6038428" cy="25202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Občanské právo - věcná práva, JUDr. Michal Márton, Ph.D.</a:t>
            </a:r>
            <a:endParaRPr lang="cs-CZ" dirty="0"/>
          </a:p>
        </p:txBody>
      </p:sp>
      <p:sp>
        <p:nvSpPr>
          <p:cNvPr id="4" name="TextovéPole 3"/>
          <p:cNvSpPr txBox="1"/>
          <p:nvPr/>
        </p:nvSpPr>
        <p:spPr>
          <a:xfrm>
            <a:off x="395536" y="620688"/>
            <a:ext cx="8280920" cy="7109639"/>
          </a:xfrm>
          <a:prstGeom prst="rect">
            <a:avLst/>
          </a:prstGeom>
          <a:noFill/>
        </p:spPr>
        <p:txBody>
          <a:bodyPr wrap="square" rtlCol="0">
            <a:spAutoFit/>
          </a:bodyPr>
          <a:lstStyle/>
          <a:p>
            <a:pPr lvl="0" algn="just"/>
            <a:r>
              <a:rPr lang="cs-CZ" sz="2400" b="1" dirty="0" smtClean="0"/>
              <a:t>občanské právo-věcná práva</a:t>
            </a:r>
          </a:p>
          <a:p>
            <a:pPr lvl="0" algn="just"/>
            <a:endParaRPr lang="cs-CZ" sz="2400" b="1" dirty="0" smtClean="0"/>
          </a:p>
          <a:p>
            <a:pPr lvl="0" algn="just"/>
            <a:r>
              <a:rPr lang="cs-CZ" b="1" dirty="0" smtClean="0"/>
              <a:t>SOUČÁST VĚCI (§ 505)</a:t>
            </a:r>
            <a:endParaRPr lang="cs-CZ" sz="2800" b="1" dirty="0" smtClean="0"/>
          </a:p>
          <a:p>
            <a:r>
              <a:rPr lang="cs-CZ" b="1" dirty="0" smtClean="0"/>
              <a:t>= vše, co k ní podle její povahy náleží a co nemůže být od věci odděleno, aniž se tím věc znehodnotí u věcí movitých i nemovitých </a:t>
            </a:r>
          </a:p>
          <a:p>
            <a:endParaRPr lang="cs-CZ" b="1" dirty="0" smtClean="0"/>
          </a:p>
          <a:p>
            <a:r>
              <a:rPr lang="cs-CZ" b="1" dirty="0" smtClean="0"/>
              <a:t>např. auto a motor, prsten a kámen, sluchátko a telefon</a:t>
            </a:r>
          </a:p>
          <a:p>
            <a:endParaRPr lang="cs-CZ" b="1" dirty="0" smtClean="0"/>
          </a:p>
          <a:p>
            <a:pPr algn="just"/>
            <a:r>
              <a:rPr lang="cs-CZ" i="1" dirty="0" smtClean="0"/>
              <a:t>Znehodnocením věci se rozumí nejen její zničení či poškození, ale také její funkční znehodnocení – tedy stav, kdy je věc odňata svému hospodářskému nebo společenskému účelu</a:t>
            </a:r>
          </a:p>
          <a:p>
            <a:pPr algn="just"/>
            <a:endParaRPr lang="cs-CZ" i="1" dirty="0" smtClean="0"/>
          </a:p>
          <a:p>
            <a:r>
              <a:rPr lang="cs-CZ" b="1" dirty="0" smtClean="0"/>
              <a:t>součást pozemku § 506</a:t>
            </a:r>
            <a:endParaRPr lang="cs-CZ" dirty="0" smtClean="0"/>
          </a:p>
          <a:p>
            <a:pPr algn="just"/>
            <a:r>
              <a:rPr lang="cs-CZ" dirty="0" smtClean="0"/>
              <a:t>Součástí pozemku je prostor nad povrchem i pod povrchem, stavby zřízené na pozemku a jiná zařízení, s výjimkou staveb dočasných, včetně toho, co je zapuštěno v pozemku nebo upevněno ve zdech. Není-li podzemní stavba nemovitou věcí, je součástí pozemku, i když zasahuje pod jiný pozemek.</a:t>
            </a:r>
          </a:p>
          <a:p>
            <a:pPr algn="just"/>
            <a:endParaRPr lang="cs-CZ" i="1" dirty="0" smtClean="0"/>
          </a:p>
          <a:p>
            <a:endParaRPr lang="cs-CZ" b="1" dirty="0" smtClean="0"/>
          </a:p>
          <a:p>
            <a:endParaRPr lang="cs-CZ" b="1" dirty="0" smtClean="0"/>
          </a:p>
          <a:p>
            <a:endParaRPr lang="cs-CZ" b="1" dirty="0" smtClean="0"/>
          </a:p>
          <a:p>
            <a:endParaRPr lang="cs-CZ" sz="2800" dirty="0" smtClean="0"/>
          </a:p>
          <a:p>
            <a:pPr lvl="0"/>
            <a:endParaRPr lang="cs-CZ" sz="2800" dirty="0"/>
          </a:p>
          <a:p>
            <a:pPr algn="just"/>
            <a:endParaRPr lang="cs-CZ" sz="1000" dirty="0"/>
          </a:p>
        </p:txBody>
      </p:sp>
    </p:spTree>
    <p:extLst>
      <p:ext uri="{BB962C8B-B14F-4D97-AF65-F5344CB8AC3E}">
        <p14:creationId xmlns:p14="http://schemas.microsoft.com/office/powerpoint/2010/main" val="35107063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smtClean="0"/>
              <a:t>Občanské právo - věcná práva, JUDr. Michal Márton, Ph.D.</a:t>
            </a:r>
            <a:endParaRPr lang="cs-CZ" dirty="0"/>
          </a:p>
        </p:txBody>
      </p:sp>
      <p:sp>
        <p:nvSpPr>
          <p:cNvPr id="4" name="TextovéPole 3"/>
          <p:cNvSpPr txBox="1"/>
          <p:nvPr/>
        </p:nvSpPr>
        <p:spPr>
          <a:xfrm>
            <a:off x="251520" y="476672"/>
            <a:ext cx="8640960" cy="9294852"/>
          </a:xfrm>
          <a:prstGeom prst="rect">
            <a:avLst/>
          </a:prstGeom>
          <a:noFill/>
        </p:spPr>
        <p:txBody>
          <a:bodyPr wrap="square" rtlCol="0">
            <a:spAutoFit/>
          </a:bodyPr>
          <a:lstStyle/>
          <a:p>
            <a:pPr lvl="0" algn="just"/>
            <a:r>
              <a:rPr lang="cs-CZ" sz="2400" b="1" dirty="0" smtClean="0"/>
              <a:t>občanské právo-věcná práva</a:t>
            </a:r>
          </a:p>
          <a:p>
            <a:pPr lvl="0" algn="just"/>
            <a:endParaRPr lang="cs-CZ" sz="2400" b="1" dirty="0" smtClean="0"/>
          </a:p>
          <a:p>
            <a:pPr lvl="0" algn="just"/>
            <a:r>
              <a:rPr lang="cs-CZ" b="1" dirty="0" smtClean="0"/>
              <a:t>PŘÍSLUŠENSTVÍ VĚCI (§ 510)</a:t>
            </a:r>
          </a:p>
          <a:p>
            <a:r>
              <a:rPr lang="cs-CZ" dirty="0" smtClean="0"/>
              <a:t>příslušenství věci je vedlejší věc vlastníka věci hlavní, je-li účelem vedlejší věci, aby se jí trvale užívalo s věcí hlavní v rámci jejich hospodářského určení (trezor a klíč, auto a nářadí, TV a ovladač), oproti součásti věci však jde o dvě samostatné věci</a:t>
            </a:r>
          </a:p>
          <a:p>
            <a:endParaRPr lang="cs-CZ" dirty="0" smtClean="0"/>
          </a:p>
          <a:p>
            <a:r>
              <a:rPr lang="cs-CZ" b="1" dirty="0" smtClean="0"/>
              <a:t>určené individuálně (jednotlivě) a genericky (druhově)</a:t>
            </a:r>
            <a:endParaRPr lang="cs-CZ" dirty="0" smtClean="0"/>
          </a:p>
          <a:p>
            <a:pPr algn="just"/>
            <a:r>
              <a:rPr lang="cs-CZ" sz="1600" b="1" dirty="0" smtClean="0"/>
              <a:t>individuálně určené</a:t>
            </a:r>
            <a:r>
              <a:rPr lang="cs-CZ" sz="1600" dirty="0" smtClean="0"/>
              <a:t> - charakterizovány určitými individuálními znaky, vlastnostmi, které nejsou typické pro jiné věci téhož druhu, rozeznatelné od jiných (originál obrazu, pozemek – parcelní číslo a katastrální území, bankovka označená sériovým číslem)</a:t>
            </a:r>
          </a:p>
          <a:p>
            <a:pPr algn="just"/>
            <a:r>
              <a:rPr lang="cs-CZ" sz="1600" b="1" dirty="0" smtClean="0"/>
              <a:t>genericky určené</a:t>
            </a:r>
            <a:r>
              <a:rPr lang="cs-CZ" sz="1600" dirty="0" smtClean="0"/>
              <a:t> - nejsou charakterizovány žádnými zvláštními znaky, vlastnostmi (pšenice, písek, voda) (vymezeny podle počtu, míry, váhy)</a:t>
            </a:r>
          </a:p>
          <a:p>
            <a:pPr algn="just"/>
            <a:r>
              <a:rPr lang="cs-CZ" sz="1600" dirty="0" smtClean="0"/>
              <a:t>rozhodující je vůle stran a povaha právního jednání (např. peníze mohou být jak individuálně – historická bankovka, tak i genericky určené – zákonné platidlo)</a:t>
            </a:r>
          </a:p>
          <a:p>
            <a:pPr algn="just"/>
            <a:r>
              <a:rPr lang="cs-CZ" sz="1600" dirty="0" smtClean="0"/>
              <a:t>(dle některých teorií nelze hovořit o genericky určených věcech – jedná se totiž o vymezení předmětu závazku, nikoli o věc)</a:t>
            </a:r>
          </a:p>
          <a:p>
            <a:pPr algn="just"/>
            <a:r>
              <a:rPr lang="cs-CZ" sz="1600" dirty="0" smtClean="0"/>
              <a:t>význam dělení: různé druhy právních jednání (nájem – věc individuálně určená, po skončení vztahu právo na vrácení stejné věci X zápůjčka – zastupitelné – půjčím 100 Kč, dostanu zpět 5x20 Kč), rozdílný okamžik vzniku některých práv, vliv zániku těchto věcí na trvání povinnosti plnit (druhově určené věci nezanikají – shoří mi 10 kg pšenice, vrátím jiných 10 kilo)</a:t>
            </a:r>
          </a:p>
          <a:p>
            <a:endParaRPr lang="cs-CZ" dirty="0" smtClean="0"/>
          </a:p>
          <a:p>
            <a:endParaRPr lang="cs-CZ" dirty="0" smtClean="0"/>
          </a:p>
          <a:p>
            <a:endParaRPr lang="cs-CZ" sz="2800" dirty="0" smtClean="0"/>
          </a:p>
          <a:p>
            <a:endParaRPr lang="cs-CZ" sz="2800" dirty="0" smtClean="0"/>
          </a:p>
          <a:p>
            <a:pPr lvl="0" algn="just"/>
            <a:endParaRPr lang="cs-CZ" sz="2400" b="1" dirty="0" smtClean="0"/>
          </a:p>
          <a:p>
            <a:pPr lvl="0" algn="just"/>
            <a:endParaRPr lang="cs-CZ" sz="2400" b="1" dirty="0" smtClean="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7541549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741741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p>
          <a:p>
            <a:pPr lvl="0" algn="just"/>
            <a:endParaRPr lang="cs-CZ" sz="2400" b="1" dirty="0" smtClean="0"/>
          </a:p>
          <a:p>
            <a:pPr algn="just"/>
            <a:r>
              <a:rPr lang="cs-CZ" sz="2400" b="1" u="sng" dirty="0" smtClean="0"/>
              <a:t>Držitel</a:t>
            </a:r>
            <a:r>
              <a:rPr lang="cs-CZ" sz="2400" u="sng" dirty="0" smtClean="0"/>
              <a:t> </a:t>
            </a:r>
            <a:endParaRPr lang="cs-CZ" sz="2400" dirty="0" smtClean="0"/>
          </a:p>
          <a:p>
            <a:pPr algn="just"/>
            <a:r>
              <a:rPr lang="cs-CZ" sz="2400" dirty="0" smtClean="0"/>
              <a:t>ten, kdo vykonává právo pro sebe (§ 987) </a:t>
            </a:r>
          </a:p>
          <a:p>
            <a:pPr algn="just"/>
            <a:r>
              <a:rPr lang="cs-CZ" sz="2400" dirty="0" smtClean="0"/>
              <a:t> </a:t>
            </a:r>
          </a:p>
          <a:p>
            <a:pPr algn="just"/>
            <a:r>
              <a:rPr lang="cs-CZ" sz="2400" dirty="0" smtClean="0"/>
              <a:t>Má-li se jednat o držbu, musí majetkové právo</a:t>
            </a:r>
          </a:p>
          <a:p>
            <a:pPr lvl="0" algn="just"/>
            <a:r>
              <a:rPr lang="cs-CZ" sz="2400" b="1" dirty="0" smtClean="0"/>
              <a:t>být převoditelné na jiného, a</a:t>
            </a:r>
            <a:endParaRPr lang="cs-CZ" sz="2400" dirty="0" smtClean="0"/>
          </a:p>
          <a:p>
            <a:pPr lvl="0" algn="just"/>
            <a:r>
              <a:rPr lang="cs-CZ" sz="2400" b="1" dirty="0" smtClean="0"/>
              <a:t>připouštět trvalý nebo opětovný, resp. opakovaný výkon</a:t>
            </a:r>
            <a:endParaRPr lang="cs-CZ" sz="2400" dirty="0" smtClean="0"/>
          </a:p>
          <a:p>
            <a:pPr algn="just"/>
            <a:r>
              <a:rPr lang="cs-CZ" sz="2400" b="1" dirty="0" smtClean="0"/>
              <a:t> </a:t>
            </a:r>
            <a:endParaRPr lang="cs-CZ" sz="2400" dirty="0" smtClean="0"/>
          </a:p>
          <a:p>
            <a:pPr algn="just"/>
            <a:r>
              <a:rPr lang="cs-CZ" sz="2400" b="1" u="sng" dirty="0" smtClean="0"/>
              <a:t>Pojmové znaky držby</a:t>
            </a:r>
            <a:endParaRPr lang="cs-CZ" sz="2400" dirty="0" smtClean="0"/>
          </a:p>
          <a:p>
            <a:pPr lvl="0" algn="just"/>
            <a:r>
              <a:rPr lang="cs-CZ" sz="2400" b="1" dirty="0" smtClean="0"/>
              <a:t>faktická možnost vykonávat právo</a:t>
            </a:r>
            <a:r>
              <a:rPr lang="cs-CZ" sz="2400" dirty="0" smtClean="0"/>
              <a:t> (</a:t>
            </a:r>
            <a:r>
              <a:rPr lang="cs-CZ" sz="2400" i="1" dirty="0" smtClean="0"/>
              <a:t>corpus </a:t>
            </a:r>
            <a:r>
              <a:rPr lang="cs-CZ" sz="2400" i="1" dirty="0" err="1" smtClean="0"/>
              <a:t>possessionis</a:t>
            </a:r>
            <a:r>
              <a:rPr lang="cs-CZ" sz="2400" dirty="0" smtClean="0"/>
              <a:t>)</a:t>
            </a:r>
          </a:p>
          <a:p>
            <a:pPr lvl="0" algn="just"/>
            <a:r>
              <a:rPr lang="cs-CZ" sz="2400" b="1" dirty="0" smtClean="0"/>
              <a:t>úmysl vykonávat právo pro sebe</a:t>
            </a:r>
            <a:r>
              <a:rPr lang="cs-CZ" sz="2400" dirty="0" smtClean="0"/>
              <a:t> (</a:t>
            </a:r>
            <a:r>
              <a:rPr lang="cs-CZ" sz="2400" i="1" dirty="0" err="1" smtClean="0"/>
              <a:t>animus</a:t>
            </a:r>
            <a:r>
              <a:rPr lang="cs-CZ" sz="2400" i="1" dirty="0" smtClean="0"/>
              <a:t> </a:t>
            </a:r>
            <a:r>
              <a:rPr lang="cs-CZ" sz="2400" i="1" dirty="0" err="1" smtClean="0"/>
              <a:t>possidendi</a:t>
            </a:r>
            <a:r>
              <a:rPr lang="cs-CZ" sz="2400" dirty="0" smtClean="0"/>
              <a:t>)</a:t>
            </a:r>
          </a:p>
          <a:p>
            <a:pPr lvl="0" algn="just"/>
            <a:endParaRPr lang="cs-CZ" sz="2400" b="1" dirty="0" smtClean="0"/>
          </a:p>
          <a:p>
            <a:pPr lvl="0" algn="just"/>
            <a:endParaRPr lang="cs-CZ" sz="2400" b="1" i="1" dirty="0"/>
          </a:p>
          <a:p>
            <a:pPr lvl="1"/>
            <a:endParaRPr lang="cs-CZ" sz="2800" dirty="0"/>
          </a:p>
          <a:p>
            <a:pPr algn="just"/>
            <a:endParaRPr lang="cs-CZ" sz="2000" dirty="0" smtClean="0"/>
          </a:p>
          <a:p>
            <a:pPr algn="just"/>
            <a:endParaRPr lang="cs-CZ" sz="2000" dirty="0"/>
          </a:p>
        </p:txBody>
      </p:sp>
    </p:spTree>
    <p:extLst>
      <p:ext uri="{BB962C8B-B14F-4D97-AF65-F5344CB8AC3E}">
        <p14:creationId xmlns:p14="http://schemas.microsoft.com/office/powerpoint/2010/main" val="248797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720197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p>
          <a:p>
            <a:pPr lvl="0" algn="just"/>
            <a:endParaRPr lang="cs-CZ" sz="2400" b="1" dirty="0" smtClean="0"/>
          </a:p>
          <a:p>
            <a:r>
              <a:rPr lang="cs-CZ" b="1" dirty="0" smtClean="0"/>
              <a:t>DRUHY DRŽBY</a:t>
            </a:r>
          </a:p>
          <a:p>
            <a:endParaRPr lang="cs-CZ" dirty="0" smtClean="0"/>
          </a:p>
          <a:p>
            <a:r>
              <a:rPr lang="cs-CZ" b="1" dirty="0" smtClean="0"/>
              <a:t>řádná držba (§ 991): </a:t>
            </a:r>
            <a:r>
              <a:rPr lang="cs-CZ" dirty="0" smtClean="0"/>
              <a:t>taková, která se zakládá na platném právním titulu. Kdo se ujme držby bezprostředně, aniž tím ruší cizí držbu, nebo kdo se ujme držby z vůle předchozího držitele nebo na základě výroku orgánu veřejné moci, je řádným držitelem</a:t>
            </a:r>
          </a:p>
          <a:p>
            <a:endParaRPr lang="cs-CZ" dirty="0" smtClean="0"/>
          </a:p>
          <a:p>
            <a:r>
              <a:rPr lang="cs-CZ" b="1" dirty="0" smtClean="0"/>
              <a:t>poctivá držba (§ 992): </a:t>
            </a:r>
            <a:r>
              <a:rPr lang="cs-CZ" dirty="0" smtClean="0"/>
              <a:t>kdo má z přesvědčivého důvodu za to, že mu náleží právo, které vykonává, je poctivý držitel. Nepoctivě drží ten, kdo ví nebo komu musí být z okolností zjevné, že vykonává právo, které mu nenáleží</a:t>
            </a:r>
            <a:r>
              <a:rPr lang="cs-CZ" b="1" dirty="0" smtClean="0"/>
              <a:t> </a:t>
            </a:r>
          </a:p>
          <a:p>
            <a:endParaRPr lang="cs-CZ" dirty="0" smtClean="0"/>
          </a:p>
          <a:p>
            <a:r>
              <a:rPr lang="cs-CZ" b="1" dirty="0" smtClean="0"/>
              <a:t>pravá držba (§ 993): </a:t>
            </a:r>
            <a:r>
              <a:rPr lang="cs-CZ" dirty="0" smtClean="0"/>
              <a:t>neprokáže-li se, že se někdo vetřel v držbu svémocně, nebo že se v ni vloudil potajmu nebo lstí, anebo že někdo usiluje proměnit v trvalé právo to, co mu bylo povoleno jen výprosou, jde o pravou držbu</a:t>
            </a:r>
          </a:p>
          <a:p>
            <a:r>
              <a:rPr lang="cs-CZ" dirty="0" smtClean="0"/>
              <a:t>domněnka, která splňuje všechny tři uvedené kvality, je označována za kvalifikovanou,  tudíž právem chráněnou – kvalifikovaná držba může vést k vydržení</a:t>
            </a:r>
          </a:p>
          <a:p>
            <a:r>
              <a:rPr lang="cs-CZ" dirty="0" smtClean="0"/>
              <a:t>kvalifikovanost držby se předpokládá: </a:t>
            </a:r>
            <a:r>
              <a:rPr lang="cs-CZ" u="sng" dirty="0" smtClean="0"/>
              <a:t>má se za to, že držba je řádná, poctivá a pravá (§ 994</a:t>
            </a:r>
            <a:r>
              <a:rPr lang="cs-CZ" b="1" u="sng" dirty="0" smtClean="0"/>
              <a:t>) </a:t>
            </a:r>
            <a:endParaRPr lang="cs-CZ" dirty="0" smtClean="0"/>
          </a:p>
          <a:p>
            <a:pPr lvl="0" algn="just"/>
            <a:endParaRPr lang="cs-CZ" b="1" dirty="0"/>
          </a:p>
        </p:txBody>
      </p:sp>
    </p:spTree>
    <p:extLst>
      <p:ext uri="{BB962C8B-B14F-4D97-AF65-F5344CB8AC3E}">
        <p14:creationId xmlns:p14="http://schemas.microsoft.com/office/powerpoint/2010/main" val="3648135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smtClean="0"/>
              <a:t>Občanské právo - věcná práva, JUDr. Michal Márton, Ph.D.</a:t>
            </a:r>
            <a:endParaRPr lang="cs-CZ" dirty="0"/>
          </a:p>
        </p:txBody>
      </p:sp>
      <p:sp>
        <p:nvSpPr>
          <p:cNvPr id="5" name="Obdélník 4"/>
          <p:cNvSpPr/>
          <p:nvPr/>
        </p:nvSpPr>
        <p:spPr>
          <a:xfrm>
            <a:off x="611560" y="620689"/>
            <a:ext cx="8208912" cy="6370975"/>
          </a:xfrm>
          <a:prstGeom prst="rect">
            <a:avLst/>
          </a:prstGeom>
        </p:spPr>
        <p:txBody>
          <a:bodyPr wrap="square">
            <a:spAutoFit/>
          </a:bodyPr>
          <a:lstStyle/>
          <a:p>
            <a:pPr lvl="0" algn="just"/>
            <a:r>
              <a:rPr lang="cs-CZ" sz="2400" b="1" dirty="0" smtClean="0"/>
              <a:t>občanské právo-věcná práva</a:t>
            </a:r>
          </a:p>
          <a:p>
            <a:pPr lvl="0" algn="just"/>
            <a:endParaRPr lang="cs-CZ" b="1" dirty="0" smtClean="0"/>
          </a:p>
          <a:p>
            <a:pPr lvl="0" algn="just"/>
            <a:r>
              <a:rPr lang="cs-CZ" sz="2000" b="1" dirty="0" smtClean="0"/>
              <a:t>Vlastnictví</a:t>
            </a:r>
            <a:endParaRPr lang="cs-CZ" dirty="0" smtClean="0"/>
          </a:p>
          <a:p>
            <a:r>
              <a:rPr lang="cs-CZ" b="1" dirty="0" smtClean="0"/>
              <a:t>§ 1011 NOZ</a:t>
            </a:r>
          </a:p>
          <a:p>
            <a:r>
              <a:rPr lang="cs-CZ" b="1" dirty="0" smtClean="0"/>
              <a:t>Vše, co někomu patří, všechny jeho věci hmotné i nehmotné, je jeho vlastnictvím.</a:t>
            </a:r>
          </a:p>
          <a:p>
            <a:endParaRPr lang="cs-CZ" dirty="0" smtClean="0"/>
          </a:p>
          <a:p>
            <a:pPr algn="just"/>
            <a:r>
              <a:rPr lang="cs-CZ" sz="1400" dirty="0" smtClean="0"/>
              <a:t> </a:t>
            </a:r>
            <a:r>
              <a:rPr lang="cs-CZ" sz="1400" b="1" dirty="0" smtClean="0"/>
              <a:t>Nezávislost</a:t>
            </a:r>
            <a:endParaRPr lang="cs-CZ" sz="1400" dirty="0" smtClean="0"/>
          </a:p>
          <a:p>
            <a:pPr lvl="1" algn="just"/>
            <a:r>
              <a:rPr lang="cs-CZ" sz="1400" dirty="0" smtClean="0"/>
              <a:t>Vlastník nakládá s předmětem svého VP volně, přímo svou mocí, která je nezávislá na moci jiného, omezeno zákonem a subjektivními právy ostatních</a:t>
            </a:r>
          </a:p>
          <a:p>
            <a:pPr lvl="0" algn="just"/>
            <a:r>
              <a:rPr lang="cs-CZ" sz="1400" b="1" dirty="0" smtClean="0"/>
              <a:t>Jednotnost</a:t>
            </a:r>
            <a:endParaRPr lang="cs-CZ" sz="1400" dirty="0" smtClean="0"/>
          </a:p>
          <a:p>
            <a:pPr lvl="1" algn="just"/>
            <a:r>
              <a:rPr lang="cs-CZ" sz="1400" dirty="0" smtClean="0"/>
              <a:t>Sepětí pozitivní a negativní stránky VP (pozitivní: vlastník může s věcí zpravidla nakládat jakýmkoliv způsobem podle libosti, negativní: zabránit každému, aby jeho věc zneužíval </a:t>
            </a:r>
            <a:r>
              <a:rPr lang="cs-CZ" sz="1400" dirty="0" err="1" smtClean="0"/>
              <a:t>nb</a:t>
            </a:r>
            <a:r>
              <a:rPr lang="cs-CZ" sz="1400" dirty="0" smtClean="0"/>
              <a:t> na ni jinak působil (</a:t>
            </a:r>
            <a:r>
              <a:rPr lang="cs-CZ" sz="1400" dirty="0" err="1" smtClean="0"/>
              <a:t>ius</a:t>
            </a:r>
            <a:r>
              <a:rPr lang="cs-CZ" sz="1400" dirty="0" smtClean="0"/>
              <a:t> </a:t>
            </a:r>
            <a:r>
              <a:rPr lang="cs-CZ" sz="1400" dirty="0" err="1" smtClean="0"/>
              <a:t>exclusionis</a:t>
            </a:r>
            <a:r>
              <a:rPr lang="cs-CZ" sz="1400" dirty="0" smtClean="0"/>
              <a:t>)</a:t>
            </a:r>
          </a:p>
          <a:p>
            <a:pPr lvl="0" algn="just"/>
            <a:r>
              <a:rPr lang="cs-CZ" sz="1400" b="1" dirty="0" smtClean="0"/>
              <a:t>Úplnost</a:t>
            </a:r>
            <a:endParaRPr lang="cs-CZ" sz="1400" dirty="0" smtClean="0"/>
          </a:p>
          <a:p>
            <a:pPr lvl="1" algn="just"/>
            <a:r>
              <a:rPr lang="cs-CZ" sz="1400" dirty="0" smtClean="0"/>
              <a:t>Zdůrazněním, že vlastník může se svou věcí nakládat libovolně (může na ni působit nebo nepůsobit) a jiné z působení vyloučit</a:t>
            </a:r>
          </a:p>
          <a:p>
            <a:pPr lvl="1" algn="just"/>
            <a:r>
              <a:rPr lang="cs-CZ" sz="1400" dirty="0" smtClean="0"/>
              <a:t>Tím je vymezen obsah VP (nikoliv tedy neúplným výčtem vlastníkových oprávnění dle § 123 SOZ (držet, požívat, užívat atd.)</a:t>
            </a:r>
          </a:p>
          <a:p>
            <a:pPr lvl="0" algn="just"/>
            <a:r>
              <a:rPr lang="cs-CZ" sz="1400" b="1" dirty="0" smtClean="0"/>
              <a:t>Elasticita</a:t>
            </a:r>
            <a:endParaRPr lang="cs-CZ" sz="1400" dirty="0" smtClean="0"/>
          </a:p>
          <a:p>
            <a:pPr lvl="1" algn="just"/>
            <a:r>
              <a:rPr lang="cs-CZ" sz="1400" dirty="0" smtClean="0"/>
              <a:t>pomine-li právní důvod omezení, obnoví se bez dalšího vlastníkovo oprávnění v původním rozsahu</a:t>
            </a:r>
          </a:p>
          <a:p>
            <a:pPr lvl="0" algn="just"/>
            <a:r>
              <a:rPr lang="cs-CZ" sz="1400" b="1" dirty="0" smtClean="0"/>
              <a:t>Trvalost</a:t>
            </a:r>
            <a:endParaRPr lang="cs-CZ" sz="1400" dirty="0" smtClean="0"/>
          </a:p>
          <a:p>
            <a:pPr lvl="1" algn="just"/>
            <a:r>
              <a:rPr lang="cs-CZ" sz="1400" dirty="0" smtClean="0"/>
              <a:t>K zániku může dojít pouze z některého zákonem daného důvodu, právo nezaniká, pokud vlastník pozbude některých svých oprávnění</a:t>
            </a:r>
          </a:p>
          <a:p>
            <a:endParaRPr lang="cs-CZ" dirty="0" smtClean="0"/>
          </a:p>
          <a:p>
            <a:pPr lvl="0" algn="just"/>
            <a:endParaRPr lang="cs-CZ" b="1" dirty="0" smtClean="0"/>
          </a:p>
          <a:p>
            <a:pPr lvl="0" algn="just"/>
            <a:endParaRPr lang="cs-CZ" dirty="0" smtClean="0"/>
          </a:p>
        </p:txBody>
      </p:sp>
    </p:spTree>
    <p:extLst>
      <p:ext uri="{BB962C8B-B14F-4D97-AF65-F5344CB8AC3E}">
        <p14:creationId xmlns:p14="http://schemas.microsoft.com/office/powerpoint/2010/main" val="28359904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670952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endParaRPr lang="cs-CZ" sz="2000" b="1" dirty="0" smtClean="0"/>
          </a:p>
          <a:p>
            <a:endParaRPr lang="cs-CZ" sz="2000" b="1" dirty="0" smtClean="0"/>
          </a:p>
          <a:p>
            <a:r>
              <a:rPr lang="cs-CZ" sz="2000" b="1" dirty="0" smtClean="0"/>
              <a:t>ŽALOBY NA OCHRANU VLASTNICKÉHO PRÁVA</a:t>
            </a:r>
            <a:endParaRPr lang="cs-CZ" sz="2000" dirty="0" smtClean="0"/>
          </a:p>
          <a:p>
            <a:r>
              <a:rPr lang="cs-CZ" sz="2000" dirty="0" smtClean="0"/>
              <a:t> </a:t>
            </a:r>
          </a:p>
          <a:p>
            <a:pPr lvl="0"/>
            <a:r>
              <a:rPr lang="cs-CZ" sz="2000" b="1" dirty="0" smtClean="0"/>
              <a:t>žaloba na vydání věci (</a:t>
            </a:r>
            <a:r>
              <a:rPr lang="cs-CZ" sz="2000" b="1" dirty="0" err="1" smtClean="0"/>
              <a:t>Actio</a:t>
            </a:r>
            <a:r>
              <a:rPr lang="cs-CZ" sz="2000" b="1" dirty="0" smtClean="0"/>
              <a:t> </a:t>
            </a:r>
            <a:r>
              <a:rPr lang="cs-CZ" sz="2000" b="1" dirty="0" err="1" smtClean="0"/>
              <a:t>rei</a:t>
            </a:r>
            <a:r>
              <a:rPr lang="cs-CZ" sz="2000" b="1" dirty="0" smtClean="0"/>
              <a:t> </a:t>
            </a:r>
            <a:r>
              <a:rPr lang="cs-CZ" sz="2000" b="1" dirty="0" err="1" smtClean="0"/>
              <a:t>vindicatio</a:t>
            </a:r>
            <a:r>
              <a:rPr lang="cs-CZ" sz="2000" b="1" dirty="0" smtClean="0"/>
              <a:t> ) (§1040, 1041)</a:t>
            </a:r>
            <a:endParaRPr lang="cs-CZ" sz="2000" dirty="0" smtClean="0"/>
          </a:p>
          <a:p>
            <a:r>
              <a:rPr lang="cs-CZ" sz="2000" dirty="0" smtClean="0"/>
              <a:t>nutná individualizace věci</a:t>
            </a:r>
          </a:p>
          <a:p>
            <a:r>
              <a:rPr lang="cs-CZ" sz="2000" dirty="0" smtClean="0"/>
              <a:t>nelze-li individualizovat a věc byla smíšena s jinými věcmi téhož druhu (zejména peníze, CP na doručitele), lze se dožadovat vydání, pouze pokud lze vlastnického práva seznat a rovněž nedostatek dobré víry druhé osoby (např. bankovky konkrétního výrobního čísla, pokud jen víme, že jsme měli bankovky v hodnotě 10.000,- Kč, nelze indikovat)</a:t>
            </a:r>
          </a:p>
          <a:p>
            <a:r>
              <a:rPr lang="cs-CZ" sz="2000" dirty="0" smtClean="0"/>
              <a:t> </a:t>
            </a:r>
          </a:p>
          <a:p>
            <a:pPr lvl="0"/>
            <a:r>
              <a:rPr lang="cs-CZ" sz="2000" b="1" dirty="0" smtClean="0"/>
              <a:t>žaloba zápůrčí, </a:t>
            </a:r>
            <a:r>
              <a:rPr lang="cs-CZ" sz="2000" b="1" dirty="0" err="1" smtClean="0"/>
              <a:t>negatorní</a:t>
            </a:r>
            <a:r>
              <a:rPr lang="cs-CZ" sz="2000" b="1" dirty="0" smtClean="0"/>
              <a:t> (</a:t>
            </a:r>
            <a:r>
              <a:rPr lang="cs-CZ" sz="2000" b="1" dirty="0" err="1" smtClean="0"/>
              <a:t>actio</a:t>
            </a:r>
            <a:r>
              <a:rPr lang="cs-CZ" sz="2000" b="1" dirty="0" smtClean="0"/>
              <a:t> </a:t>
            </a:r>
            <a:r>
              <a:rPr lang="cs-CZ" sz="2000" b="1" dirty="0" err="1" smtClean="0"/>
              <a:t>negatoria</a:t>
            </a:r>
            <a:r>
              <a:rPr lang="cs-CZ" sz="2000" b="1" dirty="0" smtClean="0"/>
              <a:t>) (§1042)</a:t>
            </a:r>
          </a:p>
          <a:p>
            <a:pPr lvl="0"/>
            <a:r>
              <a:rPr lang="cs-CZ" sz="2000" dirty="0" smtClean="0"/>
              <a:t>žalobce požaduje zdržení se určitého chování, např. nerušit souseda imisemi</a:t>
            </a:r>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448835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26</a:t>
            </a:fld>
            <a:endParaRPr lang="cs-CZ" dirty="0"/>
          </a:p>
        </p:txBody>
      </p:sp>
      <p:sp>
        <p:nvSpPr>
          <p:cNvPr id="4" name="TextovéPole 3"/>
          <p:cNvSpPr txBox="1"/>
          <p:nvPr/>
        </p:nvSpPr>
        <p:spPr>
          <a:xfrm>
            <a:off x="611560" y="803252"/>
            <a:ext cx="8136904" cy="6863417"/>
          </a:xfrm>
          <a:prstGeom prst="rect">
            <a:avLst/>
          </a:prstGeom>
          <a:noFill/>
        </p:spPr>
        <p:txBody>
          <a:bodyPr wrap="square" rtlCol="0">
            <a:spAutoFit/>
          </a:bodyPr>
          <a:lstStyle/>
          <a:p>
            <a:pPr algn="just"/>
            <a:r>
              <a:rPr lang="cs-CZ" sz="2400" b="1" dirty="0" smtClean="0"/>
              <a:t>Dědění</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a:t>
            </a:r>
            <a:endParaRPr lang="cs-CZ" sz="2000" dirty="0"/>
          </a:p>
          <a:p>
            <a:pPr algn="just"/>
            <a:r>
              <a:rPr lang="cs-CZ" sz="2000" b="1" dirty="0" smtClean="0"/>
              <a:t>Dědictví</a:t>
            </a:r>
          </a:p>
          <a:p>
            <a:pPr algn="just"/>
            <a:r>
              <a:rPr lang="cs-CZ" sz="2000" dirty="0"/>
              <a:t>je právem na pozůstalost nebo na poměrný díl z ní (§1475 </a:t>
            </a:r>
            <a:r>
              <a:rPr lang="cs-CZ" sz="2000" dirty="0" smtClean="0"/>
              <a:t>OZ)</a:t>
            </a:r>
          </a:p>
          <a:p>
            <a:pPr algn="just"/>
            <a:endParaRPr lang="cs-CZ" sz="2000" dirty="0" smtClean="0"/>
          </a:p>
          <a:p>
            <a:pPr lvl="0" algn="just"/>
            <a:r>
              <a:rPr lang="cs-CZ" sz="2000" b="1" dirty="0"/>
              <a:t>Pozůstalost</a:t>
            </a:r>
            <a:r>
              <a:rPr lang="cs-CZ" sz="2000" dirty="0"/>
              <a:t> je pojata jako </a:t>
            </a:r>
            <a:r>
              <a:rPr lang="cs-CZ" sz="2000" u="sng" dirty="0"/>
              <a:t>jmění zůstavitele k okamžiku zůstavitelovy smrti</a:t>
            </a:r>
            <a:r>
              <a:rPr lang="cs-CZ" sz="2000" dirty="0"/>
              <a:t>, resp. jako ta jeho část, která je způsobilá přejít na dědice jako na právního nástupce, zatímco </a:t>
            </a:r>
            <a:r>
              <a:rPr lang="cs-CZ" sz="2000" b="1" dirty="0"/>
              <a:t>dědictví</a:t>
            </a:r>
            <a:r>
              <a:rPr lang="cs-CZ" sz="2000" dirty="0"/>
              <a:t> je </a:t>
            </a:r>
            <a:r>
              <a:rPr lang="cs-CZ" sz="2000" u="sng" dirty="0"/>
              <a:t>to z pozůstalosti, co skutečně připadá jako jmění osobě, která je dědicem</a:t>
            </a:r>
            <a:r>
              <a:rPr lang="cs-CZ" sz="2000" dirty="0" smtClean="0"/>
              <a:t>.</a:t>
            </a:r>
          </a:p>
          <a:p>
            <a:pPr lvl="0" algn="just"/>
            <a:endParaRPr lang="cs-CZ" sz="2000" dirty="0"/>
          </a:p>
          <a:p>
            <a:pPr lvl="0" algn="just"/>
            <a:r>
              <a:rPr lang="cs-CZ" sz="2000" b="1" dirty="0" smtClean="0"/>
              <a:t>Předpoklady dědění</a:t>
            </a:r>
          </a:p>
          <a:p>
            <a:pPr marL="342900" lvl="0" indent="-342900">
              <a:buFont typeface="Arial" panose="020B0604020202020204" pitchFamily="34" charset="0"/>
              <a:buChar char="•"/>
            </a:pPr>
            <a:r>
              <a:rPr lang="cs-CZ" sz="2000" dirty="0"/>
              <a:t>Smrt zůstavitele</a:t>
            </a:r>
          </a:p>
          <a:p>
            <a:pPr marL="342900" lvl="0" indent="-342900">
              <a:buFont typeface="Arial" panose="020B0604020202020204" pitchFamily="34" charset="0"/>
              <a:buChar char="•"/>
            </a:pPr>
            <a:r>
              <a:rPr lang="cs-CZ" sz="2000" dirty="0"/>
              <a:t>Existence pozůstalosti</a:t>
            </a:r>
          </a:p>
          <a:p>
            <a:pPr marL="342900" lvl="0" indent="-342900">
              <a:buFont typeface="Arial" panose="020B0604020202020204" pitchFamily="34" charset="0"/>
              <a:buChar char="•"/>
            </a:pPr>
            <a:r>
              <a:rPr lang="cs-CZ" sz="2000" dirty="0"/>
              <a:t>Dědická způsobilost – způsobilý dědic</a:t>
            </a:r>
          </a:p>
          <a:p>
            <a:pPr marL="342900" lvl="0" indent="-342900">
              <a:buFont typeface="Arial" panose="020B0604020202020204" pitchFamily="34" charset="0"/>
              <a:buChar char="•"/>
            </a:pPr>
            <a:r>
              <a:rPr lang="cs-CZ" sz="2000" dirty="0"/>
              <a:t>Dědický titul</a:t>
            </a:r>
          </a:p>
          <a:p>
            <a:pPr lvl="0" algn="just"/>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23909163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27</a:t>
            </a:fld>
            <a:endParaRPr lang="cs-CZ" dirty="0"/>
          </a:p>
        </p:txBody>
      </p:sp>
      <p:sp>
        <p:nvSpPr>
          <p:cNvPr id="5" name="TextovéPole 4"/>
          <p:cNvSpPr txBox="1"/>
          <p:nvPr/>
        </p:nvSpPr>
        <p:spPr>
          <a:xfrm>
            <a:off x="467542" y="207896"/>
            <a:ext cx="8137057" cy="8494633"/>
          </a:xfrm>
          <a:prstGeom prst="rect">
            <a:avLst/>
          </a:prstGeom>
          <a:noFill/>
        </p:spPr>
        <p:txBody>
          <a:bodyPr wrap="square" rtlCol="0">
            <a:spAutoFit/>
          </a:bodyPr>
          <a:lstStyle/>
          <a:p>
            <a:pPr algn="just"/>
            <a:r>
              <a:rPr lang="cs-CZ" sz="2400" b="1" dirty="0" smtClean="0"/>
              <a:t>Dědění-předpoklady</a:t>
            </a:r>
          </a:p>
          <a:p>
            <a:pPr algn="just"/>
            <a:endParaRPr lang="cs-CZ" sz="2400" b="1" dirty="0"/>
          </a:p>
          <a:p>
            <a:pPr algn="just"/>
            <a:r>
              <a:rPr lang="cs-CZ" sz="2400" b="1" u="sng" dirty="0" smtClean="0"/>
              <a:t>Smrt zůstavitele (viz přednáška osoby)</a:t>
            </a:r>
          </a:p>
          <a:p>
            <a:pPr algn="just"/>
            <a:r>
              <a:rPr lang="cs-CZ" sz="2400" b="1" u="sng" dirty="0" smtClean="0"/>
              <a:t>Existence pozůstalosti</a:t>
            </a:r>
          </a:p>
          <a:p>
            <a:pPr marL="342900" lvl="0" indent="-342900" algn="just">
              <a:buFont typeface="Wingdings" panose="05000000000000000000" pitchFamily="2" charset="2"/>
              <a:buChar char="q"/>
            </a:pPr>
            <a:r>
              <a:rPr lang="cs-CZ" sz="2400" dirty="0"/>
              <a:t>z</a:t>
            </a:r>
            <a:r>
              <a:rPr lang="cs-CZ" sz="2400" dirty="0" smtClean="0"/>
              <a:t>ůstavitel </a:t>
            </a:r>
            <a:r>
              <a:rPr lang="cs-CZ" sz="2400" dirty="0"/>
              <a:t>musí zanechat nějaký majetek, aby bylo co dědit</a:t>
            </a:r>
          </a:p>
          <a:p>
            <a:pPr marL="342900" lvl="0" indent="-342900" algn="just">
              <a:buFont typeface="Wingdings" panose="05000000000000000000" pitchFamily="2" charset="2"/>
              <a:buChar char="q"/>
            </a:pPr>
            <a:r>
              <a:rPr lang="cs-CZ" sz="2400" dirty="0"/>
              <a:t>p</a:t>
            </a:r>
            <a:r>
              <a:rPr lang="cs-CZ" sz="2400" dirty="0" smtClean="0"/>
              <a:t>okud </a:t>
            </a:r>
            <a:r>
              <a:rPr lang="cs-CZ" sz="2400" dirty="0"/>
              <a:t>po sobě zůstavitel zanechá majetek nepatrné hodnoty, tak soud dědické řízení z moci úřední zastaví (§ 153 zák. o zvláštních řízeních soudních, „ZŘS“)</a:t>
            </a:r>
          </a:p>
          <a:p>
            <a:pPr marL="342900" lvl="0" indent="-342900" algn="just">
              <a:buFont typeface="Wingdings" panose="05000000000000000000" pitchFamily="2" charset="2"/>
              <a:buChar char="q"/>
            </a:pPr>
            <a:r>
              <a:rPr lang="cs-CZ" sz="2400" dirty="0"/>
              <a:t>d</a:t>
            </a:r>
            <a:r>
              <a:rPr lang="cs-CZ" sz="2400" dirty="0" smtClean="0"/>
              <a:t>o </a:t>
            </a:r>
            <a:r>
              <a:rPr lang="cs-CZ" sz="2400" dirty="0"/>
              <a:t>dědictví spadají jak aktiva, tak i pasiva zůstavitele. </a:t>
            </a:r>
            <a:r>
              <a:rPr lang="cs-CZ" sz="2400" dirty="0" smtClean="0"/>
              <a:t>Jedná se o univerzální nástupnictví a </a:t>
            </a:r>
            <a:r>
              <a:rPr lang="cs-CZ" sz="2400" dirty="0"/>
              <a:t>není možné, aby dědic aktiva z dědictví přijal a pasiva odmítl.</a:t>
            </a:r>
          </a:p>
          <a:p>
            <a:pPr marL="342900" indent="-342900" algn="just">
              <a:buFont typeface="Wingdings" panose="05000000000000000000" pitchFamily="2" charset="2"/>
              <a:buChar char="q"/>
            </a:pPr>
            <a:r>
              <a:rPr lang="cs-CZ" sz="2400" dirty="0"/>
              <a:t>p</a:t>
            </a:r>
            <a:r>
              <a:rPr lang="cs-CZ" sz="2400" dirty="0" smtClean="0"/>
              <a:t>ozůstalost </a:t>
            </a:r>
            <a:r>
              <a:rPr lang="cs-CZ" sz="2400" dirty="0"/>
              <a:t>tvoří veškeré jmění zůstavitele v okamžiku jeho smrti, které je způsobilé přejít na právního nástupce (hodnoty, které jsou ocenitelné a mohou být předmětem </a:t>
            </a:r>
            <a:r>
              <a:rPr lang="cs-CZ" sz="2400" dirty="0" smtClean="0"/>
              <a:t>prodeje)</a:t>
            </a:r>
            <a:endParaRPr lang="cs-CZ" sz="2400" b="1" dirty="0" smtClean="0"/>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2564967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28</a:t>
            </a:fld>
            <a:endParaRPr lang="cs-CZ" dirty="0"/>
          </a:p>
        </p:txBody>
      </p:sp>
      <p:sp>
        <p:nvSpPr>
          <p:cNvPr id="4" name="TextovéPole 3"/>
          <p:cNvSpPr txBox="1"/>
          <p:nvPr/>
        </p:nvSpPr>
        <p:spPr>
          <a:xfrm>
            <a:off x="251520" y="715658"/>
            <a:ext cx="8424936" cy="7632859"/>
          </a:xfrm>
          <a:prstGeom prst="rect">
            <a:avLst/>
          </a:prstGeom>
          <a:noFill/>
        </p:spPr>
        <p:txBody>
          <a:bodyPr wrap="square" rtlCol="0">
            <a:spAutoFit/>
          </a:bodyPr>
          <a:lstStyle/>
          <a:p>
            <a:r>
              <a:rPr lang="cs-CZ" sz="2400" b="1" dirty="0" smtClean="0"/>
              <a:t>Dědění-předpoklady</a:t>
            </a:r>
          </a:p>
          <a:p>
            <a:endParaRPr lang="cs-CZ" sz="2400" b="1" dirty="0"/>
          </a:p>
          <a:p>
            <a:pPr algn="just"/>
            <a:r>
              <a:rPr lang="cs-CZ" sz="2400" b="1" dirty="0" smtClean="0"/>
              <a:t>Dědická způsobilost</a:t>
            </a:r>
            <a:r>
              <a:rPr lang="cs-CZ" sz="2400" dirty="0" smtClean="0"/>
              <a:t> = způsobilým dědicem může být fyzická osoba, právnická osoba i stát</a:t>
            </a:r>
          </a:p>
          <a:p>
            <a:pPr lvl="0" algn="just"/>
            <a:r>
              <a:rPr lang="cs-CZ" sz="2400" b="1" dirty="0" smtClean="0"/>
              <a:t>FO</a:t>
            </a:r>
            <a:r>
              <a:rPr lang="cs-CZ" sz="2400" dirty="0" smtClean="0"/>
              <a:t> -</a:t>
            </a:r>
            <a:r>
              <a:rPr lang="cs-CZ" sz="2400" dirty="0"/>
              <a:t>z</a:t>
            </a:r>
            <a:r>
              <a:rPr lang="cs-CZ" sz="2400" dirty="0" smtClean="0"/>
              <a:t>působilost </a:t>
            </a:r>
            <a:r>
              <a:rPr lang="cs-CZ" sz="2400" dirty="0"/>
              <a:t>stát se dědicem vzniká obecně narozením člověka. Na počaté dítě se hledí jako již na narozené, pokud to vyhovuje jeho zájmům (§ 25 </a:t>
            </a:r>
            <a:r>
              <a:rPr lang="cs-CZ" sz="2400" dirty="0" smtClean="0"/>
              <a:t>OZ</a:t>
            </a:r>
            <a:r>
              <a:rPr lang="cs-CZ" sz="2400" dirty="0"/>
              <a:t>). Nenarodí-li se živé, hledí se na něj, jako by nikdy nebylo. Způsobilost stát se dědicem zaniká u fyzické osoby její smrtí</a:t>
            </a:r>
            <a:r>
              <a:rPr lang="cs-CZ" sz="2400" dirty="0" smtClean="0"/>
              <a:t>.</a:t>
            </a:r>
          </a:p>
          <a:p>
            <a:pPr lvl="0" algn="just"/>
            <a:r>
              <a:rPr lang="cs-CZ" sz="2400" b="1" dirty="0" smtClean="0"/>
              <a:t>PO</a:t>
            </a:r>
            <a:r>
              <a:rPr lang="cs-CZ" sz="2400" dirty="0" smtClean="0"/>
              <a:t>- i ta, která má teprve vzniknout, vznikne-li do 1 roku od smrti zůstavitele</a:t>
            </a:r>
          </a:p>
          <a:p>
            <a:pPr algn="just"/>
            <a:r>
              <a:rPr lang="cs-CZ" sz="2400" b="1" dirty="0" smtClean="0"/>
              <a:t>STÁT-</a:t>
            </a:r>
            <a:r>
              <a:rPr lang="cs-CZ" sz="2400" dirty="0"/>
              <a:t>povolal-li jej zůstavitel závětí, nepořídil-li zůstavitel žádné platné pořízení pro případ </a:t>
            </a:r>
            <a:r>
              <a:rPr lang="cs-CZ" sz="2400" dirty="0" smtClean="0"/>
              <a:t>smrti ve prospěch jiného dědice a </a:t>
            </a:r>
            <a:r>
              <a:rPr lang="cs-CZ" sz="2400" dirty="0"/>
              <a:t>není-li žádných zákonných </a:t>
            </a:r>
            <a:r>
              <a:rPr lang="cs-CZ" sz="2400" dirty="0" smtClean="0"/>
              <a:t>dědiců</a:t>
            </a:r>
            <a:endParaRPr lang="cs-CZ" sz="2400" dirty="0"/>
          </a:p>
          <a:p>
            <a:pPr lvl="0" algn="just"/>
            <a:endParaRPr lang="cs-CZ" sz="2400" b="1" dirty="0" smtClean="0"/>
          </a:p>
          <a:p>
            <a:pPr lvl="0" algn="just"/>
            <a:endParaRPr lang="cs-CZ" sz="2400" dirty="0"/>
          </a:p>
          <a:p>
            <a:pPr algn="just"/>
            <a:endParaRPr lang="cs-CZ" sz="2400" dirty="0" smtClean="0"/>
          </a:p>
          <a:p>
            <a:endParaRPr lang="cs-CZ" sz="2400" b="1" dirty="0" smtClean="0"/>
          </a:p>
          <a:p>
            <a:endParaRPr lang="cs-CZ" sz="2400" b="1" dirty="0" smtClean="0"/>
          </a:p>
          <a:p>
            <a:endParaRPr lang="cs-CZ" sz="2400" b="1" dirty="0" smtClean="0"/>
          </a:p>
          <a:p>
            <a:pPr algn="just"/>
            <a:endParaRPr lang="cs-CZ" altLang="cs-CZ" sz="1000" dirty="0"/>
          </a:p>
        </p:txBody>
      </p:sp>
    </p:spTree>
    <p:extLst>
      <p:ext uri="{BB962C8B-B14F-4D97-AF65-F5344CB8AC3E}">
        <p14:creationId xmlns:p14="http://schemas.microsoft.com/office/powerpoint/2010/main" val="24362097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29</a:t>
            </a:fld>
            <a:endParaRPr lang="cs-CZ" dirty="0"/>
          </a:p>
        </p:txBody>
      </p:sp>
      <p:sp>
        <p:nvSpPr>
          <p:cNvPr id="4" name="TextovéPole 3"/>
          <p:cNvSpPr txBox="1"/>
          <p:nvPr/>
        </p:nvSpPr>
        <p:spPr>
          <a:xfrm>
            <a:off x="467544" y="620688"/>
            <a:ext cx="8208912" cy="6617196"/>
          </a:xfrm>
          <a:prstGeom prst="rect">
            <a:avLst/>
          </a:prstGeom>
          <a:noFill/>
        </p:spPr>
        <p:txBody>
          <a:bodyPr wrap="square" rtlCol="0">
            <a:spAutoFit/>
          </a:bodyPr>
          <a:lstStyle/>
          <a:p>
            <a:r>
              <a:rPr lang="cs-CZ" sz="2400" b="1" dirty="0" smtClean="0"/>
              <a:t>Dědění</a:t>
            </a:r>
          </a:p>
          <a:p>
            <a:r>
              <a:rPr lang="cs-CZ" sz="2000" b="1" u="sng" dirty="0" smtClean="0"/>
              <a:t>Dědická nezpůsobilost</a:t>
            </a:r>
          </a:p>
          <a:p>
            <a:pPr lvl="0"/>
            <a:r>
              <a:rPr lang="cs-CZ" sz="2000" dirty="0"/>
              <a:t>pouze </a:t>
            </a:r>
            <a:r>
              <a:rPr lang="cs-CZ" sz="2000" dirty="0" smtClean="0"/>
              <a:t>FO</a:t>
            </a:r>
            <a:endParaRPr lang="cs-CZ" sz="2000" dirty="0"/>
          </a:p>
          <a:p>
            <a:pPr lvl="0" algn="just"/>
            <a:r>
              <a:rPr lang="cs-CZ" sz="2000" dirty="0"/>
              <a:t>z dědického práva je vyloučen ten, kdo se dopustil činu </a:t>
            </a:r>
            <a:r>
              <a:rPr lang="cs-CZ" sz="2000" u="sng" dirty="0"/>
              <a:t>povahy úmyslného TČ</a:t>
            </a:r>
            <a:r>
              <a:rPr lang="cs-CZ" sz="2000" dirty="0"/>
              <a:t> proti </a:t>
            </a:r>
            <a:r>
              <a:rPr lang="cs-CZ" sz="2000" u="sng" dirty="0"/>
              <a:t>zůstaviteli, jeho předku, potomku nebo manželu</a:t>
            </a:r>
            <a:r>
              <a:rPr lang="cs-CZ" sz="2000" dirty="0"/>
              <a:t> nebo </a:t>
            </a:r>
            <a:r>
              <a:rPr lang="cs-CZ" sz="2000" u="sng" dirty="0"/>
              <a:t>zavrženíhodného činu proti zůstavitelově poslední vůli</a:t>
            </a:r>
            <a:r>
              <a:rPr lang="cs-CZ" sz="2000" dirty="0"/>
              <a:t>, zejména tím, že zůstavitele k projevu poslední vůle donutil nebo lstivě svedl, projev poslední vůle zůstaviteli překazil nebo jeho poslední pořízení zatajil, zfalšoval, podvrhl nebo úmyslně zničil, ledaže mu zůstavitel tento čin výslovně prominul </a:t>
            </a:r>
            <a:r>
              <a:rPr lang="cs-CZ" sz="2000" i="1" dirty="0"/>
              <a:t>(§ 1481</a:t>
            </a:r>
            <a:r>
              <a:rPr lang="cs-CZ" sz="2000" i="1" dirty="0" smtClean="0"/>
              <a:t>)</a:t>
            </a:r>
            <a:r>
              <a:rPr lang="cs-CZ" sz="2000" dirty="0" smtClean="0"/>
              <a:t> </a:t>
            </a:r>
            <a:r>
              <a:rPr lang="cs-CZ" sz="2000" dirty="0"/>
              <a:t>– odpouštění musí být výslovně </a:t>
            </a:r>
            <a:r>
              <a:rPr lang="cs-CZ" sz="2000" dirty="0" smtClean="0"/>
              <a:t>projeveno,</a:t>
            </a:r>
          </a:p>
          <a:p>
            <a:pPr marL="285750" lvl="0" indent="-285750" algn="just">
              <a:buFont typeface="Wingdings" panose="05000000000000000000" pitchFamily="2" charset="2"/>
              <a:buChar char="q"/>
            </a:pPr>
            <a:r>
              <a:rPr lang="cs-CZ" dirty="0" smtClean="0"/>
              <a:t>probíhá-li </a:t>
            </a:r>
            <a:r>
              <a:rPr lang="cs-CZ" dirty="0"/>
              <a:t>v den zůstavitelovy smrti </a:t>
            </a:r>
            <a:r>
              <a:rPr lang="cs-CZ" u="sng" dirty="0"/>
              <a:t>řízení o rozvod manželství</a:t>
            </a:r>
            <a:r>
              <a:rPr lang="cs-CZ" dirty="0"/>
              <a:t> zahájené na </a:t>
            </a:r>
            <a:r>
              <a:rPr lang="cs-CZ" u="sng" dirty="0"/>
              <a:t>zůstavitelův návrh</a:t>
            </a:r>
            <a:r>
              <a:rPr lang="cs-CZ" dirty="0"/>
              <a:t> podaný v důsledku toho, že se manžel vůči zůstaviteli dopustil činu naplňujícího </a:t>
            </a:r>
            <a:r>
              <a:rPr lang="cs-CZ" u="sng" dirty="0"/>
              <a:t>znaky domácího násilí</a:t>
            </a:r>
            <a:r>
              <a:rPr lang="cs-CZ" dirty="0"/>
              <a:t>, je zůstavitelův manžel vyloučen z dědického práva jako </a:t>
            </a:r>
            <a:r>
              <a:rPr lang="cs-CZ" u="sng" dirty="0"/>
              <a:t>zákonný dědic</a:t>
            </a:r>
            <a:r>
              <a:rPr lang="cs-CZ" dirty="0"/>
              <a:t> </a:t>
            </a:r>
            <a:r>
              <a:rPr lang="cs-CZ" i="1" dirty="0"/>
              <a:t>(§ 1482 odst. </a:t>
            </a:r>
            <a:r>
              <a:rPr lang="cs-CZ" i="1" dirty="0" smtClean="0"/>
              <a:t>1)</a:t>
            </a:r>
          </a:p>
          <a:p>
            <a:pPr marL="285750" lvl="0" indent="-285750" algn="just">
              <a:buFont typeface="Wingdings" panose="05000000000000000000" pitchFamily="2" charset="2"/>
              <a:buChar char="q"/>
            </a:pPr>
            <a:endParaRPr lang="cs-CZ" i="1" dirty="0"/>
          </a:p>
          <a:p>
            <a:pPr marL="285750" lvl="0" indent="-285750" algn="just">
              <a:buFont typeface="Wingdings" panose="05000000000000000000" pitchFamily="2" charset="2"/>
              <a:buChar char="q"/>
            </a:pPr>
            <a:r>
              <a:rPr lang="cs-CZ" dirty="0" smtClean="0"/>
              <a:t>byl-li </a:t>
            </a:r>
            <a:r>
              <a:rPr lang="cs-CZ" dirty="0"/>
              <a:t>rodič </a:t>
            </a:r>
            <a:r>
              <a:rPr lang="cs-CZ" u="sng" dirty="0"/>
              <a:t>zbaven rodičovské odpovědnosti</a:t>
            </a:r>
            <a:r>
              <a:rPr lang="cs-CZ" dirty="0"/>
              <a:t> proto, že ji či její výkon zneužíval nebo že výkon rodičovské odpovědnosti z vlastní viny závažným způsobem zanedbával, je vyloučen z dědického práva po dítěti podle zákonné dědické posloupnosti </a:t>
            </a:r>
            <a:r>
              <a:rPr lang="cs-CZ" i="1" dirty="0"/>
              <a:t>(§ 1482 odst. 2)</a:t>
            </a:r>
            <a:endParaRPr lang="cs-CZ" sz="2800" dirty="0"/>
          </a:p>
          <a:p>
            <a:pPr lvl="0" algn="just"/>
            <a:endParaRPr lang="cs-CZ" sz="2000" b="1" u="sng" dirty="0" smtClean="0"/>
          </a:p>
          <a:p>
            <a:endParaRPr lang="cs-CZ" sz="2000" b="1" u="sng" dirty="0"/>
          </a:p>
          <a:p>
            <a:endParaRPr lang="cs-CZ" dirty="0"/>
          </a:p>
        </p:txBody>
      </p:sp>
    </p:spTree>
    <p:extLst>
      <p:ext uri="{BB962C8B-B14F-4D97-AF65-F5344CB8AC3E}">
        <p14:creationId xmlns:p14="http://schemas.microsoft.com/office/powerpoint/2010/main" val="2213675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základy (osoby), JUDr. Michal Márton, Ph.D.</a:t>
            </a:r>
            <a:endParaRPr lang="cs-CZ" dirty="0"/>
          </a:p>
        </p:txBody>
      </p:sp>
      <p:sp>
        <p:nvSpPr>
          <p:cNvPr id="5" name="TextovéPole 4"/>
          <p:cNvSpPr txBox="1"/>
          <p:nvPr/>
        </p:nvSpPr>
        <p:spPr>
          <a:xfrm>
            <a:off x="467542" y="207896"/>
            <a:ext cx="8137057" cy="8925520"/>
          </a:xfrm>
          <a:prstGeom prst="rect">
            <a:avLst/>
          </a:prstGeom>
          <a:noFill/>
        </p:spPr>
        <p:txBody>
          <a:bodyPr wrap="square" rtlCol="0">
            <a:spAutoFit/>
          </a:bodyPr>
          <a:lstStyle/>
          <a:p>
            <a:pPr algn="just"/>
            <a:r>
              <a:rPr lang="cs-CZ" sz="2400" b="1" dirty="0" smtClean="0"/>
              <a:t>občanské právo-základy</a:t>
            </a:r>
          </a:p>
          <a:p>
            <a:pPr algn="just"/>
            <a:endParaRPr lang="cs-CZ" sz="2400" b="1" dirty="0"/>
          </a:p>
          <a:p>
            <a:pPr algn="just"/>
            <a:r>
              <a:rPr lang="cs-CZ" sz="2000" b="1" dirty="0" smtClean="0"/>
              <a:t>Systematika občanského zákoníku</a:t>
            </a:r>
          </a:p>
          <a:p>
            <a:pPr algn="just"/>
            <a:endParaRPr lang="cs-CZ" sz="2000" b="1" dirty="0"/>
          </a:p>
          <a:p>
            <a:r>
              <a:rPr lang="cs-CZ" sz="2000" b="1" dirty="0"/>
              <a:t>Systematika </a:t>
            </a:r>
            <a:r>
              <a:rPr lang="cs-CZ" sz="2000" b="1" dirty="0" smtClean="0"/>
              <a:t>OZ</a:t>
            </a:r>
            <a:r>
              <a:rPr lang="cs-CZ" sz="2000" dirty="0" smtClean="0"/>
              <a:t> </a:t>
            </a:r>
            <a:r>
              <a:rPr lang="cs-CZ" sz="2000" dirty="0"/>
              <a:t>vychází z ABGB 1811 a z občanského zákoníku československého z roku 1938:</a:t>
            </a:r>
          </a:p>
          <a:p>
            <a:pPr lvl="0" algn="just"/>
            <a:r>
              <a:rPr lang="cs-CZ" sz="2000" dirty="0"/>
              <a:t>Část první – OBECNÁ ČÁST § 1 – 654</a:t>
            </a:r>
          </a:p>
          <a:p>
            <a:pPr lvl="0" algn="just"/>
            <a:r>
              <a:rPr lang="cs-CZ" sz="2000" dirty="0"/>
              <a:t>Část druhá – RODINNÉ PRÁVO § 655 – 975</a:t>
            </a:r>
          </a:p>
          <a:p>
            <a:pPr lvl="0" algn="just"/>
            <a:r>
              <a:rPr lang="cs-CZ" sz="2000" dirty="0"/>
              <a:t>Část třetí – ABSOLUTNÍ MAJETKOVÁ PRÁVA § 976 – 1720</a:t>
            </a:r>
          </a:p>
          <a:p>
            <a:pPr lvl="0" algn="just"/>
            <a:r>
              <a:rPr lang="cs-CZ" sz="2000" dirty="0"/>
              <a:t>Část čtvrtá – RELATIVNÍ MAJETKOVÁ PRÁVA § 1721 – 3014</a:t>
            </a:r>
          </a:p>
          <a:p>
            <a:pPr lvl="0" algn="just"/>
            <a:r>
              <a:rPr lang="cs-CZ" sz="2000" dirty="0"/>
              <a:t>Část pátá – USTANOVENÍ SPOLEČNÁ, PŘECHODNÁ A ZÁVĚREČNÁ § 3015 – </a:t>
            </a:r>
            <a:r>
              <a:rPr lang="cs-CZ" sz="2000" dirty="0" smtClean="0"/>
              <a:t>3081</a:t>
            </a:r>
          </a:p>
          <a:p>
            <a:pPr lvl="0" algn="just"/>
            <a:r>
              <a:rPr lang="cs-CZ" sz="2000" b="1" dirty="0" smtClean="0"/>
              <a:t>Subjekty občanského práva </a:t>
            </a:r>
            <a:r>
              <a:rPr lang="cs-CZ" sz="2000" dirty="0" smtClean="0"/>
              <a:t>= osoby; nositelé práv a povinností</a:t>
            </a:r>
          </a:p>
          <a:p>
            <a:pPr lvl="0" algn="just"/>
            <a:r>
              <a:rPr lang="cs-CZ" sz="2000" dirty="0" smtClean="0"/>
              <a:t>osoby fyzické a osoby právnické</a:t>
            </a:r>
          </a:p>
          <a:p>
            <a:pPr lvl="0" algn="just"/>
            <a:r>
              <a:rPr lang="cs-CZ" sz="2000" b="1" dirty="0" smtClean="0"/>
              <a:t>Právní osobnost </a:t>
            </a:r>
            <a:r>
              <a:rPr lang="cs-CZ" sz="2000" dirty="0" smtClean="0"/>
              <a:t>(§ 15 OZ) </a:t>
            </a:r>
            <a:r>
              <a:rPr lang="cs-CZ" sz="2000" i="1" dirty="0"/>
              <a:t>p</a:t>
            </a:r>
            <a:r>
              <a:rPr lang="cs-CZ" sz="2000" i="1" dirty="0" smtClean="0"/>
              <a:t>rávní </a:t>
            </a:r>
            <a:r>
              <a:rPr lang="cs-CZ" sz="2000" i="1" dirty="0"/>
              <a:t>osobnost je způsobilost mít v mezích právního řádu práva a </a:t>
            </a:r>
            <a:r>
              <a:rPr lang="cs-CZ" sz="2000" i="1" dirty="0" smtClean="0"/>
              <a:t>povinnosti</a:t>
            </a:r>
          </a:p>
          <a:p>
            <a:pPr algn="just"/>
            <a:r>
              <a:rPr lang="cs-CZ" sz="2000" b="1" dirty="0" smtClean="0"/>
              <a:t>Svéprávnost </a:t>
            </a:r>
            <a:r>
              <a:rPr lang="cs-CZ" sz="2000" dirty="0" smtClean="0"/>
              <a:t>(§ 16  OZ) </a:t>
            </a:r>
            <a:r>
              <a:rPr lang="cs-CZ" sz="2000" i="1" dirty="0"/>
              <a:t>„Svéprávnost je způsobilost nabývat pro sebe vlastním právním jednáním práva a zavazovat se k povinnostem (právně jednat).“</a:t>
            </a:r>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12527535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30</a:t>
            </a:fld>
            <a:endParaRPr lang="cs-CZ" dirty="0"/>
          </a:p>
        </p:txBody>
      </p:sp>
      <p:sp>
        <p:nvSpPr>
          <p:cNvPr id="4" name="TextovéPole 3"/>
          <p:cNvSpPr txBox="1"/>
          <p:nvPr/>
        </p:nvSpPr>
        <p:spPr>
          <a:xfrm>
            <a:off x="395536" y="620688"/>
            <a:ext cx="8280920" cy="5715411"/>
          </a:xfrm>
          <a:prstGeom prst="rect">
            <a:avLst/>
          </a:prstGeom>
          <a:noFill/>
        </p:spPr>
        <p:txBody>
          <a:bodyPr wrap="square" rtlCol="0">
            <a:spAutoFit/>
          </a:bodyPr>
          <a:lstStyle/>
          <a:p>
            <a:pPr lvl="0" algn="just"/>
            <a:r>
              <a:rPr lang="cs-CZ" sz="2400" b="1" dirty="0" smtClean="0"/>
              <a:t>Dědění </a:t>
            </a:r>
          </a:p>
          <a:p>
            <a:pPr lvl="0" algn="just"/>
            <a:endParaRPr lang="cs-CZ" sz="2400" b="1" dirty="0"/>
          </a:p>
          <a:p>
            <a:pPr lvl="0" algn="just"/>
            <a:r>
              <a:rPr lang="cs-CZ" b="1" dirty="0"/>
              <a:t>v</a:t>
            </a:r>
            <a:r>
              <a:rPr lang="cs-CZ" b="1" dirty="0" smtClean="0"/>
              <a:t>ydědění</a:t>
            </a:r>
            <a:r>
              <a:rPr lang="cs-CZ" dirty="0" smtClean="0"/>
              <a:t> – zatímco dědická nezpůsobilost postihuje jakéhokoli dědice, pokud jde o fyzickou osobu, vydědění postihuje nepominutelného dědice, kterému náleží povinný díl, a tím je potomek </a:t>
            </a:r>
          </a:p>
          <a:p>
            <a:pPr lvl="0" algn="just"/>
            <a:endParaRPr lang="cs-CZ" sz="1600" dirty="0" smtClean="0"/>
          </a:p>
          <a:p>
            <a:pPr lvl="0" algn="just"/>
            <a:r>
              <a:rPr lang="cs-CZ" sz="1600" b="1" dirty="0"/>
              <a:t>d</a:t>
            </a:r>
            <a:r>
              <a:rPr lang="cs-CZ" sz="1600" b="1" dirty="0" smtClean="0"/>
              <a:t>ůvody vydědění</a:t>
            </a:r>
          </a:p>
          <a:p>
            <a:pPr lvl="0" algn="just"/>
            <a:endParaRPr lang="cs-CZ" sz="1600" b="1" dirty="0" smtClean="0"/>
          </a:p>
          <a:p>
            <a:pPr marL="742950" lvl="1" indent="-285750">
              <a:buFont typeface="Arial" panose="020B0604020202020204" pitchFamily="34" charset="0"/>
              <a:buChar char="•"/>
            </a:pPr>
            <a:r>
              <a:rPr lang="cs-CZ" dirty="0"/>
              <a:t>neposkytl </a:t>
            </a:r>
            <a:r>
              <a:rPr lang="cs-CZ" dirty="0" smtClean="0"/>
              <a:t>zůstaviteli potřebnou </a:t>
            </a:r>
            <a:r>
              <a:rPr lang="cs-CZ" dirty="0"/>
              <a:t>pomoc v nouzi </a:t>
            </a:r>
            <a:endParaRPr lang="cs-CZ" dirty="0" smtClean="0"/>
          </a:p>
          <a:p>
            <a:pPr marL="742950" lvl="1" indent="-285750">
              <a:buFont typeface="Arial" panose="020B0604020202020204" pitchFamily="34" charset="0"/>
              <a:buChar char="•"/>
            </a:pPr>
            <a:r>
              <a:rPr lang="cs-CZ" dirty="0" smtClean="0"/>
              <a:t>o </a:t>
            </a:r>
            <a:r>
              <a:rPr lang="cs-CZ" dirty="0"/>
              <a:t>zůstavitele neprojevuje opravdový zájem, jaký by projevovat měl (většina </a:t>
            </a:r>
            <a:r>
              <a:rPr lang="cs-CZ" dirty="0" err="1"/>
              <a:t>vyděďujících</a:t>
            </a:r>
            <a:r>
              <a:rPr lang="cs-CZ" dirty="0"/>
              <a:t> listin </a:t>
            </a:r>
            <a:r>
              <a:rPr lang="cs-CZ" dirty="0" smtClean="0"/>
              <a:t>napadnuta </a:t>
            </a:r>
            <a:r>
              <a:rPr lang="cs-CZ" dirty="0"/>
              <a:t>tvrzením, že šlo o odcizení přirozené, úspěšně)</a:t>
            </a:r>
            <a:endParaRPr lang="cs-CZ" sz="2800" dirty="0"/>
          </a:p>
          <a:p>
            <a:pPr marL="742950" lvl="1" indent="-285750">
              <a:buFont typeface="Arial" panose="020B0604020202020204" pitchFamily="34" charset="0"/>
              <a:buChar char="•"/>
            </a:pPr>
            <a:r>
              <a:rPr lang="cs-CZ" dirty="0"/>
              <a:t>byl odsouzen za TČ svědčící o jeho „zvrhlé </a:t>
            </a:r>
            <a:r>
              <a:rPr lang="cs-CZ" dirty="0" smtClean="0"/>
              <a:t>povaze“</a:t>
            </a:r>
          </a:p>
          <a:p>
            <a:pPr marL="742950" lvl="1" indent="-285750">
              <a:buFont typeface="Arial" panose="020B0604020202020204" pitchFamily="34" charset="0"/>
              <a:buChar char="•"/>
            </a:pPr>
            <a:r>
              <a:rPr lang="cs-CZ" dirty="0" smtClean="0"/>
              <a:t>vede </a:t>
            </a:r>
            <a:r>
              <a:rPr lang="cs-CZ" dirty="0"/>
              <a:t>trvale nezřízený život – další neurčitý termín s prostorem pro subjektivismus (z judikatury alkoholismus, gamblerství</a:t>
            </a:r>
            <a:r>
              <a:rPr lang="cs-CZ" dirty="0" smtClean="0"/>
              <a:t>..)</a:t>
            </a:r>
          </a:p>
          <a:p>
            <a:pPr marL="742950" lvl="1" indent="-285750">
              <a:buFont typeface="Arial" panose="020B0604020202020204" pitchFamily="34" charset="0"/>
              <a:buChar char="•"/>
            </a:pPr>
            <a:r>
              <a:rPr lang="cs-CZ" sz="2000" b="1" dirty="0"/>
              <a:t>m</a:t>
            </a:r>
            <a:r>
              <a:rPr lang="cs-CZ" sz="2000" b="1" dirty="0" smtClean="0"/>
              <a:t>arnotratný dědic </a:t>
            </a:r>
            <a:r>
              <a:rPr lang="cs-CZ" sz="2000" dirty="0" smtClean="0"/>
              <a:t>za současné podmínky, že současně je jeho díl zůstaven jeho potomkům</a:t>
            </a:r>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21946713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31</a:t>
            </a:fld>
            <a:endParaRPr lang="cs-CZ" dirty="0"/>
          </a:p>
        </p:txBody>
      </p:sp>
      <p:sp>
        <p:nvSpPr>
          <p:cNvPr id="4" name="TextovéPole 3"/>
          <p:cNvSpPr txBox="1"/>
          <p:nvPr/>
        </p:nvSpPr>
        <p:spPr>
          <a:xfrm>
            <a:off x="323528" y="548679"/>
            <a:ext cx="8496944" cy="6001643"/>
          </a:xfrm>
          <a:prstGeom prst="rect">
            <a:avLst/>
          </a:prstGeom>
          <a:noFill/>
        </p:spPr>
        <p:txBody>
          <a:bodyPr wrap="square" rtlCol="0">
            <a:spAutoFit/>
          </a:bodyPr>
          <a:lstStyle/>
          <a:p>
            <a:pPr lvl="0" algn="just"/>
            <a:r>
              <a:rPr lang="cs-CZ" sz="2400" b="1" dirty="0" smtClean="0"/>
              <a:t>Dědění</a:t>
            </a:r>
            <a:endParaRPr lang="cs-CZ" sz="2000" b="1" u="sng" dirty="0" smtClean="0"/>
          </a:p>
          <a:p>
            <a:pPr algn="just"/>
            <a:endParaRPr lang="cs-CZ" sz="2000" b="1" u="sng" dirty="0" smtClean="0"/>
          </a:p>
          <a:p>
            <a:r>
              <a:rPr lang="cs-CZ" sz="2000" b="1" i="1" dirty="0"/>
              <a:t>Odmítnutí </a:t>
            </a:r>
            <a:r>
              <a:rPr lang="cs-CZ" sz="2000" b="1" i="1" dirty="0" smtClean="0"/>
              <a:t>dědictví</a:t>
            </a:r>
            <a:endParaRPr lang="cs-CZ" sz="2000" b="1" dirty="0"/>
          </a:p>
          <a:p>
            <a:pPr marL="342900" lvl="0" indent="-342900" algn="just">
              <a:buFont typeface="Wingdings" panose="05000000000000000000" pitchFamily="2" charset="2"/>
              <a:buChar char="q"/>
            </a:pPr>
            <a:r>
              <a:rPr lang="cs-CZ" sz="2000" dirty="0" smtClean="0"/>
              <a:t>Způsobilý </a:t>
            </a:r>
            <a:r>
              <a:rPr lang="cs-CZ" sz="2000" dirty="0"/>
              <a:t>dědic má v rámci své autonomie vůle právo po smrti zůstavitele dědictví odmítnout.</a:t>
            </a:r>
          </a:p>
          <a:p>
            <a:pPr marL="342900" lvl="0" indent="-342900" algn="just">
              <a:buFont typeface="Wingdings" panose="05000000000000000000" pitchFamily="2" charset="2"/>
              <a:buChar char="q"/>
            </a:pPr>
            <a:r>
              <a:rPr lang="cs-CZ" sz="2000" dirty="0" smtClean="0"/>
              <a:t>Vyžaduje </a:t>
            </a:r>
            <a:r>
              <a:rPr lang="cs-CZ" sz="2000" dirty="0"/>
              <a:t>se výslovné prohlášení vůči soudu ve lhůtě do jednoho měsíce ode dne, kdy soud dědice vyrozuměl o jeho dědickém právu a jeho právu dědictví odmítnout i o následcích odmítnutí (§ 1487 </a:t>
            </a:r>
            <a:r>
              <a:rPr lang="cs-CZ" sz="2000" dirty="0" smtClean="0"/>
              <a:t>OZ</a:t>
            </a:r>
            <a:r>
              <a:rPr lang="cs-CZ" sz="2000" dirty="0"/>
              <a:t>)</a:t>
            </a:r>
          </a:p>
          <a:p>
            <a:pPr marL="342900" lvl="0" indent="-342900" algn="just">
              <a:buFont typeface="Wingdings" panose="05000000000000000000" pitchFamily="2" charset="2"/>
              <a:buChar char="q"/>
            </a:pPr>
            <a:r>
              <a:rPr lang="cs-CZ" sz="2000" dirty="0"/>
              <a:t>Právo odmítnou v případě smrti dědice přechází ve lhůtě k odmítnutí na jeho </a:t>
            </a:r>
            <a:r>
              <a:rPr lang="cs-CZ" sz="2000" dirty="0" smtClean="0"/>
              <a:t>dědice.</a:t>
            </a:r>
            <a:endParaRPr lang="cs-CZ" sz="2000" dirty="0"/>
          </a:p>
          <a:p>
            <a:pPr marL="342900" lvl="0" indent="-342900" algn="just">
              <a:buFont typeface="Wingdings" panose="05000000000000000000" pitchFamily="2" charset="2"/>
              <a:buChar char="q"/>
            </a:pPr>
            <a:r>
              <a:rPr lang="cs-CZ" sz="2000" dirty="0"/>
              <a:t>Odmítnutí s výhradou, podmínkou, je neplatné.</a:t>
            </a:r>
          </a:p>
          <a:p>
            <a:pPr algn="just"/>
            <a:endParaRPr lang="cs-CZ" sz="2000" b="1" u="sng" dirty="0" smtClean="0"/>
          </a:p>
          <a:p>
            <a:r>
              <a:rPr lang="cs-CZ" sz="2000" b="1" i="1" dirty="0"/>
              <a:t>Vzdání se dědictví</a:t>
            </a:r>
            <a:endParaRPr lang="cs-CZ" sz="2000" b="1" dirty="0"/>
          </a:p>
          <a:p>
            <a:pPr marL="342900" lvl="0" indent="-342900" algn="just">
              <a:buFont typeface="Wingdings" panose="05000000000000000000" pitchFamily="2" charset="2"/>
              <a:buChar char="q"/>
            </a:pPr>
            <a:r>
              <a:rPr lang="cs-CZ" sz="2000" dirty="0"/>
              <a:t>Dědic, který neodmítl, se může dědictví v dědickém řízení vzdát ve prospěch jiného dědice  </a:t>
            </a:r>
            <a:r>
              <a:rPr lang="cs-CZ" sz="2000" dirty="0" smtClean="0"/>
              <a:t>(dědictví </a:t>
            </a:r>
            <a:r>
              <a:rPr lang="cs-CZ" sz="2000" dirty="0"/>
              <a:t>nelze odmítnout ve prospěch jiné konkrétní osoby)</a:t>
            </a:r>
          </a:p>
          <a:p>
            <a:pPr marL="342900" lvl="0" indent="-342900" algn="just">
              <a:buFont typeface="Wingdings" panose="05000000000000000000" pitchFamily="2" charset="2"/>
              <a:buChar char="q"/>
            </a:pPr>
            <a:r>
              <a:rPr lang="cs-CZ" sz="2000" dirty="0"/>
              <a:t>Lze se vzdát v jakémkoli </a:t>
            </a:r>
            <a:r>
              <a:rPr lang="cs-CZ" sz="2000" dirty="0" smtClean="0"/>
              <a:t>rozsahu.</a:t>
            </a:r>
            <a:endParaRPr lang="cs-CZ" sz="2000" dirty="0"/>
          </a:p>
          <a:p>
            <a:pPr marL="342900" lvl="0" indent="-342900" algn="just">
              <a:buFont typeface="Wingdings" panose="05000000000000000000" pitchFamily="2" charset="2"/>
              <a:buChar char="q"/>
            </a:pPr>
            <a:r>
              <a:rPr lang="cs-CZ" sz="2000" dirty="0"/>
              <a:t>Podmíněno souhlasem druhé </a:t>
            </a:r>
            <a:r>
              <a:rPr lang="cs-CZ" sz="2000" dirty="0" smtClean="0"/>
              <a:t>strany.</a:t>
            </a:r>
            <a:endParaRPr lang="cs-CZ" sz="2000" dirty="0"/>
          </a:p>
          <a:p>
            <a:pPr marL="342900" lvl="0" indent="-342900" algn="just">
              <a:buFont typeface="Wingdings" panose="05000000000000000000" pitchFamily="2" charset="2"/>
              <a:buChar char="q"/>
            </a:pPr>
            <a:r>
              <a:rPr lang="cs-CZ" sz="2000" dirty="0"/>
              <a:t>Změna se nesmí dotknout práv třetích </a:t>
            </a:r>
            <a:r>
              <a:rPr lang="cs-CZ" sz="2000" dirty="0" smtClean="0"/>
              <a:t>osob.</a:t>
            </a:r>
            <a:endParaRPr lang="cs-CZ" sz="2000" dirty="0"/>
          </a:p>
          <a:p>
            <a:pPr algn="just"/>
            <a:endParaRPr lang="cs-CZ" sz="2000" b="1" u="sng" dirty="0" smtClean="0"/>
          </a:p>
        </p:txBody>
      </p:sp>
    </p:spTree>
    <p:extLst>
      <p:ext uri="{BB962C8B-B14F-4D97-AF65-F5344CB8AC3E}">
        <p14:creationId xmlns:p14="http://schemas.microsoft.com/office/powerpoint/2010/main" val="42830940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32</a:t>
            </a:fld>
            <a:endParaRPr lang="cs-CZ" dirty="0"/>
          </a:p>
        </p:txBody>
      </p:sp>
      <p:sp>
        <p:nvSpPr>
          <p:cNvPr id="4" name="TextovéPole 3"/>
          <p:cNvSpPr txBox="1"/>
          <p:nvPr/>
        </p:nvSpPr>
        <p:spPr>
          <a:xfrm>
            <a:off x="395536" y="620688"/>
            <a:ext cx="8280920" cy="6494085"/>
          </a:xfrm>
          <a:prstGeom prst="rect">
            <a:avLst/>
          </a:prstGeom>
          <a:noFill/>
        </p:spPr>
        <p:txBody>
          <a:bodyPr wrap="square" rtlCol="0">
            <a:spAutoFit/>
          </a:bodyPr>
          <a:lstStyle/>
          <a:p>
            <a:pPr lvl="0" algn="just"/>
            <a:r>
              <a:rPr lang="cs-CZ" sz="2400" b="1" dirty="0" smtClean="0"/>
              <a:t>Dědění</a:t>
            </a:r>
          </a:p>
          <a:p>
            <a:pPr lvl="0" algn="just"/>
            <a:endParaRPr lang="cs-CZ" sz="2400" b="1" dirty="0" smtClean="0"/>
          </a:p>
          <a:p>
            <a:r>
              <a:rPr lang="cs-CZ" sz="2400" b="1" i="1" dirty="0"/>
              <a:t>Zřeknutí se dědického práva  (</a:t>
            </a:r>
            <a:r>
              <a:rPr lang="cs-CZ" sz="2400" b="1" dirty="0"/>
              <a:t>§ 1484 </a:t>
            </a:r>
            <a:r>
              <a:rPr lang="cs-CZ" sz="2400" b="1" dirty="0" err="1"/>
              <a:t>an</a:t>
            </a:r>
            <a:r>
              <a:rPr lang="cs-CZ" sz="2400" b="1" dirty="0"/>
              <a:t>.)</a:t>
            </a:r>
          </a:p>
          <a:p>
            <a:pPr marL="342900" lvl="0" indent="-342900" algn="just">
              <a:buFont typeface="Wingdings" panose="05000000000000000000" pitchFamily="2" charset="2"/>
              <a:buChar char="q"/>
            </a:pPr>
            <a:r>
              <a:rPr lang="cs-CZ" sz="2400" dirty="0" smtClean="0"/>
              <a:t>Předpokládaný </a:t>
            </a:r>
            <a:r>
              <a:rPr lang="cs-CZ" sz="2400" dirty="0"/>
              <a:t>dědic se ještě za života zůstavitele smluvně zřekne svého práva stát se </a:t>
            </a:r>
            <a:r>
              <a:rPr lang="cs-CZ" sz="2400" dirty="0" smtClean="0"/>
              <a:t>dědicem.</a:t>
            </a:r>
            <a:endParaRPr lang="cs-CZ" sz="2400" dirty="0"/>
          </a:p>
          <a:p>
            <a:pPr marL="342900" lvl="0" indent="-342900" algn="just">
              <a:buFont typeface="Wingdings" panose="05000000000000000000" pitchFamily="2" charset="2"/>
              <a:buChar char="q"/>
            </a:pPr>
            <a:r>
              <a:rPr lang="cs-CZ" sz="2400" dirty="0"/>
              <a:t>Nepominutelný dědic se zříká i svého práva na povinný </a:t>
            </a:r>
            <a:r>
              <a:rPr lang="cs-CZ" sz="2400" dirty="0" smtClean="0"/>
              <a:t>díl.</a:t>
            </a:r>
            <a:endParaRPr lang="cs-CZ" sz="2400" dirty="0"/>
          </a:p>
          <a:p>
            <a:pPr marL="342900" lvl="0" indent="-342900" algn="just">
              <a:buFont typeface="Wingdings" panose="05000000000000000000" pitchFamily="2" charset="2"/>
              <a:buChar char="q"/>
            </a:pPr>
            <a:r>
              <a:rPr lang="cs-CZ" sz="2400" dirty="0"/>
              <a:t>Rozsah zřeknutí </a:t>
            </a:r>
            <a:r>
              <a:rPr lang="cs-CZ" sz="2400" dirty="0" smtClean="0"/>
              <a:t>dispozitivní.</a:t>
            </a:r>
            <a:endParaRPr lang="cs-CZ" sz="2400" dirty="0"/>
          </a:p>
          <a:p>
            <a:pPr marL="342900" lvl="0" indent="-342900" algn="just">
              <a:buFont typeface="Wingdings" panose="05000000000000000000" pitchFamily="2" charset="2"/>
              <a:buChar char="q"/>
            </a:pPr>
            <a:r>
              <a:rPr lang="cs-CZ" sz="2400" dirty="0"/>
              <a:t>Smlouva může být úplatná i </a:t>
            </a:r>
            <a:r>
              <a:rPr lang="cs-CZ" sz="2400" dirty="0" smtClean="0"/>
              <a:t>bezúplatná.</a:t>
            </a:r>
            <a:endParaRPr lang="cs-CZ" sz="2400" dirty="0"/>
          </a:p>
          <a:p>
            <a:pPr marL="342900" lvl="0" indent="-342900" algn="just">
              <a:buFont typeface="Wingdings" panose="05000000000000000000" pitchFamily="2" charset="2"/>
              <a:buChar char="q"/>
            </a:pPr>
            <a:r>
              <a:rPr lang="cs-CZ" sz="2400" dirty="0"/>
              <a:t>Nenabude-li ten, v jehož prospěch se presumptivní dědic zřekl, platí, že nabude presumptivní dědic (dispozitivní</a:t>
            </a:r>
            <a:r>
              <a:rPr lang="cs-CZ" sz="2400" dirty="0" smtClean="0"/>
              <a:t>).</a:t>
            </a:r>
            <a:endParaRPr lang="cs-CZ" sz="2400" dirty="0"/>
          </a:p>
          <a:p>
            <a:pPr marL="342900" lvl="0" indent="-342900" algn="just">
              <a:buFont typeface="Wingdings" panose="05000000000000000000" pitchFamily="2" charset="2"/>
              <a:buChar char="q"/>
            </a:pPr>
            <a:r>
              <a:rPr lang="cs-CZ" sz="2400" dirty="0"/>
              <a:t>Může být alternativní řešení následně žádoucího započtení na dědický podíl (presumptivní dědic již za  života zůstavitele něco obdržel</a:t>
            </a:r>
            <a:r>
              <a:rPr lang="cs-CZ" sz="2400" dirty="0" smtClean="0"/>
              <a:t>).</a:t>
            </a:r>
            <a:endParaRPr lang="cs-CZ" sz="2400" dirty="0"/>
          </a:p>
          <a:p>
            <a:pPr marL="342900" lvl="0" indent="-342900" algn="just">
              <a:buFont typeface="Wingdings" panose="05000000000000000000" pitchFamily="2" charset="2"/>
              <a:buChar char="q"/>
            </a:pPr>
            <a:r>
              <a:rPr lang="cs-CZ" sz="2400" dirty="0"/>
              <a:t>Forma smlouvy  - veřejná listina, zrušení prostá písemná</a:t>
            </a:r>
          </a:p>
          <a:p>
            <a:pPr lvl="0" algn="just"/>
            <a:endParaRPr lang="cs-CZ" sz="24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26520299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33</a:t>
            </a:fld>
            <a:endParaRPr lang="cs-CZ" dirty="0"/>
          </a:p>
        </p:txBody>
      </p:sp>
      <p:sp>
        <p:nvSpPr>
          <p:cNvPr id="4" name="TextovéPole 3"/>
          <p:cNvSpPr txBox="1"/>
          <p:nvPr/>
        </p:nvSpPr>
        <p:spPr>
          <a:xfrm>
            <a:off x="251520" y="476672"/>
            <a:ext cx="8640960" cy="6278642"/>
          </a:xfrm>
          <a:prstGeom prst="rect">
            <a:avLst/>
          </a:prstGeom>
          <a:noFill/>
        </p:spPr>
        <p:txBody>
          <a:bodyPr wrap="square" rtlCol="0">
            <a:spAutoFit/>
          </a:bodyPr>
          <a:lstStyle/>
          <a:p>
            <a:pPr lvl="0" algn="just"/>
            <a:r>
              <a:rPr lang="cs-CZ" sz="2400" b="1" dirty="0" smtClean="0"/>
              <a:t>Dědění</a:t>
            </a:r>
          </a:p>
          <a:p>
            <a:pPr lvl="0" algn="just"/>
            <a:endParaRPr lang="cs-CZ" sz="2400" b="1" dirty="0"/>
          </a:p>
          <a:p>
            <a:pPr lvl="0" algn="just"/>
            <a:r>
              <a:rPr lang="cs-CZ" sz="2000" b="1" i="1" dirty="0"/>
              <a:t>Závěť</a:t>
            </a:r>
            <a:r>
              <a:rPr lang="cs-CZ" sz="2000" dirty="0"/>
              <a:t> – projev vůle zůstavitele, má přednost před děděním ze </a:t>
            </a:r>
            <a:r>
              <a:rPr lang="cs-CZ" sz="2000" dirty="0" smtClean="0"/>
              <a:t>zákona</a:t>
            </a:r>
          </a:p>
          <a:p>
            <a:pPr lvl="0" algn="just"/>
            <a:endParaRPr lang="cs-CZ" sz="2000" dirty="0"/>
          </a:p>
          <a:p>
            <a:pPr lvl="0" algn="just"/>
            <a:r>
              <a:rPr lang="cs-CZ" sz="2000" b="1" i="1" dirty="0"/>
              <a:t>Zákon</a:t>
            </a:r>
            <a:r>
              <a:rPr lang="cs-CZ" sz="2000" dirty="0"/>
              <a:t> – pokud neexistuje závěť, nebo pokud nedopadá ustanovení závěti na všechen zůstavitelův </a:t>
            </a:r>
            <a:r>
              <a:rPr lang="cs-CZ" sz="2000" dirty="0" smtClean="0"/>
              <a:t>majetek</a:t>
            </a:r>
          </a:p>
          <a:p>
            <a:pPr lvl="0" algn="just"/>
            <a:endParaRPr lang="cs-CZ" sz="2000" dirty="0"/>
          </a:p>
          <a:p>
            <a:pPr lvl="0" algn="just"/>
            <a:r>
              <a:rPr lang="cs-CZ" sz="2000" b="1" i="1" dirty="0"/>
              <a:t>Dědická smlouva</a:t>
            </a:r>
            <a:r>
              <a:rPr lang="cs-CZ" sz="2000" b="1" dirty="0"/>
              <a:t> </a:t>
            </a:r>
            <a:r>
              <a:rPr lang="cs-CZ" sz="2000" dirty="0"/>
              <a:t>– novinka, posiluje zůstavitelovu volnost při rozhodování o jeho majetku pro případ smrti, nejsilnější dědický </a:t>
            </a:r>
            <a:r>
              <a:rPr lang="cs-CZ" sz="2000" dirty="0" smtClean="0"/>
              <a:t>titul, forma </a:t>
            </a:r>
            <a:r>
              <a:rPr lang="cs-CZ" sz="2000" dirty="0"/>
              <a:t>veřejné listiny </a:t>
            </a:r>
            <a:r>
              <a:rPr lang="cs-CZ" sz="2000" dirty="0" smtClean="0"/>
              <a:t>(jinak </a:t>
            </a:r>
            <a:r>
              <a:rPr lang="cs-CZ" sz="2000" dirty="0"/>
              <a:t>se posoudí jako závěť), nelze pořídit o celé pozůstalosti ( ¼ musí zůstat volná – lze předat závětí stejné osobě</a:t>
            </a:r>
            <a:r>
              <a:rPr lang="cs-CZ" sz="2000" dirty="0" smtClean="0"/>
              <a:t>)</a:t>
            </a:r>
          </a:p>
          <a:p>
            <a:pPr lvl="0" algn="just"/>
            <a:endParaRPr lang="cs-CZ" sz="2000" dirty="0"/>
          </a:p>
          <a:p>
            <a:pPr marL="342900" lvl="0" indent="-342900">
              <a:buFont typeface="Wingdings" panose="05000000000000000000" pitchFamily="2" charset="2"/>
              <a:buChar char="v"/>
            </a:pPr>
            <a:r>
              <a:rPr lang="cs-CZ" sz="2000" dirty="0"/>
              <a:t>Důvody dědění mohou působit i vedle sebe</a:t>
            </a:r>
          </a:p>
          <a:p>
            <a:pPr marL="342900" lvl="0" indent="-342900">
              <a:buFont typeface="Wingdings" panose="05000000000000000000" pitchFamily="2" charset="2"/>
              <a:buChar char="v"/>
            </a:pPr>
            <a:r>
              <a:rPr lang="cs-CZ" sz="2000" dirty="0"/>
              <a:t>Stejný dědic může být povolán na základě smlouvy, závěti i ze </a:t>
            </a:r>
            <a:r>
              <a:rPr lang="cs-CZ" sz="2000" dirty="0" smtClean="0"/>
              <a:t>zákona.</a:t>
            </a:r>
            <a:endParaRPr lang="cs-CZ" sz="2000" dirty="0"/>
          </a:p>
          <a:p>
            <a:pPr lvl="0" algn="just"/>
            <a:endParaRPr lang="cs-CZ" sz="2000" dirty="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5709822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34</a:t>
            </a:fld>
            <a:endParaRPr lang="cs-CZ" dirty="0"/>
          </a:p>
        </p:txBody>
      </p:sp>
      <p:sp>
        <p:nvSpPr>
          <p:cNvPr id="4" name="Obdélník 3"/>
          <p:cNvSpPr/>
          <p:nvPr/>
        </p:nvSpPr>
        <p:spPr>
          <a:xfrm>
            <a:off x="323528" y="-772150"/>
            <a:ext cx="8208912" cy="7171194"/>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a:t>
            </a:r>
            <a:endParaRPr lang="cs-CZ" sz="2400" b="1" dirty="0"/>
          </a:p>
          <a:p>
            <a:pPr lvl="0" algn="just"/>
            <a:endParaRPr lang="cs-CZ" sz="2400" b="1" dirty="0" smtClean="0"/>
          </a:p>
          <a:p>
            <a:pPr lvl="0" algn="just"/>
            <a:r>
              <a:rPr lang="cs-CZ" sz="2000" b="1" dirty="0" smtClean="0"/>
              <a:t>Závěť</a:t>
            </a:r>
            <a:endParaRPr lang="cs-CZ" sz="2000" dirty="0" smtClean="0"/>
          </a:p>
          <a:p>
            <a:pPr algn="just"/>
            <a:r>
              <a:rPr lang="cs-CZ" sz="2000" dirty="0"/>
              <a:t>Závěť je odvolatelný projev vůle, kterým zůstavitel pro případ své smrti osobně zůstavuje jedné či více osobám alespoň podíl na pozůstalosti, případně i odkaz (§ </a:t>
            </a:r>
            <a:r>
              <a:rPr lang="cs-CZ" sz="2000" dirty="0" smtClean="0"/>
              <a:t>1494 OZ)</a:t>
            </a:r>
          </a:p>
          <a:p>
            <a:pPr algn="just"/>
            <a:endParaRPr lang="cs-CZ" sz="2000" b="1" dirty="0"/>
          </a:p>
          <a:p>
            <a:pPr algn="just"/>
            <a:r>
              <a:rPr lang="cs-CZ" sz="2000" b="1" dirty="0" smtClean="0"/>
              <a:t>Výklad závěti</a:t>
            </a:r>
          </a:p>
          <a:p>
            <a:pPr lvl="0" algn="just"/>
            <a:r>
              <a:rPr lang="cs-CZ" sz="2000" dirty="0"/>
              <a:t>slova použitá v závěti se vykládají podle jejich obvyklého významu, ledaže se prokáže, že si zůstavitel navykl spojovat s určitými výrazy zvláštní, sobě vlastní </a:t>
            </a:r>
            <a:r>
              <a:rPr lang="cs-CZ" sz="2000" dirty="0" smtClean="0"/>
              <a:t>smysl</a:t>
            </a:r>
          </a:p>
          <a:p>
            <a:pPr lvl="0" algn="just"/>
            <a:endParaRPr lang="cs-CZ" sz="2000" dirty="0"/>
          </a:p>
          <a:p>
            <a:pPr algn="just"/>
            <a:r>
              <a:rPr lang="cs-CZ" sz="2000" b="1" dirty="0" smtClean="0"/>
              <a:t>schopnost </a:t>
            </a:r>
            <a:r>
              <a:rPr lang="cs-CZ" sz="2000" b="1" dirty="0"/>
              <a:t>pořídit závěť</a:t>
            </a:r>
            <a:r>
              <a:rPr lang="cs-CZ" sz="2000" dirty="0"/>
              <a:t> je vázána na </a:t>
            </a:r>
            <a:r>
              <a:rPr lang="cs-CZ" sz="2000" b="1" dirty="0"/>
              <a:t>svéprávnost</a:t>
            </a:r>
            <a:r>
              <a:rPr lang="cs-CZ" sz="2000" dirty="0"/>
              <a:t> (způsobilost nabývat pro sebe vlastním právním jednáním práva a zavazovat se k povinnostem – právně jednat – obdoba způsobilosti k právním úkonům). </a:t>
            </a:r>
            <a:endParaRPr lang="cs-CZ" sz="2000" dirty="0" smtClean="0"/>
          </a:p>
          <a:p>
            <a:pPr algn="just"/>
            <a:r>
              <a:rPr lang="cs-CZ" sz="2000" dirty="0" smtClean="0"/>
              <a:t>Plná </a:t>
            </a:r>
            <a:r>
              <a:rPr lang="cs-CZ" sz="2000" dirty="0"/>
              <a:t>svéprávnost se nabývá zletilostí (18 let), popř. přiznáním svéprávnosti (emancipací), nebo uzavřením manželství.</a:t>
            </a:r>
          </a:p>
          <a:p>
            <a:pPr lvl="0" algn="just"/>
            <a:r>
              <a:rPr lang="cs-CZ" sz="2000" dirty="0"/>
              <a:t>kdo </a:t>
            </a:r>
            <a:r>
              <a:rPr lang="cs-CZ" sz="2000" b="1" u="sng" dirty="0"/>
              <a:t>dovršil 15 let</a:t>
            </a:r>
            <a:r>
              <a:rPr lang="cs-CZ" sz="2000" b="1" dirty="0"/>
              <a:t> </a:t>
            </a:r>
            <a:r>
              <a:rPr lang="cs-CZ" sz="2000" dirty="0"/>
              <a:t>a dosud nenabyl plné svéprávnosti, může pořizovat závěť bez souhlasu zák. zástupce formou veřejné listiny (§ 1526</a:t>
            </a:r>
            <a:r>
              <a:rPr lang="cs-CZ" sz="2000" dirty="0" smtClean="0"/>
              <a:t>)</a:t>
            </a:r>
            <a:endParaRPr lang="cs-CZ" sz="2000" dirty="0"/>
          </a:p>
        </p:txBody>
      </p:sp>
    </p:spTree>
    <p:extLst>
      <p:ext uri="{BB962C8B-B14F-4D97-AF65-F5344CB8AC3E}">
        <p14:creationId xmlns:p14="http://schemas.microsoft.com/office/powerpoint/2010/main" val="9253773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35</a:t>
            </a:fld>
            <a:endParaRPr lang="cs-CZ" dirty="0"/>
          </a:p>
        </p:txBody>
      </p:sp>
      <p:sp>
        <p:nvSpPr>
          <p:cNvPr id="4" name="Obdélník 3"/>
          <p:cNvSpPr/>
          <p:nvPr/>
        </p:nvSpPr>
        <p:spPr>
          <a:xfrm>
            <a:off x="323528" y="-772150"/>
            <a:ext cx="8208912" cy="7140416"/>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a:t>
            </a:r>
          </a:p>
          <a:p>
            <a:pPr lvl="0" algn="just"/>
            <a:endParaRPr lang="cs-CZ" sz="2400" b="1" dirty="0" smtClean="0"/>
          </a:p>
          <a:p>
            <a:pPr lvl="0" algn="just"/>
            <a:r>
              <a:rPr lang="cs-CZ" sz="2000" dirty="0" smtClean="0"/>
              <a:t>kdo byl ve svéprávnosti omezen tak, že není způsobilý pořizovat, může přesto platně pořídit v jakékoli formě, pokud se uzdravil tak, že je schopen projevit vlastní vůli (§ 1587)</a:t>
            </a:r>
          </a:p>
          <a:p>
            <a:pPr lvl="0" algn="just"/>
            <a:endParaRPr lang="cs-CZ" sz="2000" dirty="0" smtClean="0"/>
          </a:p>
          <a:p>
            <a:pPr lvl="0" algn="just"/>
            <a:r>
              <a:rPr lang="cs-CZ" sz="2000" dirty="0" smtClean="0"/>
              <a:t>kdo byl ve svéprávnosti omezen, může </a:t>
            </a:r>
            <a:r>
              <a:rPr lang="cs-CZ" sz="2000" u="sng" dirty="0" smtClean="0"/>
              <a:t>v rámci omezení</a:t>
            </a:r>
            <a:r>
              <a:rPr lang="cs-CZ" sz="2000" dirty="0" smtClean="0"/>
              <a:t> pořizovat </a:t>
            </a:r>
            <a:r>
              <a:rPr lang="cs-CZ" sz="2000" u="sng" dirty="0" smtClean="0"/>
              <a:t>jen</a:t>
            </a:r>
            <a:r>
              <a:rPr lang="cs-CZ" sz="2000" dirty="0" smtClean="0"/>
              <a:t> formou veřejné listiny</a:t>
            </a:r>
          </a:p>
          <a:p>
            <a:pPr lvl="0" algn="just"/>
            <a:endParaRPr lang="cs-CZ" sz="2000" dirty="0"/>
          </a:p>
          <a:p>
            <a:pPr lvl="0" algn="just"/>
            <a:r>
              <a:rPr lang="cs-CZ" sz="2000" dirty="0" smtClean="0"/>
              <a:t>kdo byl ve svéprávnosti omezen pro závislost na alkoholu, drogách nebo hracích automatech, může v rozsahu omezení pořizovat v jakékoli formě, nejvýše však o ½ pozůstalosti, zbytek připadne zákonným dědicům (ne pokud je jediným zák. dědicem stát, pak může pořídit o celé pozůstalosti) -  § 1528/2</a:t>
            </a:r>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35821558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36</a:t>
            </a:fld>
            <a:endParaRPr lang="cs-CZ" dirty="0"/>
          </a:p>
        </p:txBody>
      </p:sp>
      <p:sp>
        <p:nvSpPr>
          <p:cNvPr id="5" name="Obdélník 4"/>
          <p:cNvSpPr/>
          <p:nvPr/>
        </p:nvSpPr>
        <p:spPr>
          <a:xfrm>
            <a:off x="611560" y="620689"/>
            <a:ext cx="8208912" cy="7109639"/>
          </a:xfrm>
          <a:prstGeom prst="rect">
            <a:avLst/>
          </a:prstGeom>
        </p:spPr>
        <p:txBody>
          <a:bodyPr wrap="square">
            <a:spAutoFit/>
          </a:bodyPr>
          <a:lstStyle/>
          <a:p>
            <a:pPr lvl="0" algn="just"/>
            <a:r>
              <a:rPr lang="cs-CZ" sz="2400" b="1" dirty="0" smtClean="0"/>
              <a:t>Dědění</a:t>
            </a:r>
          </a:p>
          <a:p>
            <a:pPr lvl="0" algn="just"/>
            <a:r>
              <a:rPr lang="cs-CZ" b="1" dirty="0" smtClean="0"/>
              <a:t>Forma závěti</a:t>
            </a:r>
          </a:p>
          <a:p>
            <a:pPr lvl="0"/>
            <a:endParaRPr lang="cs-CZ" b="1" dirty="0" smtClean="0"/>
          </a:p>
          <a:p>
            <a:pPr lvl="0"/>
            <a:r>
              <a:rPr lang="cs-CZ" b="1" dirty="0" smtClean="0"/>
              <a:t>závěti </a:t>
            </a:r>
            <a:r>
              <a:rPr lang="cs-CZ" b="1" dirty="0"/>
              <a:t>pořizované soukromě (soukromá listina</a:t>
            </a:r>
            <a:r>
              <a:rPr lang="cs-CZ" b="1" dirty="0" smtClean="0"/>
              <a:t>)</a:t>
            </a:r>
            <a:endParaRPr lang="cs-CZ" dirty="0"/>
          </a:p>
          <a:p>
            <a:pPr lvl="0" algn="just"/>
            <a:r>
              <a:rPr lang="cs-CZ" u="sng" dirty="0"/>
              <a:t>holografní</a:t>
            </a:r>
            <a:r>
              <a:rPr lang="cs-CZ" b="1" dirty="0"/>
              <a:t> </a:t>
            </a:r>
            <a:r>
              <a:rPr lang="cs-CZ" dirty="0"/>
              <a:t>– psané zůstavitelovou vlastní rukou, napsané beze svědků, celá vlastní rukou a vlastní rukou i podepsána (§ 1533</a:t>
            </a:r>
            <a:r>
              <a:rPr lang="cs-CZ" dirty="0" smtClean="0"/>
              <a:t>)</a:t>
            </a:r>
          </a:p>
          <a:p>
            <a:pPr lvl="0" algn="just"/>
            <a:endParaRPr lang="cs-CZ" dirty="0"/>
          </a:p>
          <a:p>
            <a:pPr lvl="0" algn="just"/>
            <a:r>
              <a:rPr lang="cs-CZ" u="sng" dirty="0" err="1"/>
              <a:t>alografní</a:t>
            </a:r>
            <a:r>
              <a:rPr lang="cs-CZ" dirty="0"/>
              <a:t> – (</a:t>
            </a:r>
            <a:r>
              <a:rPr lang="cs-CZ" dirty="0" err="1"/>
              <a:t>alografní</a:t>
            </a:r>
            <a:r>
              <a:rPr lang="cs-CZ" dirty="0"/>
              <a:t> obecné) jsou napsané jakkoli jen ne vlastní rukou, zůstavitel musí však vlastní rukou podepsat a před 2 svědky současně přítomnými prohlásit, že listina obsahuje jeho poslední vůli (svědci nemusí znát obsah závěti</a:t>
            </a:r>
            <a:r>
              <a:rPr lang="cs-CZ" dirty="0" smtClean="0"/>
              <a:t>)</a:t>
            </a:r>
          </a:p>
          <a:p>
            <a:pPr lvl="0" algn="just"/>
            <a:endParaRPr lang="cs-CZ" dirty="0"/>
          </a:p>
          <a:p>
            <a:pPr lvl="0" algn="just"/>
            <a:r>
              <a:rPr lang="cs-CZ" u="sng" dirty="0"/>
              <a:t>nevidomé osoby</a:t>
            </a:r>
            <a:r>
              <a:rPr lang="cs-CZ" dirty="0"/>
              <a:t> – (</a:t>
            </a:r>
            <a:r>
              <a:rPr lang="cs-CZ" dirty="0" err="1"/>
              <a:t>alografní</a:t>
            </a:r>
            <a:r>
              <a:rPr lang="cs-CZ" dirty="0"/>
              <a:t> zvláštní) 3 současně přítomní svědci, listina musí být nahlas přečtena svědkem, který závěť nepsal, zůstavitel potvrdí, že listina obsahuje jeho poslední vůli </a:t>
            </a:r>
            <a:endParaRPr lang="cs-CZ" dirty="0" smtClean="0"/>
          </a:p>
          <a:p>
            <a:pPr lvl="0" algn="just"/>
            <a:endParaRPr lang="cs-CZ" dirty="0"/>
          </a:p>
          <a:p>
            <a:pPr lvl="0" algn="just"/>
            <a:r>
              <a:rPr lang="cs-CZ" u="sng" dirty="0"/>
              <a:t>osoba se smyslovým postižením a nemůže–</a:t>
            </a:r>
            <a:r>
              <a:rPr lang="cs-CZ" u="sng" dirty="0" err="1"/>
              <a:t>li</a:t>
            </a:r>
            <a:r>
              <a:rPr lang="cs-CZ" u="sng" dirty="0"/>
              <a:t> číst nebo psát</a:t>
            </a:r>
            <a:r>
              <a:rPr lang="cs-CZ" dirty="0"/>
              <a:t> – 3 současně přítomní svědci, obsah listiny musí být tlumočen svědkem, který závěť nepsal „zvláštním způsobem dorozumívání“ = dorozumívací prostředky neslyšících a hluchoslepých osob; všichni svědci musí ovládat způsob dorozumívání, kterým je obsah listiny tlumočen; zůstavitel zvoleným způsobem potvrdí, že jde o jeho poslední vůli</a:t>
            </a:r>
          </a:p>
          <a:p>
            <a:pPr lvl="0"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32784077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37</a:t>
            </a:fld>
            <a:endParaRPr lang="cs-CZ" dirty="0"/>
          </a:p>
        </p:txBody>
      </p:sp>
      <p:sp>
        <p:nvSpPr>
          <p:cNvPr id="4" name="Obdélník 3"/>
          <p:cNvSpPr/>
          <p:nvPr/>
        </p:nvSpPr>
        <p:spPr>
          <a:xfrm>
            <a:off x="323528" y="-772150"/>
            <a:ext cx="8208912" cy="652486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a:t>
            </a:r>
            <a:endParaRPr lang="cs-CZ" sz="2000" b="1" dirty="0" smtClean="0"/>
          </a:p>
          <a:p>
            <a:pPr lvl="0"/>
            <a:endParaRPr lang="cs-CZ" sz="1400" dirty="0" smtClean="0"/>
          </a:p>
          <a:p>
            <a:pPr lvl="0"/>
            <a:r>
              <a:rPr lang="cs-CZ" sz="2000" b="1" dirty="0"/>
              <a:t>závěti pořizované veřejně (veřejná listina</a:t>
            </a:r>
            <a:r>
              <a:rPr lang="cs-CZ" sz="2000" b="1" dirty="0" smtClean="0"/>
              <a:t>)</a:t>
            </a:r>
          </a:p>
          <a:p>
            <a:pPr lvl="0"/>
            <a:endParaRPr lang="cs-CZ" sz="1400" dirty="0"/>
          </a:p>
          <a:p>
            <a:pPr lvl="0" algn="just"/>
            <a:r>
              <a:rPr lang="cs-CZ" sz="2000" dirty="0"/>
              <a:t>nejen forma notářského zápisu </a:t>
            </a:r>
            <a:endParaRPr lang="cs-CZ" sz="2000" dirty="0" smtClean="0"/>
          </a:p>
          <a:p>
            <a:pPr lvl="0" algn="just"/>
            <a:r>
              <a:rPr lang="cs-CZ" sz="2000" dirty="0" smtClean="0"/>
              <a:t>kdo </a:t>
            </a:r>
            <a:r>
              <a:rPr lang="cs-CZ" sz="2000" dirty="0"/>
              <a:t>sepisuje veřejnou listinu o závěti, přesvědčí se, zda se projev poslední vůle děje s rozvahou, vážně a bez donucení</a:t>
            </a:r>
          </a:p>
          <a:p>
            <a:pPr lvl="0" algn="just"/>
            <a:r>
              <a:rPr lang="cs-CZ" sz="2000" dirty="0"/>
              <a:t>z</a:t>
            </a:r>
            <a:r>
              <a:rPr lang="cs-CZ" sz="2000" dirty="0" smtClean="0"/>
              <a:t>achycuje-li </a:t>
            </a:r>
            <a:r>
              <a:rPr lang="cs-CZ" sz="2000" dirty="0"/>
              <a:t>veřejná listina projev vůle osoby při právním jednání a je-li jednajícím podepsána, zakládá to vůči každému </a:t>
            </a:r>
            <a:r>
              <a:rPr lang="cs-CZ" sz="2000" b="1" dirty="0"/>
              <a:t>plný důkaz o takovém projevu </a:t>
            </a:r>
            <a:r>
              <a:rPr lang="cs-CZ" sz="2000" b="1" dirty="0" smtClean="0"/>
              <a:t>vůle</a:t>
            </a:r>
          </a:p>
          <a:p>
            <a:pPr lvl="0" algn="ctr"/>
            <a:r>
              <a:rPr lang="cs-CZ" sz="2000" b="1" dirty="0" smtClean="0"/>
              <a:t>X</a:t>
            </a:r>
          </a:p>
          <a:p>
            <a:pPr lvl="0" algn="ctr"/>
            <a:endParaRPr lang="cs-CZ" sz="2000" dirty="0" smtClean="0"/>
          </a:p>
          <a:p>
            <a:pPr lvl="0" algn="just"/>
            <a:r>
              <a:rPr lang="cs-CZ" sz="2000" dirty="0" smtClean="0"/>
              <a:t>pravost a platnost soukromé listiny (vlastní rukou psané závěti) musí </a:t>
            </a:r>
            <a:r>
              <a:rPr lang="cs-CZ" sz="2000" b="1" dirty="0" smtClean="0"/>
              <a:t>prokázat ten, kdo se jí dovolává</a:t>
            </a:r>
            <a:endParaRPr lang="cs-CZ" sz="2000" b="1" dirty="0"/>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31434753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38</a:t>
            </a:fld>
            <a:endParaRPr lang="cs-CZ" dirty="0"/>
          </a:p>
        </p:txBody>
      </p:sp>
      <p:sp>
        <p:nvSpPr>
          <p:cNvPr id="4" name="Obdélník 3"/>
          <p:cNvSpPr/>
          <p:nvPr/>
        </p:nvSpPr>
        <p:spPr>
          <a:xfrm>
            <a:off x="323528" y="-772150"/>
            <a:ext cx="8208912" cy="763285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a:t>
            </a:r>
          </a:p>
          <a:p>
            <a:pPr lvl="0"/>
            <a:r>
              <a:rPr lang="cs-CZ" b="1" u="sng" dirty="0"/>
              <a:t>dědická </a:t>
            </a:r>
            <a:r>
              <a:rPr lang="cs-CZ" b="1" u="sng" dirty="0" smtClean="0"/>
              <a:t>smlouva</a:t>
            </a:r>
          </a:p>
          <a:p>
            <a:pPr marL="342900" lvl="0" indent="-342900" algn="just">
              <a:buFont typeface="Arial" panose="020B0604020202020204" pitchFamily="34" charset="0"/>
              <a:buChar char="•"/>
            </a:pPr>
            <a:r>
              <a:rPr lang="cs-CZ" dirty="0" smtClean="0"/>
              <a:t>dvoustranné </a:t>
            </a:r>
            <a:r>
              <a:rPr lang="cs-CZ" dirty="0"/>
              <a:t>právní jednání, kterým jedna strana (zůstavitel) povolává bezúplatně nebo za úplatu druhou stranu za dědice své pozůstalosti nebo její části a druhá strana své ustavení </a:t>
            </a:r>
            <a:r>
              <a:rPr lang="cs-CZ" dirty="0" smtClean="0"/>
              <a:t>přijímá</a:t>
            </a:r>
          </a:p>
          <a:p>
            <a:pPr marL="342900" lvl="0" indent="-342900" algn="just">
              <a:buFont typeface="Arial" panose="020B0604020202020204" pitchFamily="34" charset="0"/>
              <a:buChar char="•"/>
            </a:pPr>
            <a:r>
              <a:rPr lang="cs-CZ" dirty="0" smtClean="0"/>
              <a:t>strany </a:t>
            </a:r>
            <a:r>
              <a:rPr lang="cs-CZ" dirty="0"/>
              <a:t>se mohou ustavit navzájem, povolat za dědice třetí </a:t>
            </a:r>
            <a:r>
              <a:rPr lang="cs-CZ" dirty="0" smtClean="0"/>
              <a:t>osobu</a:t>
            </a:r>
          </a:p>
          <a:p>
            <a:pPr marL="342900" lvl="0" indent="-342900" algn="just">
              <a:buFont typeface="Arial" panose="020B0604020202020204" pitchFamily="34" charset="0"/>
              <a:buChar char="•"/>
            </a:pPr>
            <a:r>
              <a:rPr lang="cs-CZ" dirty="0" smtClean="0"/>
              <a:t>dědic </a:t>
            </a:r>
            <a:r>
              <a:rPr lang="cs-CZ" dirty="0"/>
              <a:t>má právo dědictví odmítnout nebo žádat soupis </a:t>
            </a:r>
            <a:r>
              <a:rPr lang="cs-CZ" dirty="0" smtClean="0"/>
              <a:t>pozůstalosti</a:t>
            </a:r>
          </a:p>
          <a:p>
            <a:pPr marL="342900" lvl="0" indent="-342900" algn="just">
              <a:buFont typeface="Arial" panose="020B0604020202020204" pitchFamily="34" charset="0"/>
              <a:buChar char="•"/>
            </a:pPr>
            <a:r>
              <a:rPr lang="cs-CZ" dirty="0" smtClean="0"/>
              <a:t>smlouva </a:t>
            </a:r>
            <a:r>
              <a:rPr lang="cs-CZ" dirty="0"/>
              <a:t>nemůže být jednostranně změněna nebo </a:t>
            </a:r>
            <a:r>
              <a:rPr lang="cs-CZ" dirty="0" smtClean="0"/>
              <a:t>zrušena</a:t>
            </a:r>
          </a:p>
          <a:p>
            <a:pPr marL="342900" lvl="0" indent="-342900" algn="just">
              <a:buFont typeface="Arial" panose="020B0604020202020204" pitchFamily="34" charset="0"/>
              <a:buChar char="•"/>
            </a:pPr>
            <a:r>
              <a:rPr lang="cs-CZ" dirty="0"/>
              <a:t>d</a:t>
            </a:r>
            <a:r>
              <a:rPr lang="cs-CZ" dirty="0" smtClean="0"/>
              <a:t>ědická </a:t>
            </a:r>
            <a:r>
              <a:rPr lang="cs-CZ" dirty="0"/>
              <a:t>smlouva MUSÍ být pořízena ve formě veřejné listiny (za současného stavu notářský zápis</a:t>
            </a:r>
            <a:r>
              <a:rPr lang="cs-CZ" dirty="0" smtClean="0"/>
              <a:t>)</a:t>
            </a:r>
          </a:p>
          <a:p>
            <a:pPr lvl="0" algn="just"/>
            <a:r>
              <a:rPr lang="cs-CZ" b="1" u="sng" dirty="0" smtClean="0"/>
              <a:t>odkaz (a rozdíl oproti dědictví)</a:t>
            </a:r>
          </a:p>
          <a:p>
            <a:pPr marL="285750" lvl="0" indent="-285750">
              <a:buFont typeface="Arial" panose="020B0604020202020204" pitchFamily="34" charset="0"/>
              <a:buChar char="•"/>
            </a:pPr>
            <a:r>
              <a:rPr lang="cs-CZ" dirty="0" smtClean="0"/>
              <a:t>dědictví </a:t>
            </a:r>
            <a:r>
              <a:rPr lang="cs-CZ" dirty="0"/>
              <a:t>reprezentuje podíl na pozůstalosti </a:t>
            </a:r>
            <a:endParaRPr lang="cs-CZ" sz="2800" dirty="0"/>
          </a:p>
          <a:p>
            <a:pPr marL="285750" lvl="0" indent="-285750">
              <a:buFont typeface="Arial" panose="020B0604020202020204" pitchFamily="34" charset="0"/>
              <a:buChar char="•"/>
            </a:pPr>
            <a:r>
              <a:rPr lang="cs-CZ" dirty="0"/>
              <a:t>odkazem zůstavitel pouze zůstavuje z dědictví určitou věc nebo několik věcí určitého druhu, </a:t>
            </a:r>
            <a:r>
              <a:rPr lang="cs-CZ" dirty="0" err="1"/>
              <a:t>odkazovníku</a:t>
            </a:r>
            <a:r>
              <a:rPr lang="cs-CZ" dirty="0"/>
              <a:t> nenáleží dědictví, tj. pozůstalost ani podíl na ní (§ </a:t>
            </a:r>
            <a:r>
              <a:rPr lang="cs-CZ" dirty="0" smtClean="0"/>
              <a:t>1477)</a:t>
            </a:r>
            <a:endParaRPr lang="cs-CZ" sz="2800" dirty="0"/>
          </a:p>
          <a:p>
            <a:pPr marL="285750" lvl="0" indent="-285750">
              <a:buFont typeface="Arial" panose="020B0604020202020204" pitchFamily="34" charset="0"/>
              <a:buChar char="•"/>
            </a:pPr>
            <a:r>
              <a:rPr lang="cs-CZ" dirty="0" err="1"/>
              <a:t>o</a:t>
            </a:r>
            <a:r>
              <a:rPr lang="cs-CZ" dirty="0" err="1" smtClean="0"/>
              <a:t>dkazovník</a:t>
            </a:r>
            <a:r>
              <a:rPr lang="cs-CZ" dirty="0" smtClean="0"/>
              <a:t> </a:t>
            </a:r>
            <a:r>
              <a:rPr lang="cs-CZ" dirty="0"/>
              <a:t>není účastníkem dědického </a:t>
            </a:r>
            <a:r>
              <a:rPr lang="cs-CZ" dirty="0" smtClean="0"/>
              <a:t>řízení</a:t>
            </a:r>
            <a:endParaRPr lang="cs-CZ" sz="2800" dirty="0"/>
          </a:p>
          <a:p>
            <a:pPr marL="285750" lvl="0" indent="-285750">
              <a:buFont typeface="Arial" panose="020B0604020202020204" pitchFamily="34" charset="0"/>
              <a:buChar char="•"/>
            </a:pPr>
            <a:r>
              <a:rPr lang="cs-CZ" dirty="0" err="1"/>
              <a:t>o</a:t>
            </a:r>
            <a:r>
              <a:rPr lang="cs-CZ" dirty="0" err="1" smtClean="0"/>
              <a:t>dkazovník</a:t>
            </a:r>
            <a:r>
              <a:rPr lang="cs-CZ" dirty="0" smtClean="0"/>
              <a:t> </a:t>
            </a:r>
            <a:r>
              <a:rPr lang="cs-CZ" dirty="0"/>
              <a:t>není odpovědný za dluhy </a:t>
            </a:r>
            <a:r>
              <a:rPr lang="cs-CZ" dirty="0" smtClean="0"/>
              <a:t>zůstavitele</a:t>
            </a:r>
          </a:p>
          <a:p>
            <a:pPr marL="285750" lvl="0" indent="-285750">
              <a:buFont typeface="Arial" panose="020B0604020202020204" pitchFamily="34" charset="0"/>
              <a:buChar char="•"/>
            </a:pPr>
            <a:r>
              <a:rPr lang="cs-CZ" dirty="0"/>
              <a:t>o</a:t>
            </a:r>
            <a:r>
              <a:rPr lang="cs-CZ" dirty="0" smtClean="0"/>
              <a:t>dkazy </a:t>
            </a:r>
            <a:r>
              <a:rPr lang="cs-CZ" dirty="0"/>
              <a:t>připadají k tíži všem dědicům podle poměru jejich podílů, a to i tehdy, byla-li odkázána věc náležející jednomu ze spoludědiců (§ </a:t>
            </a:r>
            <a:r>
              <a:rPr lang="cs-CZ" dirty="0" smtClean="0"/>
              <a:t>1597)</a:t>
            </a:r>
          </a:p>
          <a:p>
            <a:pPr marL="285750" lvl="0" indent="-285750">
              <a:buFont typeface="Arial" panose="020B0604020202020204" pitchFamily="34" charset="0"/>
              <a:buChar char="•"/>
            </a:pPr>
            <a:r>
              <a:rPr lang="cs-CZ" dirty="0" smtClean="0"/>
              <a:t>každému </a:t>
            </a:r>
            <a:r>
              <a:rPr lang="cs-CZ" dirty="0"/>
              <a:t>z dědiců musí zůstat z hodnoty dědictví alespoň 1/4 odkazu nezatížená </a:t>
            </a:r>
            <a:endParaRPr lang="cs-CZ" sz="2800" dirty="0"/>
          </a:p>
          <a:p>
            <a:pPr lvl="0" algn="just"/>
            <a:endParaRPr lang="cs-CZ" dirty="0"/>
          </a:p>
          <a:p>
            <a:pPr lvl="0" algn="just"/>
            <a:endParaRPr lang="cs-CZ" b="1" dirty="0"/>
          </a:p>
        </p:txBody>
      </p:sp>
    </p:spTree>
    <p:extLst>
      <p:ext uri="{BB962C8B-B14F-4D97-AF65-F5344CB8AC3E}">
        <p14:creationId xmlns:p14="http://schemas.microsoft.com/office/powerpoint/2010/main" val="4145587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39</a:t>
            </a:fld>
            <a:endParaRPr lang="cs-CZ" dirty="0"/>
          </a:p>
        </p:txBody>
      </p:sp>
      <p:sp>
        <p:nvSpPr>
          <p:cNvPr id="4" name="Obdélník 3"/>
          <p:cNvSpPr/>
          <p:nvPr/>
        </p:nvSpPr>
        <p:spPr>
          <a:xfrm>
            <a:off x="323528" y="-772150"/>
            <a:ext cx="8208912" cy="680186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lvl="0" algn="just"/>
            <a:r>
              <a:rPr lang="cs-CZ" sz="2400" b="1" dirty="0" smtClean="0"/>
              <a:t>6 dědických tříd</a:t>
            </a:r>
          </a:p>
          <a:p>
            <a:pPr lvl="0" algn="just"/>
            <a:endParaRPr lang="cs-CZ" sz="2400" b="1" dirty="0" smtClean="0"/>
          </a:p>
          <a:p>
            <a:pPr lvl="0"/>
            <a:r>
              <a:rPr lang="cs-CZ" sz="2400" b="1" u="sng" dirty="0"/>
              <a:t>První třída dědiců (§ 1635)</a:t>
            </a:r>
            <a:endParaRPr lang="cs-CZ" sz="2400" dirty="0"/>
          </a:p>
          <a:p>
            <a:pPr algn="just"/>
            <a:endParaRPr lang="cs-CZ" sz="2000" i="1" dirty="0" smtClean="0"/>
          </a:p>
          <a:p>
            <a:pPr algn="just"/>
            <a:r>
              <a:rPr lang="cs-CZ" sz="2000" i="1" dirty="0" smtClean="0"/>
              <a:t>Dědí </a:t>
            </a:r>
            <a:r>
              <a:rPr lang="cs-CZ" sz="2000" i="1" dirty="0"/>
              <a:t>zůstavitelovy </a:t>
            </a:r>
            <a:r>
              <a:rPr lang="cs-CZ" sz="2000" b="1" i="1" dirty="0"/>
              <a:t>děti</a:t>
            </a:r>
            <a:r>
              <a:rPr lang="cs-CZ" sz="2000" i="1" dirty="0"/>
              <a:t> a jeho </a:t>
            </a:r>
            <a:r>
              <a:rPr lang="cs-CZ" sz="2000" b="1" i="1" dirty="0"/>
              <a:t>manžel</a:t>
            </a:r>
            <a:r>
              <a:rPr lang="cs-CZ" sz="2000" i="1" dirty="0"/>
              <a:t>, každý z nich stejným dílem.</a:t>
            </a:r>
            <a:endParaRPr lang="cs-CZ" sz="2000" dirty="0"/>
          </a:p>
          <a:p>
            <a:pPr algn="just"/>
            <a:r>
              <a:rPr lang="cs-CZ" sz="2000" i="1" dirty="0"/>
              <a:t>Nedědí-li některé dítě, nabývají jeho dědický podíl stejným dílem jeho děti; totéž platí o vzdálenějších potomcích téhož předka.</a:t>
            </a:r>
            <a:r>
              <a:rPr lang="cs-CZ" sz="2000" dirty="0"/>
              <a:t> (= </a:t>
            </a:r>
            <a:r>
              <a:rPr lang="cs-CZ" sz="2000" b="1" dirty="0"/>
              <a:t>PRÁVO neomezené REPREZENTACE</a:t>
            </a:r>
            <a:r>
              <a:rPr lang="cs-CZ" sz="2000" dirty="0" smtClean="0"/>
              <a:t>)</a:t>
            </a:r>
          </a:p>
          <a:p>
            <a:pPr algn="just"/>
            <a:endParaRPr lang="cs-CZ" sz="2000" dirty="0"/>
          </a:p>
          <a:p>
            <a:pPr lvl="0" algn="just"/>
            <a:r>
              <a:rPr lang="cs-CZ" sz="2000" dirty="0"/>
              <a:t>Reprezentační právo znamená, že pokud například z důvodu </a:t>
            </a:r>
            <a:r>
              <a:rPr lang="cs-CZ" sz="2000" dirty="0" err="1"/>
              <a:t>předemření</a:t>
            </a:r>
            <a:r>
              <a:rPr lang="cs-CZ" sz="2000" dirty="0"/>
              <a:t> nebo odmítnutí dědictví některým z dětí toto dítě nedědí, nedochází k přírůstku (akrescenci) po něm uprázdněného dědického podílu k podílu jiných dědiců této skupiny, ale jeho dědický podíl přechází na jeh oděti, není-li jich další jeho potomky v sestupné linii</a:t>
            </a:r>
            <a:r>
              <a:rPr lang="cs-CZ" sz="2000" dirty="0" smtClean="0"/>
              <a:t>. </a:t>
            </a:r>
            <a:r>
              <a:rPr lang="cs-CZ" sz="2000" dirty="0"/>
              <a:t> </a:t>
            </a:r>
          </a:p>
          <a:p>
            <a:pPr lvl="0" algn="just"/>
            <a:endParaRPr lang="cs-CZ" sz="2400" b="1" dirty="0"/>
          </a:p>
          <a:p>
            <a:pPr lvl="0" algn="just"/>
            <a:endParaRPr lang="cs-CZ" sz="2400" b="1" dirty="0" smtClean="0"/>
          </a:p>
        </p:txBody>
      </p:sp>
    </p:spTree>
    <p:extLst>
      <p:ext uri="{BB962C8B-B14F-4D97-AF65-F5344CB8AC3E}">
        <p14:creationId xmlns:p14="http://schemas.microsoft.com/office/powerpoint/2010/main" val="1466310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základy (osoby), JUDr. Michal Márton, Ph.D.</a:t>
            </a:r>
            <a:endParaRPr lang="cs-CZ" dirty="0"/>
          </a:p>
        </p:txBody>
      </p:sp>
      <p:sp>
        <p:nvSpPr>
          <p:cNvPr id="4" name="TextovéPole 3"/>
          <p:cNvSpPr txBox="1"/>
          <p:nvPr/>
        </p:nvSpPr>
        <p:spPr>
          <a:xfrm>
            <a:off x="251520" y="715658"/>
            <a:ext cx="8424936" cy="5324535"/>
          </a:xfrm>
          <a:prstGeom prst="rect">
            <a:avLst/>
          </a:prstGeom>
          <a:noFill/>
        </p:spPr>
        <p:txBody>
          <a:bodyPr wrap="square" rtlCol="0">
            <a:spAutoFit/>
          </a:bodyPr>
          <a:lstStyle/>
          <a:p>
            <a:r>
              <a:rPr lang="cs-CZ" sz="2400" b="1" dirty="0" smtClean="0"/>
              <a:t>občanské právo-základy</a:t>
            </a:r>
          </a:p>
          <a:p>
            <a:endParaRPr lang="cs-CZ" sz="2400" b="1" dirty="0" smtClean="0"/>
          </a:p>
          <a:p>
            <a:r>
              <a:rPr lang="cs-CZ" sz="2000" b="1" dirty="0" smtClean="0"/>
              <a:t>Fyzické osoby</a:t>
            </a:r>
          </a:p>
          <a:p>
            <a:pPr algn="just"/>
            <a:r>
              <a:rPr lang="cs-CZ" sz="2000" dirty="0"/>
              <a:t>člověk </a:t>
            </a:r>
            <a:r>
              <a:rPr lang="cs-CZ" sz="2000" dirty="0" smtClean="0"/>
              <a:t>má právní </a:t>
            </a:r>
            <a:r>
              <a:rPr lang="cs-CZ" sz="2000" dirty="0"/>
              <a:t>osobnost </a:t>
            </a:r>
            <a:r>
              <a:rPr lang="cs-CZ" sz="2000" dirty="0" smtClean="0"/>
              <a:t>(do 31. 12. 2013 právní </a:t>
            </a:r>
            <a:r>
              <a:rPr lang="cs-CZ" sz="2000" dirty="0"/>
              <a:t>subjektivitu) od narození až do </a:t>
            </a:r>
            <a:r>
              <a:rPr lang="cs-CZ" sz="2000" dirty="0" smtClean="0"/>
              <a:t>smrti je plně </a:t>
            </a:r>
            <a:r>
              <a:rPr lang="cs-CZ" sz="2000" dirty="0"/>
              <a:t>svéprávným </a:t>
            </a:r>
            <a:r>
              <a:rPr lang="cs-CZ" sz="2000" dirty="0" smtClean="0"/>
              <a:t>(do 31. 12. 2013 způsobilým </a:t>
            </a:r>
            <a:r>
              <a:rPr lang="cs-CZ" sz="2000" dirty="0"/>
              <a:t>k právním úkonům) </a:t>
            </a:r>
            <a:r>
              <a:rPr lang="cs-CZ" sz="2000" b="1" dirty="0" smtClean="0"/>
              <a:t>zletilostí</a:t>
            </a:r>
            <a:r>
              <a:rPr lang="cs-CZ" sz="2000" dirty="0"/>
              <a:t>, tj. dovršením věku 18 let</a:t>
            </a:r>
          </a:p>
          <a:p>
            <a:pPr algn="just"/>
            <a:endParaRPr lang="cs-CZ" sz="2000" dirty="0" smtClean="0"/>
          </a:p>
          <a:p>
            <a:pPr lvl="0"/>
            <a:r>
              <a:rPr lang="cs-CZ" b="1" u="sng" cap="all" dirty="0"/>
              <a:t>narození</a:t>
            </a:r>
            <a:r>
              <a:rPr lang="cs-CZ" cap="all" dirty="0"/>
              <a:t> </a:t>
            </a:r>
            <a:endParaRPr lang="cs-CZ" sz="2800" dirty="0"/>
          </a:p>
          <a:p>
            <a:pPr lvl="0" algn="just"/>
            <a:r>
              <a:rPr lang="cs-CZ" b="1" dirty="0" err="1" smtClean="0"/>
              <a:t>nasciturus</a:t>
            </a:r>
            <a:r>
              <a:rPr lang="cs-CZ" b="1" dirty="0" smtClean="0"/>
              <a:t> </a:t>
            </a:r>
          </a:p>
          <a:p>
            <a:pPr lvl="0" algn="just"/>
            <a:r>
              <a:rPr lang="cs-CZ" dirty="0" smtClean="0"/>
              <a:t>za </a:t>
            </a:r>
            <a:r>
              <a:rPr lang="cs-CZ" dirty="0"/>
              <a:t>splnění podmínek (</a:t>
            </a:r>
            <a:r>
              <a:rPr lang="cs-CZ" b="1" dirty="0"/>
              <a:t>je to v souladu s jeho zájmy, byl prokazatelně počat a narodí se </a:t>
            </a:r>
            <a:r>
              <a:rPr lang="cs-CZ" b="1" dirty="0" smtClean="0"/>
              <a:t>živý)</a:t>
            </a:r>
            <a:r>
              <a:rPr lang="cs-CZ" dirty="0" smtClean="0"/>
              <a:t> se  na něj hledí jako </a:t>
            </a:r>
            <a:r>
              <a:rPr lang="cs-CZ" dirty="0"/>
              <a:t>na již narozeného (§ 25</a:t>
            </a:r>
            <a:r>
              <a:rPr lang="cs-CZ" dirty="0" smtClean="0"/>
              <a:t>) v</a:t>
            </a:r>
            <a:r>
              <a:rPr lang="cs-CZ" dirty="0"/>
              <a:t> pochybnostech je stanovena vyvratitelná domněnka, že se dítě narodilo </a:t>
            </a:r>
            <a:r>
              <a:rPr lang="cs-CZ" dirty="0" smtClean="0"/>
              <a:t>živé, nenarodí-li </a:t>
            </a:r>
            <a:r>
              <a:rPr lang="cs-CZ" dirty="0"/>
              <a:t>se však živé, hledí se na něho jakoby nikdy </a:t>
            </a:r>
            <a:r>
              <a:rPr lang="cs-CZ" dirty="0" smtClean="0"/>
              <a:t>nebylo</a:t>
            </a:r>
          </a:p>
          <a:p>
            <a:pPr lvl="0" algn="just"/>
            <a:r>
              <a:rPr lang="cs-CZ" sz="2000" b="1" u="sng" dirty="0" smtClean="0"/>
              <a:t>SMRT</a:t>
            </a:r>
            <a:endParaRPr lang="cs-CZ" sz="2000" b="1" u="sng" dirty="0"/>
          </a:p>
          <a:p>
            <a:pPr algn="just"/>
            <a:r>
              <a:rPr lang="cs-CZ" dirty="0" smtClean="0"/>
              <a:t>myslí se nevratná mozková smrt</a:t>
            </a:r>
          </a:p>
          <a:p>
            <a:pPr algn="just"/>
            <a:r>
              <a:rPr lang="cs-CZ" dirty="0" smtClean="0"/>
              <a:t>Smrt </a:t>
            </a:r>
            <a:r>
              <a:rPr lang="cs-CZ" dirty="0"/>
              <a:t>se určuje buď </a:t>
            </a:r>
            <a:r>
              <a:rPr lang="cs-CZ" b="1" dirty="0"/>
              <a:t>důkazem smrti </a:t>
            </a:r>
            <a:r>
              <a:rPr lang="cs-CZ" dirty="0"/>
              <a:t>nebo </a:t>
            </a:r>
            <a:r>
              <a:rPr lang="cs-CZ" b="1" dirty="0"/>
              <a:t>prohlášením za mrtvého </a:t>
            </a:r>
            <a:r>
              <a:rPr lang="cs-CZ" dirty="0"/>
              <a:t>(buď dle § 26/2 nebo dle domněnky smrti § 71 a násl</a:t>
            </a:r>
            <a:r>
              <a:rPr lang="cs-CZ" dirty="0" smtClean="0"/>
              <a:t>.)</a:t>
            </a:r>
            <a:endParaRPr lang="cs-CZ" altLang="cs-CZ" dirty="0" smtClean="0"/>
          </a:p>
          <a:p>
            <a:pPr algn="just"/>
            <a:endParaRPr lang="cs-CZ" altLang="cs-CZ" sz="1000"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40</a:t>
            </a:fld>
            <a:endParaRPr lang="cs-CZ" dirty="0"/>
          </a:p>
        </p:txBody>
      </p:sp>
      <p:sp>
        <p:nvSpPr>
          <p:cNvPr id="4" name="Obdélník 3"/>
          <p:cNvSpPr/>
          <p:nvPr/>
        </p:nvSpPr>
        <p:spPr>
          <a:xfrm>
            <a:off x="323528" y="-772150"/>
            <a:ext cx="8208912" cy="7786747"/>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lvl="0" algn="just"/>
            <a:endParaRPr lang="cs-CZ" sz="2400" b="1" dirty="0" smtClean="0"/>
          </a:p>
          <a:p>
            <a:pPr lvl="0"/>
            <a:r>
              <a:rPr lang="cs-CZ" sz="2400" b="1" u="sng" dirty="0"/>
              <a:t>Druhá třída dědiců</a:t>
            </a:r>
            <a:r>
              <a:rPr lang="cs-CZ" sz="2400" b="1" dirty="0"/>
              <a:t> (§ 1636)</a:t>
            </a:r>
            <a:endParaRPr lang="cs-CZ" sz="2400" dirty="0"/>
          </a:p>
          <a:p>
            <a:pPr algn="just"/>
            <a:r>
              <a:rPr lang="cs-CZ" sz="2000" i="1" dirty="0"/>
              <a:t>Nedědí-li zůstavitelovi potomci, dědí ve druhé třídě </a:t>
            </a:r>
            <a:r>
              <a:rPr lang="cs-CZ" sz="2000" b="1" i="1" dirty="0"/>
              <a:t>manžel</a:t>
            </a:r>
            <a:r>
              <a:rPr lang="cs-CZ" sz="2000" i="1" dirty="0"/>
              <a:t>, zůstavitelovi </a:t>
            </a:r>
            <a:r>
              <a:rPr lang="cs-CZ" sz="2000" b="1" i="1" dirty="0"/>
              <a:t>rodiče</a:t>
            </a:r>
            <a:r>
              <a:rPr lang="cs-CZ" sz="2000" i="1" dirty="0"/>
              <a:t> a dále </a:t>
            </a:r>
            <a:r>
              <a:rPr lang="cs-CZ" sz="2000" b="1" i="1" dirty="0"/>
              <a:t>ti, kteří žili se zůstavitelem nejméně po dobu jednoho roku před jeho smrtí ve společné domácnosti</a:t>
            </a:r>
            <a:r>
              <a:rPr lang="cs-CZ" sz="2000" i="1" dirty="0"/>
              <a:t> </a:t>
            </a:r>
            <a:r>
              <a:rPr lang="cs-CZ" sz="2000" b="1" i="1" dirty="0"/>
              <a:t>a kteří z tohoto důvodu pečovali o společnou domácnost nebo byli odkázáni výživou na zůstavitele.</a:t>
            </a:r>
            <a:endParaRPr lang="cs-CZ" sz="2000" dirty="0"/>
          </a:p>
          <a:p>
            <a:pPr algn="just"/>
            <a:endParaRPr lang="cs-CZ" sz="2000" i="1" dirty="0" smtClean="0"/>
          </a:p>
          <a:p>
            <a:pPr algn="just"/>
            <a:r>
              <a:rPr lang="cs-CZ" sz="2000" i="1" dirty="0" smtClean="0"/>
              <a:t>Dědici </a:t>
            </a:r>
            <a:r>
              <a:rPr lang="cs-CZ" sz="2000" i="1" dirty="0"/>
              <a:t>druhé třídy dědí stejným dílem, </a:t>
            </a:r>
            <a:r>
              <a:rPr lang="cs-CZ" sz="2000" i="1" u="sng" dirty="0"/>
              <a:t>manžel však vždy nejméně polovinu pozůstalosti</a:t>
            </a:r>
            <a:r>
              <a:rPr lang="cs-CZ" sz="2000" i="1" dirty="0" smtClean="0"/>
              <a:t>.</a:t>
            </a:r>
          </a:p>
          <a:p>
            <a:pPr algn="just"/>
            <a:endParaRPr lang="cs-CZ" sz="2000" dirty="0"/>
          </a:p>
          <a:p>
            <a:pPr lvl="0" algn="just"/>
            <a:r>
              <a:rPr lang="cs-CZ" sz="2000" dirty="0" smtClean="0"/>
              <a:t>Osoby </a:t>
            </a:r>
            <a:r>
              <a:rPr lang="cs-CZ" sz="2000" dirty="0" err="1"/>
              <a:t>spolužíjící</a:t>
            </a:r>
            <a:r>
              <a:rPr lang="cs-CZ" sz="2000" dirty="0"/>
              <a:t> nemohou však ve druhé třídě dědit samy. </a:t>
            </a:r>
          </a:p>
          <a:p>
            <a:pPr lvl="0" algn="just"/>
            <a:r>
              <a:rPr lang="cs-CZ" sz="2000" dirty="0"/>
              <a:t>Ve druhé dědické třídě se neuplatňuje reprezentační právo.</a:t>
            </a:r>
          </a:p>
          <a:p>
            <a:pPr lvl="0" algn="just"/>
            <a:r>
              <a:rPr lang="cs-CZ" sz="2000" dirty="0"/>
              <a:t>Pokud ve druhé třídě nedědí manžel ani rodiče zůstavitele, nastupují dědicové ve třetí dědické třídě.</a:t>
            </a:r>
          </a:p>
          <a:p>
            <a:pPr lvl="0" algn="just"/>
            <a:endParaRPr lang="cs-CZ" sz="2000" b="1" dirty="0"/>
          </a:p>
          <a:p>
            <a:pPr lvl="0" algn="just"/>
            <a:endParaRPr lang="cs-CZ" sz="2000" b="1" u="sng" dirty="0"/>
          </a:p>
          <a:p>
            <a:pPr lvl="0" algn="just"/>
            <a:endParaRPr lang="cs-CZ" sz="2000" b="1"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31672839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41</a:t>
            </a:fld>
            <a:endParaRPr lang="cs-CZ" dirty="0"/>
          </a:p>
        </p:txBody>
      </p:sp>
      <p:sp>
        <p:nvSpPr>
          <p:cNvPr id="4" name="Obdélník 3"/>
          <p:cNvSpPr/>
          <p:nvPr/>
        </p:nvSpPr>
        <p:spPr>
          <a:xfrm>
            <a:off x="323528" y="-772150"/>
            <a:ext cx="8208912" cy="710963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lvl="0" algn="just"/>
            <a:endParaRPr lang="cs-CZ" sz="2400" b="1" dirty="0"/>
          </a:p>
          <a:p>
            <a:pPr lvl="0" algn="just"/>
            <a:r>
              <a:rPr lang="cs-CZ" sz="2000" b="1" u="sng" dirty="0"/>
              <a:t>Třetí třída dědiců (§ 1637)</a:t>
            </a:r>
            <a:endParaRPr lang="cs-CZ" sz="2000" dirty="0"/>
          </a:p>
          <a:p>
            <a:pPr algn="just"/>
            <a:r>
              <a:rPr lang="cs-CZ" sz="2000" i="1" dirty="0"/>
              <a:t>Nedědí-li manžel ani žádný z rodičů, dědí ve třetí třídě stejným dílem zůstavitelovi </a:t>
            </a:r>
            <a:r>
              <a:rPr lang="cs-CZ" sz="2000" b="1" i="1" dirty="0"/>
              <a:t>sourozenci</a:t>
            </a:r>
            <a:r>
              <a:rPr lang="cs-CZ" sz="2000" i="1" dirty="0"/>
              <a:t> a </a:t>
            </a:r>
            <a:r>
              <a:rPr lang="cs-CZ" sz="2000" b="1" i="1" dirty="0"/>
              <a:t>ti, kteří žili se zůstavitelem nejméně po dobu jednoho roku před jeho smrtí ve společné domácnosti</a:t>
            </a:r>
            <a:r>
              <a:rPr lang="cs-CZ" sz="2000" i="1" dirty="0"/>
              <a:t> </a:t>
            </a:r>
            <a:r>
              <a:rPr lang="cs-CZ" sz="2000" b="1" i="1" dirty="0"/>
              <a:t>a kteří z tohoto důvodu pečovali o společnou domácnost nebo byli odkázáni výživou na zůstavitele</a:t>
            </a:r>
            <a:r>
              <a:rPr lang="cs-CZ" sz="2000" b="1" i="1" dirty="0" smtClean="0"/>
              <a:t>.</a:t>
            </a:r>
          </a:p>
          <a:p>
            <a:pPr algn="just"/>
            <a:endParaRPr lang="cs-CZ" sz="2000" dirty="0"/>
          </a:p>
          <a:p>
            <a:pPr algn="just"/>
            <a:r>
              <a:rPr lang="cs-CZ" sz="2000" i="1" dirty="0"/>
              <a:t>Nedědí-li některý ze sourozenců zůstavitele, nabývají jeho dědický podíl stejným dílem jeho děti. </a:t>
            </a:r>
            <a:r>
              <a:rPr lang="cs-CZ" sz="2000" dirty="0"/>
              <a:t>(= </a:t>
            </a:r>
            <a:r>
              <a:rPr lang="cs-CZ" sz="2000" b="1" dirty="0"/>
              <a:t>PRÁVO omezené REPREZENTACE</a:t>
            </a:r>
            <a:r>
              <a:rPr lang="cs-CZ" sz="2000" dirty="0"/>
              <a:t>)</a:t>
            </a:r>
          </a:p>
          <a:p>
            <a:pPr lvl="0" algn="just"/>
            <a:endParaRPr lang="cs-CZ" sz="2000" dirty="0" smtClean="0"/>
          </a:p>
          <a:p>
            <a:pPr lvl="0" algn="just"/>
            <a:r>
              <a:rPr lang="cs-CZ" sz="2000" dirty="0" smtClean="0"/>
              <a:t>U </a:t>
            </a:r>
            <a:r>
              <a:rPr lang="cs-CZ" sz="2000" dirty="0"/>
              <a:t>sourozenců se uplatní reprezentační právo, tzn. nedědí-li žádný ze sourozenců zůstavitele, nedochází k přírůstku jejich uprázdněného podílu ve prospěch osob </a:t>
            </a:r>
            <a:r>
              <a:rPr lang="cs-CZ" sz="2000" dirty="0" err="1"/>
              <a:t>spolužijících</a:t>
            </a:r>
            <a:r>
              <a:rPr lang="cs-CZ" sz="2000" dirty="0"/>
              <a:t>, ale tento podíl přechází na děti sourozenců – ty si jej rozdělí rovným dílem</a:t>
            </a:r>
          </a:p>
          <a:p>
            <a:pPr lvl="0" algn="just"/>
            <a:endParaRPr lang="cs-CZ" sz="2400" b="1" dirty="0" smtClean="0"/>
          </a:p>
          <a:p>
            <a:pPr lvl="0" algn="just"/>
            <a:endParaRPr lang="cs-CZ" sz="1400" b="1" i="1" dirty="0"/>
          </a:p>
          <a:p>
            <a:pPr lvl="0" algn="just"/>
            <a:endParaRPr lang="cs-CZ" b="1" dirty="0"/>
          </a:p>
        </p:txBody>
      </p:sp>
    </p:spTree>
    <p:extLst>
      <p:ext uri="{BB962C8B-B14F-4D97-AF65-F5344CB8AC3E}">
        <p14:creationId xmlns:p14="http://schemas.microsoft.com/office/powerpoint/2010/main" val="15222970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42</a:t>
            </a:fld>
            <a:endParaRPr lang="cs-CZ" dirty="0"/>
          </a:p>
        </p:txBody>
      </p:sp>
      <p:sp>
        <p:nvSpPr>
          <p:cNvPr id="4" name="Obdélník 3"/>
          <p:cNvSpPr/>
          <p:nvPr/>
        </p:nvSpPr>
        <p:spPr>
          <a:xfrm>
            <a:off x="323528" y="-772150"/>
            <a:ext cx="8208912" cy="5816977"/>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algn="just"/>
            <a:endParaRPr lang="cs-CZ" sz="2000" dirty="0" smtClean="0"/>
          </a:p>
          <a:p>
            <a:pPr lvl="0"/>
            <a:r>
              <a:rPr lang="cs-CZ" sz="2000" b="1" u="sng" dirty="0"/>
              <a:t>Čtvrtá třída dědiců (§ 1638</a:t>
            </a:r>
            <a:r>
              <a:rPr lang="cs-CZ" sz="2000" b="1" u="sng" dirty="0" smtClean="0"/>
              <a:t>)</a:t>
            </a:r>
          </a:p>
          <a:p>
            <a:pPr lvl="0"/>
            <a:endParaRPr lang="cs-CZ" sz="2000" dirty="0"/>
          </a:p>
          <a:p>
            <a:r>
              <a:rPr lang="cs-CZ" sz="2000" i="1" dirty="0"/>
              <a:t>Nedědí-li žádný dědic ve třetí třídě, dědí ve čtvrté třídě stejným dílem </a:t>
            </a:r>
            <a:r>
              <a:rPr lang="cs-CZ" sz="2000" b="1" i="1" dirty="0"/>
              <a:t>prarodiče</a:t>
            </a:r>
            <a:r>
              <a:rPr lang="cs-CZ" sz="2000" i="1" dirty="0"/>
              <a:t> zůstavitele</a:t>
            </a:r>
            <a:r>
              <a:rPr lang="cs-CZ" sz="2000" i="1" dirty="0" smtClean="0"/>
              <a:t>.</a:t>
            </a:r>
          </a:p>
          <a:p>
            <a:endParaRPr lang="cs-CZ" sz="2000" dirty="0"/>
          </a:p>
          <a:p>
            <a:pPr lvl="0" algn="just"/>
            <a:r>
              <a:rPr lang="cs-CZ" sz="2000" dirty="0" smtClean="0"/>
              <a:t>Také </a:t>
            </a:r>
            <a:r>
              <a:rPr lang="cs-CZ" sz="2000" dirty="0"/>
              <a:t>se vychází z principu, že všichni prarodiče dědí rovným dílem, to znamená jednu čtvrtinu a případně uvolněný jeden podíl přirůstá poměrně všem ostatním.</a:t>
            </a:r>
          </a:p>
          <a:p>
            <a:pPr algn="just"/>
            <a:endParaRPr lang="cs-CZ" sz="2000" dirty="0"/>
          </a:p>
          <a:p>
            <a:r>
              <a:rPr lang="cs-CZ" sz="2000" dirty="0"/>
              <a:t> </a:t>
            </a:r>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3273355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43</a:t>
            </a:fld>
            <a:endParaRPr lang="cs-CZ" dirty="0"/>
          </a:p>
        </p:txBody>
      </p:sp>
      <p:sp>
        <p:nvSpPr>
          <p:cNvPr id="4" name="Obdélník 3"/>
          <p:cNvSpPr/>
          <p:nvPr/>
        </p:nvSpPr>
        <p:spPr>
          <a:xfrm>
            <a:off x="323528" y="-772150"/>
            <a:ext cx="8208912" cy="704808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lvl="0" algn="just"/>
            <a:endParaRPr lang="cs-CZ" sz="2400" b="1" dirty="0" smtClean="0"/>
          </a:p>
          <a:p>
            <a:pPr lvl="0" algn="just"/>
            <a:r>
              <a:rPr lang="cs-CZ" b="1" u="sng" dirty="0" smtClean="0"/>
              <a:t>Pátá </a:t>
            </a:r>
            <a:r>
              <a:rPr lang="cs-CZ" b="1" u="sng" dirty="0"/>
              <a:t>třída dědiců (§ 1639)</a:t>
            </a:r>
            <a:endParaRPr lang="cs-CZ" dirty="0"/>
          </a:p>
          <a:p>
            <a:pPr algn="just"/>
            <a:r>
              <a:rPr lang="cs-CZ" i="1" dirty="0"/>
              <a:t>(1) Nedědí-li žádný z dědiců čtvrté třídy, dědí v páté třídě jen </a:t>
            </a:r>
            <a:r>
              <a:rPr lang="cs-CZ" b="1" i="1" dirty="0"/>
              <a:t>prarodiče rodičů</a:t>
            </a:r>
            <a:r>
              <a:rPr lang="cs-CZ" i="1" dirty="0"/>
              <a:t> zůstavitele (tj. </a:t>
            </a:r>
            <a:r>
              <a:rPr lang="cs-CZ" b="1" i="1" dirty="0"/>
              <a:t>prababičky, pradědečci zůstavitele)</a:t>
            </a:r>
            <a:r>
              <a:rPr lang="cs-CZ" i="1" dirty="0"/>
              <a:t>. Prarodičům zůstavitelova otce připadá polovina dědictví, prarodičům zůstavitelovy matky druhá polovina. Obě dvojice prarodičů se dělí rovným dílem o polovinu, která na ně připadá.</a:t>
            </a:r>
            <a:endParaRPr lang="cs-CZ" dirty="0"/>
          </a:p>
          <a:p>
            <a:pPr algn="just"/>
            <a:r>
              <a:rPr lang="cs-CZ" i="1" dirty="0"/>
              <a:t>(2) Nedědí-li jednotlivý člen dvojice, připadne uvolněná osmina druhému členu. Nedědí-li dvojice, připadne tato čtvrtina druhé dvojici téže strany. Nedědí-li ani jedna dvojice téže strany, připadá dědictví dvojicím druhé strany ve stejném poměru, v jakém se dělí o polovinu dědictví, která jim připadá přímo</a:t>
            </a:r>
            <a:r>
              <a:rPr lang="cs-CZ" i="1" dirty="0" smtClean="0"/>
              <a:t>.</a:t>
            </a:r>
          </a:p>
          <a:p>
            <a:pPr algn="just"/>
            <a:endParaRPr lang="cs-CZ" dirty="0"/>
          </a:p>
          <a:p>
            <a:pPr lvl="0" algn="just"/>
            <a:r>
              <a:rPr lang="cs-CZ" dirty="0"/>
              <a:t>Důvod: prodlužující se věk – potřeba zajistit je ve stáří, náhlá a někdy i hromadná úmrtí mladých lidí </a:t>
            </a:r>
            <a:endParaRPr lang="cs-CZ" dirty="0" smtClean="0"/>
          </a:p>
          <a:p>
            <a:pPr lvl="0" algn="just"/>
            <a:endParaRPr lang="cs-CZ" dirty="0"/>
          </a:p>
          <a:p>
            <a:pPr lvl="0" algn="just"/>
            <a:r>
              <a:rPr lang="cs-CZ" dirty="0"/>
              <a:t>Dědění po rodových větvích – primárně se odlišuje otcova a matčina strana</a:t>
            </a:r>
          </a:p>
          <a:p>
            <a:pPr lvl="0" algn="just"/>
            <a:endParaRPr lang="cs-CZ" sz="2400" b="1" dirty="0" smtClean="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9624939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44</a:t>
            </a:fld>
            <a:endParaRPr lang="cs-CZ" dirty="0"/>
          </a:p>
        </p:txBody>
      </p:sp>
      <p:sp>
        <p:nvSpPr>
          <p:cNvPr id="4" name="Obdélník 3"/>
          <p:cNvSpPr/>
          <p:nvPr/>
        </p:nvSpPr>
        <p:spPr>
          <a:xfrm>
            <a:off x="323528" y="-772150"/>
            <a:ext cx="8208912" cy="587853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lvl="0" algn="just"/>
            <a:endParaRPr lang="cs-CZ" sz="2400" b="1" dirty="0" smtClean="0"/>
          </a:p>
          <a:p>
            <a:pPr lvl="0" algn="just"/>
            <a:r>
              <a:rPr lang="cs-CZ" sz="2000" b="1" u="sng" dirty="0"/>
              <a:t>Šestá třída dědiců (§ 1640</a:t>
            </a:r>
            <a:r>
              <a:rPr lang="cs-CZ" sz="2000" b="1" u="sng" dirty="0" smtClean="0"/>
              <a:t>)</a:t>
            </a:r>
          </a:p>
          <a:p>
            <a:pPr lvl="0" algn="just"/>
            <a:endParaRPr lang="cs-CZ" sz="2000" dirty="0"/>
          </a:p>
          <a:p>
            <a:pPr algn="just"/>
            <a:r>
              <a:rPr lang="cs-CZ" sz="2000" i="1" dirty="0"/>
              <a:t>(1) Nedědí-li žádný z dědiců páté třídy, dědí v šesté třídě </a:t>
            </a:r>
            <a:r>
              <a:rPr lang="cs-CZ" sz="2000" b="1" i="1" dirty="0"/>
              <a:t>děti dětí sourozenců</a:t>
            </a:r>
            <a:r>
              <a:rPr lang="cs-CZ" sz="2000" i="1" dirty="0"/>
              <a:t> zůstavitele a </a:t>
            </a:r>
            <a:r>
              <a:rPr lang="cs-CZ" sz="2000" b="1" i="1" dirty="0"/>
              <a:t>děti prarodičů</a:t>
            </a:r>
            <a:r>
              <a:rPr lang="cs-CZ" sz="2000" i="1" dirty="0"/>
              <a:t> zůstavitele, každý stejným dílem. - </a:t>
            </a:r>
            <a:r>
              <a:rPr lang="cs-CZ" sz="2000" b="1" dirty="0"/>
              <a:t>praneteře a prasynovci (vnuci sourozenců zůstavitele), strýcové a tety</a:t>
            </a:r>
            <a:endParaRPr lang="cs-CZ" sz="2000" dirty="0"/>
          </a:p>
          <a:p>
            <a:pPr algn="just"/>
            <a:r>
              <a:rPr lang="cs-CZ" sz="2000" i="1" dirty="0"/>
              <a:t>(2) Nedědí-li některé z dětí prarodičů zůstavitele, dědí jeho děti. - </a:t>
            </a:r>
            <a:r>
              <a:rPr lang="cs-CZ" sz="2000" b="1" dirty="0"/>
              <a:t>bratranci a sestřenice zůstavitele </a:t>
            </a:r>
            <a:r>
              <a:rPr lang="cs-CZ" sz="2000" dirty="0"/>
              <a:t>(</a:t>
            </a:r>
            <a:r>
              <a:rPr lang="cs-CZ" sz="2000" b="1" dirty="0"/>
              <a:t>PRÁVO omezené REPREZENTACE</a:t>
            </a:r>
            <a:r>
              <a:rPr lang="cs-CZ" sz="2000" dirty="0"/>
              <a:t>)</a:t>
            </a:r>
          </a:p>
          <a:p>
            <a:pPr algn="just"/>
            <a:r>
              <a:rPr lang="cs-CZ" sz="2000" dirty="0"/>
              <a:t>- je-li někdo se zůstavitelem příbuzný z více než z jedné strany, má z každé strany dědické právo, které by mu náleželo jako příbuznému z této strany (§ 1641)</a:t>
            </a:r>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35577086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45</a:t>
            </a:fld>
            <a:endParaRPr lang="cs-CZ" dirty="0"/>
          </a:p>
        </p:txBody>
      </p:sp>
      <p:sp>
        <p:nvSpPr>
          <p:cNvPr id="4" name="Obdélník 3"/>
          <p:cNvSpPr/>
          <p:nvPr/>
        </p:nvSpPr>
        <p:spPr>
          <a:xfrm>
            <a:off x="323528" y="-772150"/>
            <a:ext cx="8208912" cy="797141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 ochrana dědice před dluhy</a:t>
            </a:r>
          </a:p>
          <a:p>
            <a:pPr lvl="0" algn="just"/>
            <a:endParaRPr lang="cs-CZ" sz="2000" b="1" dirty="0" smtClean="0"/>
          </a:p>
          <a:p>
            <a:r>
              <a:rPr lang="cs-CZ" sz="2000" b="1" dirty="0"/>
              <a:t>Výhrada soupisu § 1706 – 1708 a </a:t>
            </a:r>
            <a:r>
              <a:rPr lang="cs-CZ" sz="2000" b="1" dirty="0" smtClean="0"/>
              <a:t>další</a:t>
            </a:r>
          </a:p>
          <a:p>
            <a:endParaRPr lang="cs-CZ" sz="2000" dirty="0"/>
          </a:p>
          <a:p>
            <a:pPr lvl="0" algn="just"/>
            <a:r>
              <a:rPr lang="cs-CZ" sz="2000" dirty="0"/>
              <a:t>Dědic má právo vyhradit si soupis pozůstalosti, uplatní-li je do jednoho měsíce ode dne, kdy ho soud o tomto právu vyrozuměl. </a:t>
            </a:r>
            <a:r>
              <a:rPr lang="cs-CZ" sz="2000" b="1" dirty="0"/>
              <a:t>Hradit dluhy zůstavitele do výše ceny nabytého dědictví bude dědic jen tehdy, pokud uplatní výhradu soupisu</a:t>
            </a:r>
            <a:r>
              <a:rPr lang="cs-CZ" sz="2000" dirty="0"/>
              <a:t> (jinak by musel hradit </a:t>
            </a:r>
            <a:r>
              <a:rPr lang="cs-CZ" sz="2000" b="1" dirty="0"/>
              <a:t>i ze svého majetku</a:t>
            </a:r>
            <a:r>
              <a:rPr lang="cs-CZ" sz="2000" dirty="0" smtClean="0"/>
              <a:t>). </a:t>
            </a:r>
            <a:r>
              <a:rPr lang="cs-CZ" sz="2000" dirty="0"/>
              <a:t>Stejně tomu bude, jestliže soud nařídí soupis pozůstalosti v zájmu osoby pod zvláštní ochranou</a:t>
            </a:r>
            <a:r>
              <a:rPr lang="cs-CZ" sz="2000" dirty="0" smtClean="0"/>
              <a:t>.</a:t>
            </a:r>
          </a:p>
          <a:p>
            <a:pPr lvl="0" algn="just"/>
            <a:endParaRPr lang="cs-CZ" sz="2000" dirty="0"/>
          </a:p>
          <a:p>
            <a:pPr algn="just"/>
            <a:r>
              <a:rPr lang="cs-CZ" sz="2000" b="1" dirty="0"/>
              <a:t>Pokud se prokáže, že dědic úmyslně</a:t>
            </a:r>
            <a:r>
              <a:rPr lang="cs-CZ" sz="2000" dirty="0"/>
              <a:t> </a:t>
            </a:r>
            <a:r>
              <a:rPr lang="cs-CZ" sz="2000" b="1" dirty="0"/>
              <a:t>zatajil</a:t>
            </a:r>
            <a:r>
              <a:rPr lang="cs-CZ" sz="2000" dirty="0"/>
              <a:t> pozůstalostní majetek, nebo spojil části pozůstalosti s částmi svého majetku a nejde rozlišit, komu patří, ruší se od počátku účinky uplatnění výhrady soupisu (pokud k němu došlo), ledaže tomu tak bylo již před smrtí zůstavitele. (§ 1681, také další okolnosti, za nichž dojde ke zrušení účinků uplatnění výhrady soupisu).</a:t>
            </a:r>
          </a:p>
          <a:p>
            <a:pPr lvl="0" algn="just"/>
            <a:endParaRPr lang="cs-CZ" sz="2000" dirty="0" smtClean="0"/>
          </a:p>
          <a:p>
            <a:pPr lvl="0" algn="just"/>
            <a:endParaRPr lang="cs-CZ" sz="2000" dirty="0" smtClean="0"/>
          </a:p>
          <a:p>
            <a:pPr lvl="0"/>
            <a:endParaRPr lang="cs-CZ" sz="2000"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6060571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46</a:t>
            </a:fld>
            <a:endParaRPr lang="cs-CZ" dirty="0"/>
          </a:p>
        </p:txBody>
      </p:sp>
      <p:sp>
        <p:nvSpPr>
          <p:cNvPr id="4" name="Obdélník 3"/>
          <p:cNvSpPr/>
          <p:nvPr/>
        </p:nvSpPr>
        <p:spPr>
          <a:xfrm>
            <a:off x="323528" y="-772150"/>
            <a:ext cx="8208912" cy="794063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–ochrana věřitele přede dluhy</a:t>
            </a:r>
          </a:p>
          <a:p>
            <a:pPr lvl="0" algn="just"/>
            <a:endParaRPr lang="cs-CZ" sz="2000" b="1" dirty="0" smtClean="0"/>
          </a:p>
          <a:p>
            <a:r>
              <a:rPr lang="cs-CZ" sz="2000" b="1" u="sng" dirty="0" smtClean="0"/>
              <a:t>Odloučení </a:t>
            </a:r>
            <a:r>
              <a:rPr lang="cs-CZ" sz="2000" b="1" u="sng" dirty="0"/>
              <a:t>pozůstalosti</a:t>
            </a:r>
            <a:r>
              <a:rPr lang="cs-CZ" sz="2000" b="1" dirty="0"/>
              <a:t> § 1709 - § </a:t>
            </a:r>
            <a:r>
              <a:rPr lang="cs-CZ" sz="2000" b="1" dirty="0" smtClean="0"/>
              <a:t>1710</a:t>
            </a:r>
          </a:p>
          <a:p>
            <a:pPr algn="just"/>
            <a:endParaRPr lang="cs-CZ" sz="2000" b="1" dirty="0"/>
          </a:p>
          <a:p>
            <a:pPr lvl="0" algn="just"/>
            <a:r>
              <a:rPr lang="cs-CZ" sz="2000" b="1" dirty="0"/>
              <a:t>Věřitel je oprávněn navrhnout</a:t>
            </a:r>
            <a:r>
              <a:rPr lang="cs-CZ" sz="2000" dirty="0"/>
              <a:t>, předtím než soud potvrdí nabytí dědictví, aby pozůstalost zůstala odloučena od jmění dědice a byla </a:t>
            </a:r>
            <a:r>
              <a:rPr lang="cs-CZ" sz="2000" b="1" dirty="0"/>
              <a:t>spravována jako oddělené jmění</a:t>
            </a:r>
            <a:r>
              <a:rPr lang="cs-CZ" sz="2000" dirty="0"/>
              <a:t>. </a:t>
            </a:r>
          </a:p>
          <a:p>
            <a:pPr lvl="0" algn="just"/>
            <a:r>
              <a:rPr lang="cs-CZ" sz="2000" b="1" dirty="0"/>
              <a:t>Důvodem</a:t>
            </a:r>
            <a:r>
              <a:rPr lang="cs-CZ" sz="2000" dirty="0"/>
              <a:t> je, aby se dědicovi věřitelé neuspokojovali z majetku, který zde zanechal zůstavitel, a to na úkor věřitelů zůstavitele. Je-li dle soudu zřejmé, že není důvod k obavám věřitele, pak návrhu nevyhoví.</a:t>
            </a:r>
          </a:p>
          <a:p>
            <a:pPr lvl="0" algn="just"/>
            <a:r>
              <a:rPr lang="cs-CZ" sz="2000" dirty="0"/>
              <a:t>Shledá-li soud návrh důvodným, bez odkladu učiní opatření zajišťující pozůstalost (rozhodne o tzv. závěře pozůstalosti, které se užije namísto soudní úschovy) a provede se soupis a ocenění pozůstalosti.</a:t>
            </a:r>
          </a:p>
          <a:p>
            <a:pPr lvl="0" algn="just"/>
            <a:r>
              <a:rPr lang="cs-CZ" sz="2000" b="1" dirty="0"/>
              <a:t>Vyhovění návrhu</a:t>
            </a:r>
            <a:r>
              <a:rPr lang="cs-CZ" sz="2000" dirty="0"/>
              <a:t> na odloučení pozůstalosti má za </a:t>
            </a:r>
            <a:r>
              <a:rPr lang="cs-CZ" sz="2000" b="1" dirty="0"/>
              <a:t>následek</a:t>
            </a:r>
            <a:r>
              <a:rPr lang="cs-CZ" sz="2000" dirty="0"/>
              <a:t>, že věřitelé, kteří si odloučení vyžádali, se z odloučené pozůstalosti uspokojí. </a:t>
            </a:r>
            <a:r>
              <a:rPr lang="cs-CZ" sz="2000" b="1" dirty="0"/>
              <a:t>Nemají </a:t>
            </a:r>
            <a:r>
              <a:rPr lang="cs-CZ" sz="2000" dirty="0"/>
              <a:t>však již nárok se uspokojit z ostatního dědicova majetku, a to ani v případě, že dědic neuplatnil výhradu soupisu.</a:t>
            </a:r>
          </a:p>
          <a:p>
            <a:pPr lvl="0" algn="just"/>
            <a:r>
              <a:rPr lang="cs-CZ" sz="2000" dirty="0"/>
              <a:t>Odloučení </a:t>
            </a:r>
            <a:r>
              <a:rPr lang="cs-CZ" sz="2000" b="1" dirty="0"/>
              <a:t>nemá dopad na ostatní dědice</a:t>
            </a:r>
            <a:r>
              <a:rPr lang="cs-CZ" sz="2000" dirty="0"/>
              <a:t>.</a:t>
            </a:r>
          </a:p>
          <a:p>
            <a:endParaRPr lang="cs-CZ" sz="2000"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20653837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47</a:t>
            </a:fld>
            <a:endParaRPr lang="cs-CZ" dirty="0"/>
          </a:p>
        </p:txBody>
      </p:sp>
      <p:sp>
        <p:nvSpPr>
          <p:cNvPr id="4" name="TextovéPole 3"/>
          <p:cNvSpPr txBox="1"/>
          <p:nvPr/>
        </p:nvSpPr>
        <p:spPr>
          <a:xfrm>
            <a:off x="611560" y="803252"/>
            <a:ext cx="8136904" cy="7478970"/>
          </a:xfrm>
          <a:prstGeom prst="rect">
            <a:avLst/>
          </a:prstGeom>
          <a:noFill/>
        </p:spPr>
        <p:txBody>
          <a:bodyPr wrap="square" rtlCol="0">
            <a:spAutoFit/>
          </a:bodyPr>
          <a:lstStyle/>
          <a:p>
            <a:pPr algn="just"/>
            <a:r>
              <a:rPr lang="cs-CZ" sz="2400" b="1" dirty="0"/>
              <a:t>Z</a:t>
            </a:r>
            <a:r>
              <a:rPr lang="cs-CZ" sz="2400" b="1" dirty="0" smtClean="0"/>
              <a:t>ávazky</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 hlava I. všeobecná ustanovení, hlava II. závazky z právních jednání, hlava III. závazky z deliktů</a:t>
            </a:r>
          </a:p>
          <a:p>
            <a:pPr algn="just"/>
            <a:endParaRPr lang="cs-CZ" sz="2000" dirty="0"/>
          </a:p>
          <a:p>
            <a:pPr algn="just"/>
            <a:r>
              <a:rPr lang="cs-CZ" sz="2000" b="1" dirty="0"/>
              <a:t>závazek </a:t>
            </a:r>
            <a:r>
              <a:rPr lang="cs-CZ" sz="2000" dirty="0"/>
              <a:t>(obligace) označuje </a:t>
            </a:r>
            <a:r>
              <a:rPr lang="cs-CZ" sz="2000" i="1" dirty="0"/>
              <a:t>vztah </a:t>
            </a:r>
            <a:r>
              <a:rPr lang="cs-CZ" sz="2000" dirty="0"/>
              <a:t>mezi věřitelem a dlužníkem, jehož obsahem jsou práva a povinnosti těchto dvou (či více) osob v rámci tohoto </a:t>
            </a:r>
            <a:r>
              <a:rPr lang="cs-CZ" sz="2000" dirty="0" smtClean="0"/>
              <a:t>vztahu, resp. </a:t>
            </a:r>
            <a:r>
              <a:rPr lang="cs-CZ" sz="2000" b="1" dirty="0" smtClean="0"/>
              <a:t>vztahy věřitelsko-dlužnické</a:t>
            </a:r>
          </a:p>
          <a:p>
            <a:pPr algn="just"/>
            <a:endParaRPr lang="cs-CZ" sz="2000" dirty="0"/>
          </a:p>
          <a:p>
            <a:pPr algn="just"/>
            <a:r>
              <a:rPr lang="cs-CZ" sz="2000" dirty="0" smtClean="0"/>
              <a:t>Inter partes (mezi stranami), na každé straně může stát více subjektů, např. společný prodej bytu manžely, smlouva o dílo s nehmotným výsledkem, jejímž předmětem je koncert hudební skupiny</a:t>
            </a:r>
          </a:p>
          <a:p>
            <a:pPr algn="just"/>
            <a:endParaRPr lang="cs-CZ" sz="2000" dirty="0"/>
          </a:p>
          <a:p>
            <a:pPr algn="just"/>
            <a:r>
              <a:rPr lang="cs-CZ" sz="2000" dirty="0" smtClean="0"/>
              <a:t>věřitel má vůči dlužníkovi pohledávku a dlužník vůči věřiteli dluh</a:t>
            </a:r>
          </a:p>
          <a:p>
            <a:pPr algn="just"/>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88496413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48</a:t>
            </a:fld>
            <a:endParaRPr lang="cs-CZ" dirty="0"/>
          </a:p>
        </p:txBody>
      </p:sp>
      <p:sp>
        <p:nvSpPr>
          <p:cNvPr id="5" name="TextovéPole 4"/>
          <p:cNvSpPr txBox="1"/>
          <p:nvPr/>
        </p:nvSpPr>
        <p:spPr>
          <a:xfrm>
            <a:off x="395534" y="207896"/>
            <a:ext cx="8137057" cy="9233297"/>
          </a:xfrm>
          <a:prstGeom prst="rect">
            <a:avLst/>
          </a:prstGeom>
          <a:noFill/>
        </p:spPr>
        <p:txBody>
          <a:bodyPr wrap="square" rtlCol="0">
            <a:spAutoFit/>
          </a:bodyPr>
          <a:lstStyle/>
          <a:p>
            <a:pPr algn="just"/>
            <a:r>
              <a:rPr lang="cs-CZ" sz="2400" b="1" dirty="0" smtClean="0"/>
              <a:t>Závazky</a:t>
            </a:r>
          </a:p>
          <a:p>
            <a:pPr algn="just"/>
            <a:endParaRPr lang="cs-CZ" sz="2400" b="1" dirty="0"/>
          </a:p>
          <a:p>
            <a:pPr algn="just"/>
            <a:r>
              <a:rPr lang="cs-CZ" sz="2400" b="1" dirty="0"/>
              <a:t>Obsahem </a:t>
            </a:r>
            <a:r>
              <a:rPr lang="cs-CZ" sz="2400" dirty="0"/>
              <a:t>závazku je dvojice subjektivních práva subjektivních povinností. Pohledávka a dluh jsou základním obsahem závazkového právního vztahu. Vedle nich však existuje i další dvojice práv a povinností, tj. právo a povinnost poskytnout druhé straně závazku součinnost k jejímu řádnému </a:t>
            </a:r>
            <a:r>
              <a:rPr lang="cs-CZ" sz="2400" dirty="0" smtClean="0"/>
              <a:t>plnění.</a:t>
            </a:r>
          </a:p>
          <a:p>
            <a:pPr algn="just"/>
            <a:endParaRPr lang="cs-CZ" sz="2400" dirty="0"/>
          </a:p>
          <a:p>
            <a:pPr lvl="0" algn="just"/>
            <a:r>
              <a:rPr lang="cs-CZ" sz="2400" dirty="0"/>
              <a:t>Věřitel je tak nejen oprávněn požadovat od dlužníka svou pohledávku, ale i povinen dlužníkem řádně nabídnuté plnění přijmout</a:t>
            </a:r>
            <a:r>
              <a:rPr lang="cs-CZ" sz="2400" dirty="0" smtClean="0"/>
              <a:t>;</a:t>
            </a:r>
          </a:p>
          <a:p>
            <a:pPr lvl="0" algn="just"/>
            <a:endParaRPr lang="cs-CZ" sz="2400" dirty="0"/>
          </a:p>
          <a:p>
            <a:pPr lvl="0" algn="just"/>
            <a:r>
              <a:rPr lang="cs-CZ" sz="2400" dirty="0"/>
              <a:t>Dlužník nejen, že má povinnost plnit vůči věřiteli svůj dluh, ale i právo od něj požadovat od něj součinnost k převzetí plnění.</a:t>
            </a:r>
          </a:p>
          <a:p>
            <a:pPr algn="just"/>
            <a:endParaRPr lang="cs-CZ" sz="2400" b="1" dirty="0" smtClean="0"/>
          </a:p>
          <a:p>
            <a:pPr algn="just"/>
            <a:endParaRPr lang="cs-CZ" sz="2400" b="1" dirty="0" smtClean="0"/>
          </a:p>
          <a:p>
            <a:pPr algn="just"/>
            <a:endParaRPr lang="cs-CZ" sz="2400" b="1" dirty="0"/>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18706667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49</a:t>
            </a:fld>
            <a:endParaRPr lang="cs-CZ" dirty="0"/>
          </a:p>
        </p:txBody>
      </p:sp>
      <p:sp>
        <p:nvSpPr>
          <p:cNvPr id="4" name="TextovéPole 3"/>
          <p:cNvSpPr txBox="1"/>
          <p:nvPr/>
        </p:nvSpPr>
        <p:spPr>
          <a:xfrm>
            <a:off x="251520" y="620688"/>
            <a:ext cx="8208912" cy="5632311"/>
          </a:xfrm>
          <a:prstGeom prst="rect">
            <a:avLst/>
          </a:prstGeom>
          <a:noFill/>
        </p:spPr>
        <p:txBody>
          <a:bodyPr wrap="square" rtlCol="0">
            <a:spAutoFit/>
          </a:bodyPr>
          <a:lstStyle/>
          <a:p>
            <a:r>
              <a:rPr lang="cs-CZ" sz="2400" b="1" dirty="0" smtClean="0"/>
              <a:t>Závazky</a:t>
            </a:r>
          </a:p>
          <a:p>
            <a:r>
              <a:rPr lang="cs-CZ" sz="2400" b="1" dirty="0" smtClean="0"/>
              <a:t>Prvky </a:t>
            </a:r>
            <a:r>
              <a:rPr lang="cs-CZ" sz="2400" b="1" dirty="0"/>
              <a:t>vztahu</a:t>
            </a:r>
            <a:endParaRPr lang="cs-CZ" sz="2400" dirty="0"/>
          </a:p>
          <a:p>
            <a:pPr marL="342900" lvl="0" indent="-342900" algn="just">
              <a:buFont typeface="Wingdings" panose="05000000000000000000" pitchFamily="2" charset="2"/>
              <a:buChar char="q"/>
            </a:pPr>
            <a:r>
              <a:rPr lang="cs-CZ" sz="2400" b="1" dirty="0" smtClean="0"/>
              <a:t>subjekty</a:t>
            </a:r>
            <a:r>
              <a:rPr lang="cs-CZ" sz="2400" dirty="0"/>
              <a:t>, resp. strany, mezi nimiž závazek vzniká a trvá</a:t>
            </a:r>
          </a:p>
          <a:p>
            <a:pPr lvl="0" algn="just"/>
            <a:r>
              <a:rPr lang="cs-CZ" sz="2400" dirty="0"/>
              <a:t>strany – účastníci závazkového vztahu (nutno nejméně dva)</a:t>
            </a:r>
          </a:p>
          <a:p>
            <a:pPr lvl="0" algn="just"/>
            <a:r>
              <a:rPr lang="cs-CZ" sz="2400" dirty="0"/>
              <a:t>stranou oprávněnou z obsahu závazku je věřitel, stranou zavázanou dlužník</a:t>
            </a:r>
          </a:p>
          <a:p>
            <a:pPr marL="342900" indent="-342900" algn="just">
              <a:buFont typeface="Wingdings" panose="05000000000000000000" pitchFamily="2" charset="2"/>
              <a:buChar char="q"/>
            </a:pPr>
            <a:r>
              <a:rPr lang="cs-CZ" sz="2400" b="1" dirty="0" smtClean="0"/>
              <a:t>předmět</a:t>
            </a:r>
            <a:r>
              <a:rPr lang="cs-CZ" sz="2400" dirty="0"/>
              <a:t>, ke kterému směřuje právem regulovaný zájem stran</a:t>
            </a:r>
          </a:p>
          <a:p>
            <a:pPr lvl="0" algn="just"/>
            <a:r>
              <a:rPr lang="cs-CZ" sz="2400" dirty="0"/>
              <a:t>za předmět závazku bývá označováno obvykle </a:t>
            </a:r>
            <a:r>
              <a:rPr lang="cs-CZ" sz="2400" u="sng" dirty="0"/>
              <a:t>plnění</a:t>
            </a:r>
            <a:r>
              <a:rPr lang="cs-CZ" sz="2400" dirty="0">
                <a:sym typeface="Symbol"/>
              </a:rPr>
              <a:t></a:t>
            </a:r>
            <a:r>
              <a:rPr lang="cs-CZ" sz="2400" dirty="0"/>
              <a:t> tj. určitě chování dlužníka, kterého je oprávněn domáhat se věřitel</a:t>
            </a:r>
          </a:p>
          <a:p>
            <a:pPr lvl="0" algn="just"/>
            <a:r>
              <a:rPr lang="cs-CZ" sz="2400" dirty="0"/>
              <a:t>§1722 </a:t>
            </a:r>
            <a:r>
              <a:rPr lang="cs-CZ" sz="2400" dirty="0" smtClean="0"/>
              <a:t>OZ</a:t>
            </a:r>
            <a:r>
              <a:rPr lang="cs-CZ" sz="2400" dirty="0"/>
              <a:t>: Plnění, které je předmětem závazku, musí být majetkové povahy a odpovídat zájmu věřitele, i když tento zájem není majetkový.  </a:t>
            </a:r>
          </a:p>
          <a:p>
            <a:pPr marL="342900" lvl="0" indent="-342900" algn="just">
              <a:buFont typeface="Wingdings" panose="05000000000000000000" pitchFamily="2" charset="2"/>
              <a:buChar char="q"/>
            </a:pPr>
            <a:r>
              <a:rPr lang="cs-CZ" sz="2400" b="1" dirty="0"/>
              <a:t>obsah</a:t>
            </a:r>
            <a:r>
              <a:rPr lang="cs-CZ" sz="2400" dirty="0"/>
              <a:t> závazkových vztahů</a:t>
            </a:r>
          </a:p>
          <a:p>
            <a:pPr algn="just"/>
            <a:r>
              <a:rPr lang="cs-CZ" sz="2400" dirty="0"/>
              <a:t>obsah závazku pak stanoví oprávnění věřitele (pohledávka) a jim odpovídající povinnosti dlužníka (dluh</a:t>
            </a:r>
            <a:r>
              <a:rPr lang="cs-CZ" sz="2400" dirty="0" smtClean="0"/>
              <a:t>)</a:t>
            </a:r>
            <a:endParaRPr lang="cs-CZ" dirty="0"/>
          </a:p>
        </p:txBody>
      </p:sp>
    </p:spTree>
    <p:extLst>
      <p:ext uri="{BB962C8B-B14F-4D97-AF65-F5344CB8AC3E}">
        <p14:creationId xmlns:p14="http://schemas.microsoft.com/office/powerpoint/2010/main" val="290151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základy (osoby), JUDr. Michal Márton, Ph.D.</a:t>
            </a:r>
            <a:endParaRPr lang="cs-CZ" dirty="0"/>
          </a:p>
        </p:txBody>
      </p:sp>
      <p:sp>
        <p:nvSpPr>
          <p:cNvPr id="4" name="TextovéPole 3"/>
          <p:cNvSpPr txBox="1"/>
          <p:nvPr/>
        </p:nvSpPr>
        <p:spPr>
          <a:xfrm>
            <a:off x="467544" y="620688"/>
            <a:ext cx="8208912" cy="5663089"/>
          </a:xfrm>
          <a:prstGeom prst="rect">
            <a:avLst/>
          </a:prstGeom>
          <a:noFill/>
        </p:spPr>
        <p:txBody>
          <a:bodyPr wrap="square" rtlCol="0">
            <a:spAutoFit/>
          </a:bodyPr>
          <a:lstStyle/>
          <a:p>
            <a:r>
              <a:rPr lang="cs-CZ" sz="2400" b="1" dirty="0" smtClean="0"/>
              <a:t>občanské právo-základy</a:t>
            </a:r>
            <a:endParaRPr lang="cs-CZ" sz="2400" b="1" dirty="0"/>
          </a:p>
          <a:p>
            <a:r>
              <a:rPr lang="cs-CZ" sz="2000" b="1" u="sng" dirty="0" smtClean="0"/>
              <a:t>Důkaz smrti</a:t>
            </a:r>
          </a:p>
          <a:p>
            <a:r>
              <a:rPr lang="cs-CZ" dirty="0" smtClean="0"/>
              <a:t>smrt </a:t>
            </a:r>
            <a:r>
              <a:rPr lang="cs-CZ" dirty="0"/>
              <a:t>člověka se prokazuje </a:t>
            </a:r>
            <a:r>
              <a:rPr lang="cs-CZ" b="1" dirty="0"/>
              <a:t>veřejnou listinou</a:t>
            </a:r>
            <a:r>
              <a:rPr lang="cs-CZ" dirty="0"/>
              <a:t> </a:t>
            </a:r>
            <a:r>
              <a:rPr lang="cs-CZ" b="1" dirty="0"/>
              <a:t>po prohlédnutí těla mrtvého</a:t>
            </a:r>
            <a:r>
              <a:rPr lang="cs-CZ" dirty="0"/>
              <a:t> stanoveným způsobem (tj. úmrtním listem</a:t>
            </a:r>
            <a:r>
              <a:rPr lang="cs-CZ" dirty="0" smtClean="0"/>
              <a:t>)</a:t>
            </a:r>
            <a:endParaRPr lang="cs-CZ" sz="2800" dirty="0" smtClean="0"/>
          </a:p>
          <a:p>
            <a:endParaRPr lang="cs-CZ" dirty="0" smtClean="0"/>
          </a:p>
          <a:p>
            <a:r>
              <a:rPr lang="cs-CZ" dirty="0" smtClean="0"/>
              <a:t>nelze-li </a:t>
            </a:r>
            <a:r>
              <a:rPr lang="cs-CZ" dirty="0"/>
              <a:t>tělo takto prohlédnout, prohlásí </a:t>
            </a:r>
            <a:r>
              <a:rPr lang="cs-CZ" b="1" dirty="0"/>
              <a:t>soud</a:t>
            </a:r>
            <a:r>
              <a:rPr lang="cs-CZ" dirty="0"/>
              <a:t> člověka za mrtvého </a:t>
            </a:r>
            <a:r>
              <a:rPr lang="cs-CZ" u="sng" dirty="0" smtClean="0"/>
              <a:t>i </a:t>
            </a:r>
            <a:r>
              <a:rPr lang="cs-CZ" u="sng" dirty="0"/>
              <a:t>bez návrhu</a:t>
            </a:r>
            <a:r>
              <a:rPr lang="cs-CZ" dirty="0"/>
              <a:t>, pokud byl člověk obětí takové události, že se jeho smrt </a:t>
            </a:r>
            <a:r>
              <a:rPr lang="cs-CZ" b="1" dirty="0"/>
              <a:t>vzhledem k okolnostem jeví jako jistá</a:t>
            </a:r>
            <a:r>
              <a:rPr lang="cs-CZ" dirty="0"/>
              <a:t> + soud v rozhodnutí určí den, který platí za den </a:t>
            </a:r>
            <a:r>
              <a:rPr lang="cs-CZ" dirty="0" smtClean="0"/>
              <a:t>smrti.</a:t>
            </a:r>
          </a:p>
          <a:p>
            <a:endParaRPr lang="cs-CZ" dirty="0" smtClean="0"/>
          </a:p>
          <a:p>
            <a:r>
              <a:rPr lang="cs-CZ" i="1" u="sng" dirty="0" err="1" smtClean="0"/>
              <a:t>Př</a:t>
            </a:r>
            <a:r>
              <a:rPr lang="cs-CZ" i="1" u="sng" dirty="0"/>
              <a:t>:</a:t>
            </a:r>
            <a:r>
              <a:rPr lang="cs-CZ" i="1" dirty="0"/>
              <a:t> Při letecké havárii se letadlo zřítí do moře. Prokáže-li se, že letadlem cestovala určitá osoba, přichází v úvahu důkaz </a:t>
            </a:r>
            <a:r>
              <a:rPr lang="cs-CZ" i="1" dirty="0" smtClean="0"/>
              <a:t>smrti</a:t>
            </a:r>
          </a:p>
          <a:p>
            <a:endParaRPr lang="cs-CZ" i="1" dirty="0"/>
          </a:p>
          <a:p>
            <a:r>
              <a:rPr lang="cs-CZ" sz="2000" b="1" u="sng" dirty="0" smtClean="0"/>
              <a:t>Domněnka smrti</a:t>
            </a:r>
          </a:p>
          <a:p>
            <a:r>
              <a:rPr lang="cs-CZ" b="1" dirty="0" smtClean="0"/>
              <a:t>soud </a:t>
            </a:r>
            <a:r>
              <a:rPr lang="cs-CZ" dirty="0"/>
              <a:t>prohlásí za mrtvého člověka, </a:t>
            </a:r>
            <a:r>
              <a:rPr lang="cs-CZ" b="1" dirty="0"/>
              <a:t>o němž lze mít důvodně za to, že zemřel</a:t>
            </a:r>
            <a:r>
              <a:rPr lang="cs-CZ" dirty="0"/>
              <a:t>, a určí den, který se pokládá za den jeho smrti, </a:t>
            </a:r>
            <a:r>
              <a:rPr lang="cs-CZ" u="sng" dirty="0"/>
              <a:t>na návrh osoby</a:t>
            </a:r>
            <a:r>
              <a:rPr lang="cs-CZ" dirty="0"/>
              <a:t>, která na tom má právní </a:t>
            </a:r>
            <a:r>
              <a:rPr lang="cs-CZ" dirty="0" smtClean="0"/>
              <a:t>zájem</a:t>
            </a:r>
          </a:p>
          <a:p>
            <a:endParaRPr lang="cs-CZ" sz="2800" dirty="0"/>
          </a:p>
          <a:p>
            <a:r>
              <a:rPr lang="cs-CZ" i="1" u="sng" dirty="0" smtClean="0"/>
              <a:t>Př</a:t>
            </a:r>
            <a:r>
              <a:rPr lang="cs-CZ" i="1" dirty="0" smtClean="0"/>
              <a:t>. </a:t>
            </a:r>
            <a:r>
              <a:rPr lang="cs-CZ" i="1" dirty="0"/>
              <a:t>Účastník </a:t>
            </a:r>
            <a:r>
              <a:rPr lang="cs-CZ" i="1" dirty="0" smtClean="0"/>
              <a:t>individuální cesty do Afghánistánu byl </a:t>
            </a:r>
            <a:r>
              <a:rPr lang="cs-CZ" i="1" dirty="0"/>
              <a:t>unesen teroristy a od únosu o něm není žádná zpráva. Pak může být po uplynutí stanovené doby (zpravidla sedmi let) prohlášen za mrtvého, navrhne-li to soudu např. jeho </a:t>
            </a:r>
            <a:r>
              <a:rPr lang="cs-CZ" i="1" dirty="0" smtClean="0"/>
              <a:t>manželka</a:t>
            </a:r>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50</a:t>
            </a:fld>
            <a:endParaRPr lang="cs-CZ" dirty="0"/>
          </a:p>
        </p:txBody>
      </p:sp>
      <p:sp>
        <p:nvSpPr>
          <p:cNvPr id="4" name="TextovéPole 3"/>
          <p:cNvSpPr txBox="1"/>
          <p:nvPr/>
        </p:nvSpPr>
        <p:spPr>
          <a:xfrm>
            <a:off x="395536" y="620688"/>
            <a:ext cx="8280920" cy="6269409"/>
          </a:xfrm>
          <a:prstGeom prst="rect">
            <a:avLst/>
          </a:prstGeom>
          <a:noFill/>
        </p:spPr>
        <p:txBody>
          <a:bodyPr wrap="square" rtlCol="0">
            <a:spAutoFit/>
          </a:bodyPr>
          <a:lstStyle/>
          <a:p>
            <a:pPr lvl="0" algn="just"/>
            <a:r>
              <a:rPr lang="cs-CZ" sz="2400" b="1" dirty="0"/>
              <a:t>Z</a:t>
            </a:r>
            <a:r>
              <a:rPr lang="cs-CZ" sz="2400" b="1" dirty="0" smtClean="0"/>
              <a:t>ávazky </a:t>
            </a:r>
          </a:p>
          <a:p>
            <a:pPr lvl="0" algn="just"/>
            <a:endParaRPr lang="cs-CZ" b="1" dirty="0" smtClean="0"/>
          </a:p>
          <a:p>
            <a:pPr lvl="0" algn="just"/>
            <a:r>
              <a:rPr lang="cs-CZ" b="1" dirty="0" smtClean="0"/>
              <a:t>Právní důvod vzniku závazku</a:t>
            </a:r>
          </a:p>
          <a:p>
            <a:pPr lvl="0" algn="just"/>
            <a:endParaRPr lang="cs-CZ" b="1" dirty="0"/>
          </a:p>
          <a:p>
            <a:r>
              <a:rPr lang="cs-CZ" dirty="0" smtClean="0"/>
              <a:t>vzniku </a:t>
            </a:r>
            <a:r>
              <a:rPr lang="cs-CZ" dirty="0"/>
              <a:t>závazků může být rozsáhlý okruh právních skutečností </a:t>
            </a:r>
            <a:r>
              <a:rPr lang="cs-CZ" dirty="0" smtClean="0"/>
              <a:t>klasické </a:t>
            </a:r>
            <a:r>
              <a:rPr lang="cs-CZ" dirty="0"/>
              <a:t>dělení provedené římskými právníky je: (§ 1723 </a:t>
            </a:r>
            <a:r>
              <a:rPr lang="cs-CZ" dirty="0" smtClean="0"/>
              <a:t>OZ</a:t>
            </a:r>
            <a:r>
              <a:rPr lang="cs-CZ" dirty="0"/>
              <a:t>)</a:t>
            </a:r>
            <a:endParaRPr lang="cs-CZ" sz="2400" dirty="0"/>
          </a:p>
          <a:p>
            <a:pPr marL="742950" lvl="1" indent="-285750" algn="just">
              <a:buFont typeface="Wingdings" panose="05000000000000000000" pitchFamily="2" charset="2"/>
              <a:buChar char="q"/>
            </a:pPr>
            <a:r>
              <a:rPr lang="cs-CZ" dirty="0"/>
              <a:t>závazky </a:t>
            </a:r>
            <a:r>
              <a:rPr lang="cs-CZ" b="1" dirty="0"/>
              <a:t>ze smluv</a:t>
            </a:r>
            <a:r>
              <a:rPr lang="cs-CZ" dirty="0"/>
              <a:t> (</a:t>
            </a:r>
            <a:r>
              <a:rPr lang="cs-CZ" dirty="0" err="1"/>
              <a:t>obligationes</a:t>
            </a:r>
            <a:r>
              <a:rPr lang="cs-CZ" dirty="0"/>
              <a:t> ex </a:t>
            </a:r>
            <a:r>
              <a:rPr lang="cs-CZ" dirty="0" err="1"/>
              <a:t>contractu</a:t>
            </a:r>
            <a:r>
              <a:rPr lang="cs-CZ" dirty="0"/>
              <a:t>, kupní, nájemní </a:t>
            </a:r>
            <a:r>
              <a:rPr lang="cs-CZ" dirty="0" err="1"/>
              <a:t>sml</a:t>
            </a:r>
            <a:r>
              <a:rPr lang="cs-CZ" dirty="0"/>
              <a:t>.) </a:t>
            </a:r>
            <a:endParaRPr lang="cs-CZ" sz="2400" dirty="0"/>
          </a:p>
          <a:p>
            <a:pPr marL="742950" lvl="1" indent="-285750" algn="just">
              <a:buFont typeface="Wingdings" panose="05000000000000000000" pitchFamily="2" charset="2"/>
              <a:buChar char="q"/>
            </a:pPr>
            <a:r>
              <a:rPr lang="cs-CZ" dirty="0"/>
              <a:t>závazky</a:t>
            </a:r>
            <a:r>
              <a:rPr lang="cs-CZ" b="1" dirty="0"/>
              <a:t> z porušení právní povinnosti </a:t>
            </a:r>
            <a:r>
              <a:rPr lang="cs-CZ" dirty="0"/>
              <a:t>(</a:t>
            </a:r>
            <a:r>
              <a:rPr lang="cs-CZ" dirty="0" err="1"/>
              <a:t>obligationes</a:t>
            </a:r>
            <a:r>
              <a:rPr lang="cs-CZ" dirty="0"/>
              <a:t> ex </a:t>
            </a:r>
            <a:r>
              <a:rPr lang="cs-CZ" dirty="0" err="1"/>
              <a:t>delicto</a:t>
            </a:r>
            <a:r>
              <a:rPr lang="cs-CZ" dirty="0"/>
              <a:t>, způsobení škody, bezdůvodné obohacení, povinnost nahradit způsobenou škodu, ušlý zisk), </a:t>
            </a:r>
            <a:endParaRPr lang="cs-CZ" sz="2400" dirty="0"/>
          </a:p>
          <a:p>
            <a:pPr marL="742950" lvl="1" indent="-285750" algn="just">
              <a:buFont typeface="Wingdings" panose="05000000000000000000" pitchFamily="2" charset="2"/>
              <a:buChar char="q"/>
            </a:pPr>
            <a:r>
              <a:rPr lang="cs-CZ" dirty="0"/>
              <a:t>závazky </a:t>
            </a:r>
            <a:r>
              <a:rPr lang="cs-CZ" b="1" dirty="0"/>
              <a:t>z jiných právních důvodů</a:t>
            </a:r>
            <a:r>
              <a:rPr lang="cs-CZ" dirty="0"/>
              <a:t> (</a:t>
            </a:r>
            <a:r>
              <a:rPr lang="cs-CZ" dirty="0" err="1"/>
              <a:t>obligationes</a:t>
            </a:r>
            <a:r>
              <a:rPr lang="cs-CZ" dirty="0"/>
              <a:t> ex </a:t>
            </a:r>
            <a:r>
              <a:rPr lang="cs-CZ" dirty="0" err="1" smtClean="0"/>
              <a:t>variis</a:t>
            </a:r>
            <a:r>
              <a:rPr lang="cs-CZ" dirty="0" smtClean="0"/>
              <a:t> </a:t>
            </a:r>
            <a:r>
              <a:rPr lang="cs-CZ" dirty="0" err="1" smtClean="0"/>
              <a:t>causarum</a:t>
            </a:r>
            <a:r>
              <a:rPr lang="cs-CZ" dirty="0" smtClean="0"/>
              <a:t> </a:t>
            </a:r>
            <a:r>
              <a:rPr lang="cs-CZ" dirty="0" err="1" smtClean="0"/>
              <a:t>figuris</a:t>
            </a:r>
            <a:r>
              <a:rPr lang="cs-CZ" dirty="0" smtClean="0"/>
              <a:t>)</a:t>
            </a:r>
          </a:p>
          <a:p>
            <a:pPr lvl="1" algn="just"/>
            <a:endParaRPr lang="cs-CZ" dirty="0" smtClean="0"/>
          </a:p>
          <a:p>
            <a:pPr lvl="1" algn="just"/>
            <a:r>
              <a:rPr lang="cs-CZ" dirty="0" smtClean="0"/>
              <a:t>závazky </a:t>
            </a:r>
            <a:r>
              <a:rPr lang="cs-CZ" dirty="0"/>
              <a:t>nejčastěji vznikají ze smluv jako nejfrekventovanějšího právního </a:t>
            </a:r>
            <a:r>
              <a:rPr lang="cs-CZ" dirty="0" smtClean="0"/>
              <a:t>úkonu typické </a:t>
            </a:r>
            <a:r>
              <a:rPr lang="cs-CZ" dirty="0"/>
              <a:t>jsou závazky vzniklé ze způsobení škody či získání neoprávněného majetkového prospěchu, </a:t>
            </a:r>
            <a:r>
              <a:rPr lang="cs-CZ" dirty="0" smtClean="0"/>
              <a:t>jakož </a:t>
            </a:r>
            <a:r>
              <a:rPr lang="cs-CZ" dirty="0"/>
              <a:t>i závazky vzniklé z právně relevantních vad plnění či z prodlení </a:t>
            </a:r>
            <a:endParaRPr lang="cs-CZ" sz="2400" dirty="0"/>
          </a:p>
          <a:p>
            <a:pPr lvl="0" algn="just"/>
            <a:endParaRPr lang="cs-CZ" b="1" dirty="0" smtClean="0"/>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12147902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51</a:t>
            </a:fld>
            <a:endParaRPr lang="cs-CZ" dirty="0"/>
          </a:p>
        </p:txBody>
      </p:sp>
      <p:sp>
        <p:nvSpPr>
          <p:cNvPr id="4" name="TextovéPole 3"/>
          <p:cNvSpPr txBox="1"/>
          <p:nvPr/>
        </p:nvSpPr>
        <p:spPr>
          <a:xfrm>
            <a:off x="323528" y="548679"/>
            <a:ext cx="8496944" cy="5816977"/>
          </a:xfrm>
          <a:prstGeom prst="rect">
            <a:avLst/>
          </a:prstGeom>
          <a:noFill/>
        </p:spPr>
        <p:txBody>
          <a:bodyPr wrap="square" rtlCol="0">
            <a:spAutoFit/>
          </a:bodyPr>
          <a:lstStyle/>
          <a:p>
            <a:pPr lvl="0" algn="just"/>
            <a:r>
              <a:rPr lang="cs-CZ" sz="2400" b="1" dirty="0"/>
              <a:t>Z</a:t>
            </a:r>
            <a:r>
              <a:rPr lang="cs-CZ" sz="2400" b="1" dirty="0" smtClean="0"/>
              <a:t>ávazky</a:t>
            </a:r>
            <a:endParaRPr lang="cs-CZ" sz="2000" b="1" u="sng" dirty="0" smtClean="0"/>
          </a:p>
          <a:p>
            <a:pPr algn="just"/>
            <a:endParaRPr lang="cs-CZ" sz="2000" b="1" u="sng" dirty="0" smtClean="0"/>
          </a:p>
          <a:p>
            <a:pPr algn="just"/>
            <a:r>
              <a:rPr lang="cs-CZ" sz="2000" b="1" u="sng" dirty="0" smtClean="0"/>
              <a:t>Proces vzniku smlouvy (negociace)</a:t>
            </a:r>
          </a:p>
          <a:p>
            <a:pPr algn="just"/>
            <a:r>
              <a:rPr lang="cs-CZ" sz="2000" dirty="0" smtClean="0"/>
              <a:t>probíhá ve třech krocích</a:t>
            </a:r>
          </a:p>
          <a:p>
            <a:pPr marL="342900" indent="-342900" algn="just">
              <a:buFont typeface="Arial" panose="020B0604020202020204" pitchFamily="34" charset="0"/>
              <a:buChar char="•"/>
            </a:pPr>
            <a:r>
              <a:rPr lang="cs-CZ" sz="2000" dirty="0"/>
              <a:t>n</a:t>
            </a:r>
            <a:r>
              <a:rPr lang="cs-CZ" sz="2000" dirty="0" smtClean="0"/>
              <a:t>abídka (oferta) – návrh na uzavření smlouvy</a:t>
            </a:r>
          </a:p>
          <a:p>
            <a:pPr marL="342900" indent="-342900" algn="just">
              <a:buFont typeface="Arial" panose="020B0604020202020204" pitchFamily="34" charset="0"/>
              <a:buChar char="•"/>
            </a:pPr>
            <a:r>
              <a:rPr lang="cs-CZ" sz="2000" dirty="0"/>
              <a:t>p</a:t>
            </a:r>
            <a:r>
              <a:rPr lang="cs-CZ" sz="2000" dirty="0" smtClean="0"/>
              <a:t>řijetí nabídky (akceptace) – druhá strana přijímá nabídku</a:t>
            </a:r>
          </a:p>
          <a:p>
            <a:pPr marL="342900" indent="-342900" algn="just">
              <a:buFont typeface="Arial" panose="020B0604020202020204" pitchFamily="34" charset="0"/>
              <a:buChar char="•"/>
            </a:pPr>
            <a:r>
              <a:rPr lang="cs-CZ" sz="2000" dirty="0"/>
              <a:t>u</a:t>
            </a:r>
            <a:r>
              <a:rPr lang="cs-CZ" sz="2000" dirty="0" smtClean="0"/>
              <a:t>zavření smlouvy (</a:t>
            </a:r>
            <a:r>
              <a:rPr lang="cs-CZ" sz="2000" dirty="0" err="1" smtClean="0"/>
              <a:t>perfekce</a:t>
            </a:r>
            <a:r>
              <a:rPr lang="cs-CZ" sz="2000" dirty="0" smtClean="0"/>
              <a:t>) = okamžik, kdy se přijetí nabídky stalo účinným</a:t>
            </a:r>
          </a:p>
          <a:p>
            <a:pPr algn="just"/>
            <a:endParaRPr lang="cs-CZ" sz="2000" dirty="0"/>
          </a:p>
          <a:p>
            <a:pPr algn="just"/>
            <a:r>
              <a:rPr lang="cs-CZ" sz="2000" b="1" dirty="0" smtClean="0"/>
              <a:t>OFERTA</a:t>
            </a:r>
          </a:p>
          <a:p>
            <a:pPr marL="742950" lvl="1" indent="-285750">
              <a:buFont typeface="Arial" panose="020B0604020202020204" pitchFamily="34" charset="0"/>
              <a:buChar char="•"/>
            </a:pPr>
            <a:r>
              <a:rPr lang="cs-CZ" dirty="0"/>
              <a:t>obsahuje </a:t>
            </a:r>
            <a:r>
              <a:rPr lang="cs-CZ" b="1" i="1" dirty="0"/>
              <a:t>podstatné náležitosti smlouvy</a:t>
            </a:r>
            <a:r>
              <a:rPr lang="cs-CZ" dirty="0"/>
              <a:t> (tak, aby smlouva mohla být uzavřena jeho jednoduchým a nepodmíněným přijetím)</a:t>
            </a:r>
            <a:endParaRPr lang="cs-CZ" sz="2800" dirty="0"/>
          </a:p>
          <a:p>
            <a:pPr marL="742950" lvl="1" indent="-285750">
              <a:buFont typeface="Arial" panose="020B0604020202020204" pitchFamily="34" charset="0"/>
              <a:buChar char="•"/>
            </a:pPr>
            <a:r>
              <a:rPr lang="cs-CZ" dirty="0"/>
              <a:t>z něho plyne </a:t>
            </a:r>
            <a:r>
              <a:rPr lang="cs-CZ" b="1" i="1" dirty="0"/>
              <a:t>vůle navrhovatele být smlouvou vázán</a:t>
            </a:r>
            <a:r>
              <a:rPr lang="cs-CZ" dirty="0"/>
              <a:t>, bude-li nabídka přijata – jinak </a:t>
            </a:r>
            <a:r>
              <a:rPr lang="cs-CZ" dirty="0" smtClean="0"/>
              <a:t>nejde o </a:t>
            </a:r>
            <a:r>
              <a:rPr lang="cs-CZ" b="1" dirty="0" smtClean="0"/>
              <a:t>nabídku</a:t>
            </a:r>
            <a:endParaRPr lang="cs-CZ" sz="2800" b="1" dirty="0"/>
          </a:p>
          <a:p>
            <a:pPr marL="742950" lvl="1" indent="-285750">
              <a:buFont typeface="Arial" panose="020B0604020202020204" pitchFamily="34" charset="0"/>
              <a:buChar char="•"/>
            </a:pPr>
            <a:r>
              <a:rPr lang="cs-CZ" dirty="0"/>
              <a:t>musí být zřejmé, </a:t>
            </a:r>
            <a:r>
              <a:rPr lang="cs-CZ" b="1" i="1" dirty="0"/>
              <a:t>kdo nabídku činí</a:t>
            </a:r>
            <a:r>
              <a:rPr lang="cs-CZ" dirty="0"/>
              <a:t> a jeho </a:t>
            </a:r>
            <a:r>
              <a:rPr lang="cs-CZ" b="1" i="1" dirty="0"/>
              <a:t>úmysl uzavřít určitou </a:t>
            </a:r>
            <a:r>
              <a:rPr lang="cs-CZ" b="1" i="1" dirty="0" smtClean="0"/>
              <a:t>smlouvu</a:t>
            </a:r>
            <a:r>
              <a:rPr lang="cs-CZ" dirty="0" smtClean="0"/>
              <a:t> – nemusí být adresována konkrétní osobě (teleshopping, katalogy)</a:t>
            </a:r>
            <a:endParaRPr lang="cs-CZ" sz="2000" b="1" dirty="0"/>
          </a:p>
          <a:p>
            <a:pPr algn="just"/>
            <a:endParaRPr lang="cs-CZ" sz="2000" b="1" dirty="0" smtClean="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val="7990184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52</a:t>
            </a:fld>
            <a:endParaRPr lang="cs-CZ" dirty="0"/>
          </a:p>
        </p:txBody>
      </p:sp>
      <p:sp>
        <p:nvSpPr>
          <p:cNvPr id="4" name="TextovéPole 3"/>
          <p:cNvSpPr txBox="1"/>
          <p:nvPr/>
        </p:nvSpPr>
        <p:spPr>
          <a:xfrm>
            <a:off x="395536" y="620687"/>
            <a:ext cx="8280920" cy="7325082"/>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smtClean="0"/>
          </a:p>
          <a:p>
            <a:r>
              <a:rPr lang="cs-CZ" sz="2400" b="1" dirty="0" smtClean="0"/>
              <a:t>Akceptace</a:t>
            </a:r>
          </a:p>
          <a:p>
            <a:endParaRPr lang="cs-CZ" sz="2400" dirty="0"/>
          </a:p>
          <a:p>
            <a:pPr lvl="0" algn="just"/>
            <a:r>
              <a:rPr lang="cs-CZ" dirty="0"/>
              <a:t>nabídka je přijata, pokud oblát projeví souhlas s ní vůči navrhovateli </a:t>
            </a:r>
            <a:r>
              <a:rPr lang="cs-CZ" b="1" i="1" dirty="0" smtClean="0"/>
              <a:t>včas i </a:t>
            </a:r>
            <a:r>
              <a:rPr lang="cs-CZ" b="1" i="1" dirty="0"/>
              <a:t>pozdní přijetí nabídky má účinky včasného přijetí</a:t>
            </a:r>
            <a:r>
              <a:rPr lang="cs-CZ" dirty="0"/>
              <a:t>, pokud navrhovatel bez zbytečného odkladu alespoň ústně</a:t>
            </a:r>
            <a:r>
              <a:rPr lang="cs-CZ" b="1" i="1" dirty="0"/>
              <a:t> vyrozumí</a:t>
            </a:r>
            <a:r>
              <a:rPr lang="cs-CZ" dirty="0"/>
              <a:t> druhou stranu nebo nově také pokud se navrhovatel začne </a:t>
            </a:r>
            <a:r>
              <a:rPr lang="cs-CZ" b="1" i="1" dirty="0"/>
              <a:t>chovat</a:t>
            </a:r>
            <a:r>
              <a:rPr lang="cs-CZ" dirty="0"/>
              <a:t> ve shodě s </a:t>
            </a:r>
            <a:r>
              <a:rPr lang="cs-CZ" dirty="0" smtClean="0"/>
              <a:t>nabídkou </a:t>
            </a:r>
          </a:p>
          <a:p>
            <a:pPr lvl="0" algn="just"/>
            <a:r>
              <a:rPr lang="cs-CZ" b="1" i="1" u="sng" dirty="0" smtClean="0"/>
              <a:t>mlčení </a:t>
            </a:r>
            <a:r>
              <a:rPr lang="cs-CZ" u="sng" dirty="0"/>
              <a:t>nebo </a:t>
            </a:r>
            <a:r>
              <a:rPr lang="cs-CZ" b="1" i="1" u="sng" dirty="0"/>
              <a:t>nečinnost</a:t>
            </a:r>
            <a:r>
              <a:rPr lang="cs-CZ" u="sng" dirty="0"/>
              <a:t> samy o sobě přijetím </a:t>
            </a:r>
            <a:r>
              <a:rPr lang="cs-CZ" u="sng" dirty="0" smtClean="0"/>
              <a:t>nejsou</a:t>
            </a:r>
          </a:p>
          <a:p>
            <a:pPr lvl="0" algn="just"/>
            <a:endParaRPr lang="cs-CZ" u="sng" dirty="0"/>
          </a:p>
          <a:p>
            <a:pPr lvl="0"/>
            <a:r>
              <a:rPr lang="cs-CZ" dirty="0"/>
              <a:t>projev vůle obsahující dodatky, výhrady, omezení nebo jiné změny je </a:t>
            </a:r>
            <a:r>
              <a:rPr lang="cs-CZ" b="1" i="1" dirty="0"/>
              <a:t>odmítnutím</a:t>
            </a:r>
            <a:r>
              <a:rPr lang="cs-CZ" b="1" dirty="0"/>
              <a:t> </a:t>
            </a:r>
            <a:r>
              <a:rPr lang="cs-CZ" dirty="0"/>
              <a:t>nabídky a považuje se za </a:t>
            </a:r>
            <a:r>
              <a:rPr lang="cs-CZ" b="1" i="1" dirty="0"/>
              <a:t>novou nabídku </a:t>
            </a:r>
            <a:r>
              <a:rPr lang="cs-CZ" i="1" dirty="0"/>
              <a:t>(</a:t>
            </a:r>
            <a:r>
              <a:rPr lang="cs-CZ" i="1" dirty="0" err="1"/>
              <a:t>kontraoferta</a:t>
            </a:r>
            <a:r>
              <a:rPr lang="cs-CZ" i="1" dirty="0"/>
              <a:t>) x </a:t>
            </a:r>
            <a:r>
              <a:rPr lang="cs-CZ" b="1" dirty="0"/>
              <a:t>bezvýhradné </a:t>
            </a:r>
            <a:r>
              <a:rPr lang="cs-CZ" b="1" dirty="0" smtClean="0"/>
              <a:t>přijetí</a:t>
            </a:r>
          </a:p>
          <a:p>
            <a:pPr lvl="0"/>
            <a:endParaRPr lang="cs-CZ" b="1" i="1" dirty="0"/>
          </a:p>
          <a:p>
            <a:pPr lvl="0" algn="just"/>
            <a:r>
              <a:rPr lang="cs-CZ" b="1" dirty="0" smtClean="0"/>
              <a:t>za </a:t>
            </a:r>
            <a:r>
              <a:rPr lang="cs-CZ" b="1" dirty="0"/>
              <a:t>přijetí nabídky považuje i její přijetí s dodatky či odchylkami, které nemění její podstatu</a:t>
            </a:r>
            <a:r>
              <a:rPr lang="cs-CZ" dirty="0"/>
              <a:t>, jestliže navrhovatel takové přijetí nabídky bez zbytečného odkladu neodmítne (např. situace, kdy oferent prohlásí „nabízím 100 ks za 1000 Kč“ a oblát odpovídá „přijímám, ale baleno bude po 10 ks“ nebo „přijímám, platba v hotovosti“)</a:t>
            </a:r>
            <a:endParaRPr lang="cs-CZ" sz="2800"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324183655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53</a:t>
            </a:fld>
            <a:endParaRPr lang="cs-CZ" dirty="0"/>
          </a:p>
        </p:txBody>
      </p:sp>
      <p:sp>
        <p:nvSpPr>
          <p:cNvPr id="4" name="TextovéPole 3"/>
          <p:cNvSpPr txBox="1"/>
          <p:nvPr/>
        </p:nvSpPr>
        <p:spPr>
          <a:xfrm>
            <a:off x="251520" y="476672"/>
            <a:ext cx="8640960" cy="7509748"/>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a:p>
          <a:p>
            <a:pPr lvl="0" algn="just"/>
            <a:r>
              <a:rPr lang="cs-CZ" sz="2000" b="1" dirty="0" err="1" smtClean="0"/>
              <a:t>Perfekce</a:t>
            </a:r>
            <a:r>
              <a:rPr lang="cs-CZ" sz="2000" b="1" dirty="0" smtClean="0"/>
              <a:t> </a:t>
            </a:r>
            <a:r>
              <a:rPr lang="cs-CZ" sz="2000" dirty="0" smtClean="0"/>
              <a:t>– </a:t>
            </a:r>
            <a:r>
              <a:rPr lang="cs-CZ" sz="2000" dirty="0"/>
              <a:t>okamžikem, kdy přijetí nabídky nabývá </a:t>
            </a:r>
            <a:r>
              <a:rPr lang="cs-CZ" sz="2000" dirty="0" smtClean="0"/>
              <a:t>účinnosti</a:t>
            </a:r>
          </a:p>
          <a:p>
            <a:pPr lvl="0" algn="just"/>
            <a:endParaRPr lang="cs-CZ" sz="2000" dirty="0"/>
          </a:p>
          <a:p>
            <a:r>
              <a:rPr lang="cs-CZ" sz="2000" b="1" u="sng" dirty="0"/>
              <a:t>Zvláštní způsoby uzavírání smlouvy (§ 1770 až 1784):</a:t>
            </a:r>
            <a:r>
              <a:rPr lang="cs-CZ" sz="2000" dirty="0"/>
              <a:t> přiměřeně se na ně užijí ustanovení o nabídce a přijetí nabídky</a:t>
            </a:r>
          </a:p>
          <a:p>
            <a:pPr lvl="0"/>
            <a:r>
              <a:rPr lang="cs-CZ" sz="2000" b="1" dirty="0"/>
              <a:t>dražba</a:t>
            </a:r>
            <a:r>
              <a:rPr lang="cs-CZ" sz="2000" dirty="0"/>
              <a:t> – smlouva je uzavřena</a:t>
            </a:r>
            <a:r>
              <a:rPr lang="cs-CZ" sz="2000" i="1" dirty="0"/>
              <a:t> příklepem</a:t>
            </a:r>
            <a:r>
              <a:rPr lang="cs-CZ" sz="2000" dirty="0"/>
              <a:t>; již učiněná nabídka se zruší podáním vyšší</a:t>
            </a:r>
          </a:p>
          <a:p>
            <a:pPr lvl="0" algn="just"/>
            <a:r>
              <a:rPr lang="cs-CZ" sz="2000" b="1" dirty="0"/>
              <a:t>veřejná soutěž o nejvhodnější nabídku</a:t>
            </a:r>
            <a:r>
              <a:rPr lang="cs-CZ" sz="2000" dirty="0"/>
              <a:t> </a:t>
            </a:r>
            <a:r>
              <a:rPr lang="cs-CZ" sz="2000" dirty="0" smtClean="0"/>
              <a:t>– vyhlašovatel </a:t>
            </a:r>
            <a:r>
              <a:rPr lang="cs-CZ" sz="2000" dirty="0"/>
              <a:t>soutěže činí </a:t>
            </a:r>
            <a:r>
              <a:rPr lang="cs-CZ" sz="2000" i="1" dirty="0"/>
              <a:t>výzvu k podávání nabídek</a:t>
            </a:r>
            <a:r>
              <a:rPr lang="cs-CZ" sz="2000" dirty="0"/>
              <a:t> tím, že vyhlásí </a:t>
            </a:r>
            <a:r>
              <a:rPr lang="cs-CZ" sz="2000" i="1" dirty="0"/>
              <a:t>neurčitým osobám</a:t>
            </a:r>
            <a:r>
              <a:rPr lang="cs-CZ" sz="2000" dirty="0"/>
              <a:t> </a:t>
            </a:r>
            <a:r>
              <a:rPr lang="cs-CZ" sz="2000" i="1" dirty="0"/>
              <a:t>soutěž o nejvhodnější nabídku</a:t>
            </a:r>
            <a:r>
              <a:rPr lang="cs-CZ" sz="2000" dirty="0"/>
              <a:t>; vyhlašovatel soutěže vymezí v písemné formě alespoň obecným způsobem </a:t>
            </a:r>
            <a:r>
              <a:rPr lang="cs-CZ" sz="2000" i="1" dirty="0"/>
              <a:t>předmět plnění</a:t>
            </a:r>
            <a:r>
              <a:rPr lang="cs-CZ" sz="2000" dirty="0"/>
              <a:t> a </a:t>
            </a:r>
            <a:r>
              <a:rPr lang="cs-CZ" sz="2000" i="1" dirty="0"/>
              <a:t>zásady ostatního obsahu zamýšlené smlouvy</a:t>
            </a:r>
            <a:r>
              <a:rPr lang="cs-CZ" sz="2000" dirty="0"/>
              <a:t> a určí </a:t>
            </a:r>
            <a:r>
              <a:rPr lang="cs-CZ" sz="2000" i="1" dirty="0"/>
              <a:t>způsob podávání nabídek a lhůtu</a:t>
            </a:r>
            <a:r>
              <a:rPr lang="cs-CZ" sz="2000" dirty="0"/>
              <a:t>, do které lze nabídky podat i lhůtu pro oznámení vybrané nabídky – podmínky soutěže vhodným způsobem </a:t>
            </a:r>
            <a:r>
              <a:rPr lang="cs-CZ" sz="2000" b="1" i="1" dirty="0"/>
              <a:t>uveřejní</a:t>
            </a:r>
            <a:endParaRPr lang="cs-CZ" sz="2000" dirty="0"/>
          </a:p>
          <a:p>
            <a:pPr lvl="0"/>
            <a:r>
              <a:rPr lang="cs-CZ" sz="2000" b="1" dirty="0"/>
              <a:t>veřejná nabídka </a:t>
            </a:r>
            <a:r>
              <a:rPr lang="cs-CZ" sz="2000" b="1" dirty="0" smtClean="0"/>
              <a:t>–</a:t>
            </a:r>
            <a:r>
              <a:rPr lang="cs-CZ" sz="2000" i="1" dirty="0" smtClean="0"/>
              <a:t>projev </a:t>
            </a:r>
            <a:r>
              <a:rPr lang="cs-CZ" sz="2000" i="1" dirty="0"/>
              <a:t>vůle</a:t>
            </a:r>
            <a:r>
              <a:rPr lang="cs-CZ" sz="2000" dirty="0"/>
              <a:t> navrhovatele, kterým se obrací </a:t>
            </a:r>
            <a:r>
              <a:rPr lang="cs-CZ" sz="2000" i="1" dirty="0"/>
              <a:t>na</a:t>
            </a:r>
            <a:r>
              <a:rPr lang="cs-CZ" sz="2000" dirty="0"/>
              <a:t> </a:t>
            </a:r>
            <a:r>
              <a:rPr lang="cs-CZ" sz="2000" i="1" dirty="0"/>
              <a:t>neurčité osoby</a:t>
            </a:r>
            <a:r>
              <a:rPr lang="cs-CZ" sz="2000" dirty="0"/>
              <a:t> </a:t>
            </a:r>
            <a:r>
              <a:rPr lang="cs-CZ" sz="2000" i="1" dirty="0"/>
              <a:t>s návrhem na uzavření smlouvy</a:t>
            </a:r>
            <a:r>
              <a:rPr lang="cs-CZ" sz="2000" dirty="0"/>
              <a:t>; smlouva je uzavřena s tím, kdo včas a v souladu s veřejnou nabídkou navrhovateli nejdříve oznámí, že veřejnou nabídku přijímá</a:t>
            </a:r>
          </a:p>
          <a:p>
            <a:pPr lvl="0" algn="just"/>
            <a:endParaRPr lang="cs-CZ" sz="2000" dirty="0"/>
          </a:p>
          <a:p>
            <a:pPr lvl="0" algn="just"/>
            <a:endParaRPr lang="cs-CZ" sz="2000" b="1" u="sng" dirty="0" smtClean="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547895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54</a:t>
            </a:fld>
            <a:endParaRPr lang="cs-CZ" dirty="0"/>
          </a:p>
        </p:txBody>
      </p:sp>
      <p:sp>
        <p:nvSpPr>
          <p:cNvPr id="4" name="Obdélník 3"/>
          <p:cNvSpPr/>
          <p:nvPr/>
        </p:nvSpPr>
        <p:spPr>
          <a:xfrm>
            <a:off x="323528" y="-772150"/>
            <a:ext cx="8208912" cy="526297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endParaRPr lang="cs-CZ" sz="2400" b="1" dirty="0"/>
          </a:p>
          <a:p>
            <a:pPr lvl="0" algn="just"/>
            <a:endParaRPr lang="cs-CZ" sz="2400" b="1" dirty="0" smtClean="0"/>
          </a:p>
          <a:p>
            <a:pPr lvl="0" algn="just"/>
            <a:r>
              <a:rPr lang="cs-CZ" sz="2400" b="1" dirty="0"/>
              <a:t>účinnost smlouvy</a:t>
            </a:r>
            <a:r>
              <a:rPr lang="cs-CZ" sz="2400" dirty="0"/>
              <a:t>, tj. právní účinky smlouvy a možnost domáhat se plnění ze smlouvy, se nemusí shodovat s okamžikem vzniku smlouvy – účinnost smlouvy může být vázána splnění odkládací podmínky dle § 548 (využívá se např. u koupě nemovitosti</a:t>
            </a:r>
            <a:r>
              <a:rPr lang="cs-CZ" sz="2400" dirty="0" smtClean="0"/>
              <a:t>)</a:t>
            </a:r>
          </a:p>
          <a:p>
            <a:pPr lvl="0" algn="just"/>
            <a:endParaRPr lang="cs-CZ" sz="2400" dirty="0"/>
          </a:p>
          <a:p>
            <a:pPr lvl="0" algn="just"/>
            <a:r>
              <a:rPr lang="cs-CZ" sz="2400" b="1" dirty="0"/>
              <a:t>platnost smlouvy </a:t>
            </a:r>
            <a:r>
              <a:rPr lang="cs-CZ" sz="2400" dirty="0"/>
              <a:t>je podmíněna tím, že strany při jejím uzavírání dodržely všechny náležitosti, které stanoví </a:t>
            </a:r>
            <a:r>
              <a:rPr lang="cs-CZ" sz="2400" dirty="0" smtClean="0"/>
              <a:t>zákon</a:t>
            </a:r>
          </a:p>
          <a:p>
            <a:pPr lvl="0" algn="just"/>
            <a:endParaRPr lang="cs-CZ" sz="2400" dirty="0"/>
          </a:p>
          <a:p>
            <a:pPr lvl="0" algn="just"/>
            <a:endParaRPr lang="cs-CZ" sz="2400" b="1" dirty="0" smtClean="0"/>
          </a:p>
        </p:txBody>
      </p:sp>
    </p:spTree>
    <p:extLst>
      <p:ext uri="{BB962C8B-B14F-4D97-AF65-F5344CB8AC3E}">
        <p14:creationId xmlns:p14="http://schemas.microsoft.com/office/powerpoint/2010/main" val="23495056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55</a:t>
            </a:fld>
            <a:endParaRPr lang="cs-CZ" dirty="0"/>
          </a:p>
        </p:txBody>
      </p:sp>
      <p:sp>
        <p:nvSpPr>
          <p:cNvPr id="4" name="Obdélník 3"/>
          <p:cNvSpPr/>
          <p:nvPr/>
        </p:nvSpPr>
        <p:spPr>
          <a:xfrm>
            <a:off x="323528" y="-772150"/>
            <a:ext cx="8208912" cy="892552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lvl="0" algn="just"/>
            <a:r>
              <a:rPr lang="cs-CZ" sz="2400" b="1" dirty="0" smtClean="0"/>
              <a:t>Předsmluvní odpovědnost</a:t>
            </a:r>
          </a:p>
          <a:p>
            <a:pPr lvl="0"/>
            <a:endParaRPr lang="cs-CZ" sz="2400" dirty="0" smtClean="0"/>
          </a:p>
          <a:p>
            <a:pPr lvl="0" algn="just"/>
            <a:r>
              <a:rPr lang="cs-CZ" sz="2400" dirty="0" smtClean="0"/>
              <a:t>předně </a:t>
            </a:r>
            <a:r>
              <a:rPr lang="cs-CZ" sz="2400" dirty="0"/>
              <a:t>se vychází ze smluvní svobody – tzn. při dodržení dobré víry je každý oprávněn vést smluvní jednání bez vzniku povinnosti k uzavření smlouvy a neodpovídá za její neuzavření, avšak </a:t>
            </a:r>
            <a:r>
              <a:rPr lang="cs-CZ" sz="2400" b="1" dirty="0"/>
              <a:t>sankcí náhrady škody (resp. vydáním bezdůvodného obohacení) je postiženo jednání, kdy</a:t>
            </a:r>
            <a:r>
              <a:rPr lang="cs-CZ" sz="2400" dirty="0"/>
              <a:t> strana přes pokrok v jednání, na jehož základě lze s vysokou pravděpodobností očekávat uzavření smlouvy, toto bezdůvodně odmítne („</a:t>
            </a:r>
            <a:r>
              <a:rPr lang="cs-CZ" sz="2400" i="1" dirty="0"/>
              <a:t>jednání</a:t>
            </a:r>
            <a:r>
              <a:rPr lang="cs-CZ" sz="2400" dirty="0"/>
              <a:t> </a:t>
            </a:r>
            <a:r>
              <a:rPr lang="cs-CZ" sz="2400" i="1" dirty="0"/>
              <a:t>o uzavření smlouvy ukončí, aniž pro to má spravedlivý důvod</a:t>
            </a:r>
            <a:r>
              <a:rPr lang="cs-CZ" sz="2400" dirty="0"/>
              <a:t>“)</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27171379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56</a:t>
            </a:fld>
            <a:endParaRPr lang="cs-CZ" dirty="0"/>
          </a:p>
        </p:txBody>
      </p:sp>
      <p:sp>
        <p:nvSpPr>
          <p:cNvPr id="5" name="Obdélník 4"/>
          <p:cNvSpPr/>
          <p:nvPr/>
        </p:nvSpPr>
        <p:spPr>
          <a:xfrm>
            <a:off x="611560" y="620689"/>
            <a:ext cx="8208912" cy="6463308"/>
          </a:xfrm>
          <a:prstGeom prst="rect">
            <a:avLst/>
          </a:prstGeom>
        </p:spPr>
        <p:txBody>
          <a:bodyPr wrap="square">
            <a:spAutoFit/>
          </a:bodyPr>
          <a:lstStyle/>
          <a:p>
            <a:pPr lvl="0" algn="just"/>
            <a:r>
              <a:rPr lang="cs-CZ" sz="2400" b="1" dirty="0"/>
              <a:t>Z</a:t>
            </a:r>
            <a:r>
              <a:rPr lang="cs-CZ" sz="2400" b="1" dirty="0" smtClean="0"/>
              <a:t>ávazky</a:t>
            </a:r>
          </a:p>
          <a:p>
            <a:pPr lvl="0" algn="just"/>
            <a:endParaRPr lang="cs-CZ" b="1" dirty="0"/>
          </a:p>
          <a:p>
            <a:pPr lvl="0" algn="just"/>
            <a:r>
              <a:rPr lang="cs-CZ" sz="2400" b="1" dirty="0" smtClean="0"/>
              <a:t>Předsmluvní odpovědnost</a:t>
            </a:r>
          </a:p>
          <a:p>
            <a:pPr lvl="0" algn="just"/>
            <a:endParaRPr lang="cs-CZ" b="1" dirty="0"/>
          </a:p>
          <a:p>
            <a:pPr algn="just"/>
            <a:r>
              <a:rPr lang="cs-CZ" sz="2000" b="1" dirty="0" smtClean="0"/>
              <a:t>informační </a:t>
            </a:r>
            <a:r>
              <a:rPr lang="cs-CZ" sz="2000" b="1" dirty="0"/>
              <a:t>povinnost</a:t>
            </a:r>
            <a:r>
              <a:rPr lang="cs-CZ" sz="2000" dirty="0"/>
              <a:t>  - všechny skutkové a právní okolnosti nutné k uzavření platné smlouvy (speciální typ jsou spotřebitelské smlouvy – zde musí podnikatel v dostatečné době před uzavřením smlouvy/učinění závazné nabídky spotřebitelem sdělit údaje o své totožnosti, zboží, ceně, nákladech dodání, reklamačních právech a další údaje dle § 1811 </a:t>
            </a:r>
            <a:r>
              <a:rPr lang="cs-CZ" sz="2000" dirty="0" smtClean="0"/>
              <a:t>OZ)</a:t>
            </a:r>
          </a:p>
          <a:p>
            <a:pPr algn="just"/>
            <a:endParaRPr lang="cs-CZ" sz="2000" b="1" dirty="0"/>
          </a:p>
          <a:p>
            <a:pPr algn="just"/>
            <a:r>
              <a:rPr lang="cs-CZ" sz="2000" b="1" dirty="0" smtClean="0"/>
              <a:t>Ochrana slabší strany</a:t>
            </a:r>
          </a:p>
          <a:p>
            <a:pPr algn="just"/>
            <a:endParaRPr lang="cs-CZ" sz="2000" b="1" dirty="0"/>
          </a:p>
          <a:p>
            <a:pPr algn="just"/>
            <a:r>
              <a:rPr lang="cs-CZ" sz="2000" b="1" dirty="0" smtClean="0"/>
              <a:t>-lichva</a:t>
            </a:r>
          </a:p>
          <a:p>
            <a:pPr algn="just"/>
            <a:r>
              <a:rPr lang="cs-CZ" sz="2000" b="1" dirty="0" smtClean="0"/>
              <a:t>-neúměrné zkrácení</a:t>
            </a:r>
          </a:p>
          <a:p>
            <a:pPr algn="just"/>
            <a:r>
              <a:rPr lang="cs-CZ" sz="2000" b="1" dirty="0" smtClean="0"/>
              <a:t>-neobjednané plnění</a:t>
            </a:r>
          </a:p>
          <a:p>
            <a:pPr algn="just"/>
            <a:r>
              <a:rPr lang="cs-CZ" sz="2000" b="1" dirty="0" smtClean="0"/>
              <a:t>-spotřebitelské smlouvy</a:t>
            </a:r>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266835327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57</a:t>
            </a:fld>
            <a:endParaRPr lang="cs-CZ" dirty="0"/>
          </a:p>
        </p:txBody>
      </p:sp>
      <p:sp>
        <p:nvSpPr>
          <p:cNvPr id="4" name="Obdélník 3"/>
          <p:cNvSpPr/>
          <p:nvPr/>
        </p:nvSpPr>
        <p:spPr>
          <a:xfrm>
            <a:off x="323528" y="-772150"/>
            <a:ext cx="8208912" cy="790985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algn="just"/>
            <a:r>
              <a:rPr lang="cs-CZ" sz="2000" b="1" dirty="0"/>
              <a:t>Lichva</a:t>
            </a:r>
            <a:r>
              <a:rPr lang="cs-CZ" sz="2000" dirty="0"/>
              <a:t> (§§ 1796 a 1797 </a:t>
            </a:r>
            <a:r>
              <a:rPr lang="cs-CZ" sz="2000" dirty="0" smtClean="0"/>
              <a:t>OZ</a:t>
            </a:r>
            <a:r>
              <a:rPr lang="cs-CZ" sz="2000" dirty="0"/>
              <a:t>) je obecným institutem chránícím slabšího účastníka závazkového vztahu. Jestliže někdo při uzavírání smlouvy zneužije tísně, nezkušenosti, rozumové slabosti, rozrušení nebo lehkomyslnosti druhé strany a dá sobě nebo jinému slíbit či poskytnout plnění, jehož majetková hodnota je k vzájemnému plnění v hrubém nepoměru, pak je taková smlouva neplatná.</a:t>
            </a:r>
          </a:p>
          <a:p>
            <a:r>
              <a:rPr lang="cs-CZ" sz="2000" dirty="0"/>
              <a:t> </a:t>
            </a:r>
          </a:p>
          <a:p>
            <a:pPr algn="just"/>
            <a:r>
              <a:rPr lang="cs-CZ" sz="2000" b="1" dirty="0" smtClean="0"/>
              <a:t>Neúměrné </a:t>
            </a:r>
            <a:r>
              <a:rPr lang="cs-CZ" sz="2000" b="1" dirty="0"/>
              <a:t>zkrácení</a:t>
            </a:r>
            <a:r>
              <a:rPr lang="cs-CZ" sz="2000" dirty="0"/>
              <a:t> (§§ 1793 až 1795 </a:t>
            </a:r>
            <a:r>
              <a:rPr lang="cs-CZ" sz="2000" dirty="0" smtClean="0"/>
              <a:t>OZ</a:t>
            </a:r>
            <a:r>
              <a:rPr lang="cs-CZ" sz="2000" dirty="0"/>
              <a:t>) chrání především osoby neznalé hodnoty plnění, které se zavazují poskytnout. Zaváží-li se strany k vzájemnému plnění a je-li plnění jedné ze stran v hrubém nepoměru k tomu, co poskytla druhá strana jako protihodnotu, může zkrácená strana požadovat zrušení smlouvy a navrácení všeho do původního stavu, ledaže jí druhá strana doplní, oč byla zkrácena, se zřetelem k ceně obvyklé v době a místu uzavření smlouvy. </a:t>
            </a:r>
          </a:p>
          <a:p>
            <a:pPr lvl="0" algn="just"/>
            <a:endParaRPr lang="cs-CZ" sz="2000" b="1" dirty="0" smtClean="0"/>
          </a:p>
          <a:p>
            <a:pPr lvl="0"/>
            <a:endParaRPr lang="cs-CZ" sz="1400" dirty="0" smtClean="0"/>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39118797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58</a:t>
            </a:fld>
            <a:endParaRPr lang="cs-CZ" dirty="0"/>
          </a:p>
        </p:txBody>
      </p:sp>
      <p:sp>
        <p:nvSpPr>
          <p:cNvPr id="4" name="Obdélník 3"/>
          <p:cNvSpPr/>
          <p:nvPr/>
        </p:nvSpPr>
        <p:spPr>
          <a:xfrm>
            <a:off x="323528" y="-772150"/>
            <a:ext cx="8208912" cy="849463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p>
          <a:p>
            <a:pPr lvl="0"/>
            <a:endParaRPr lang="cs-CZ" b="1" u="sng" dirty="0" smtClean="0"/>
          </a:p>
          <a:p>
            <a:pPr algn="just"/>
            <a:r>
              <a:rPr lang="cs-CZ" b="1" dirty="0"/>
              <a:t>neobjednané plnění </a:t>
            </a:r>
            <a:r>
              <a:rPr lang="cs-CZ" dirty="0"/>
              <a:t>(§ 1838 </a:t>
            </a:r>
            <a:r>
              <a:rPr lang="cs-CZ" dirty="0" smtClean="0"/>
              <a:t>OZ</a:t>
            </a:r>
            <a:r>
              <a:rPr lang="cs-CZ" dirty="0"/>
              <a:t>), pro které platí, že se může spotřebitel ujmout jeho držby a nejedná se o bezdůvodné obohacení. Spotřebitel nemusí na své náklady nic vracet, ani ho o tom vyrozumět</a:t>
            </a:r>
            <a:r>
              <a:rPr lang="cs-CZ" dirty="0" smtClean="0"/>
              <a:t>. </a:t>
            </a:r>
            <a:r>
              <a:rPr lang="cs-CZ" b="1" i="1" dirty="0" smtClean="0"/>
              <a:t>(Nic jsem si neobjednal!!!)</a:t>
            </a:r>
          </a:p>
          <a:p>
            <a:pPr algn="just"/>
            <a:endParaRPr lang="cs-CZ" b="1" i="1" dirty="0"/>
          </a:p>
          <a:p>
            <a:pPr algn="just"/>
            <a:r>
              <a:rPr lang="cs-CZ" b="1" i="1" dirty="0" smtClean="0"/>
              <a:t>Smlouvy se spotřebitelem </a:t>
            </a:r>
            <a:r>
              <a:rPr lang="cs-CZ" dirty="0" smtClean="0"/>
              <a:t>(obecně na jedné straně podnikatel a na druhé spotřebitel)</a:t>
            </a:r>
          </a:p>
          <a:p>
            <a:pPr algn="just"/>
            <a:endParaRPr lang="cs-CZ" dirty="0"/>
          </a:p>
          <a:p>
            <a:pPr algn="just"/>
            <a:r>
              <a:rPr lang="cs-CZ" dirty="0"/>
              <a:t>Spotřebitelskými smlouvami jsou rovněž </a:t>
            </a:r>
            <a:r>
              <a:rPr lang="cs-CZ" b="1" dirty="0"/>
              <a:t>distanční smlouvy</a:t>
            </a:r>
            <a:r>
              <a:rPr lang="cs-CZ" dirty="0"/>
              <a:t> a </a:t>
            </a:r>
            <a:r>
              <a:rPr lang="cs-CZ" b="1" dirty="0"/>
              <a:t>smlouvy uzavírané mimo obchodní prostory</a:t>
            </a:r>
            <a:r>
              <a:rPr lang="cs-CZ" dirty="0"/>
              <a:t> (§§ 1820 až 1851 </a:t>
            </a:r>
            <a:r>
              <a:rPr lang="cs-CZ" dirty="0" smtClean="0"/>
              <a:t>OZ</a:t>
            </a:r>
            <a:r>
              <a:rPr lang="cs-CZ" dirty="0"/>
              <a:t>).</a:t>
            </a:r>
          </a:p>
          <a:p>
            <a:pPr algn="just"/>
            <a:r>
              <a:rPr lang="cs-CZ" dirty="0"/>
              <a:t>- </a:t>
            </a:r>
            <a:r>
              <a:rPr lang="cs-CZ" b="1" dirty="0"/>
              <a:t>Distanční smlouvy</a:t>
            </a:r>
            <a:r>
              <a:rPr lang="cs-CZ" dirty="0"/>
              <a:t> jsou uzavírané pomocí prostředků komunikace na dálku, tedy bez současné fyzické přítomnosti stran. Patří sem neadresovaný nebo adresovaný tisk, typový dopis, reklama v tisku a objednávkovým tiskopisem, katalog, telefonní styk, teleshopping a zejména internetový styk.</a:t>
            </a:r>
          </a:p>
          <a:p>
            <a:pPr algn="just"/>
            <a:r>
              <a:rPr lang="cs-CZ" dirty="0"/>
              <a:t>- Za </a:t>
            </a:r>
            <a:r>
              <a:rPr lang="cs-CZ" b="1" dirty="0"/>
              <a:t>smlouvy uzavírané mimo obchodní prostory</a:t>
            </a:r>
            <a:r>
              <a:rPr lang="cs-CZ" dirty="0"/>
              <a:t> se považují smlouvy uzavírané dříve tzv. podomním způsobem nebo i smlouvy v prostorech opatřených podnikatelem nesloužících jako jeho provozovna nebo na zájezdu organizovaném podnikatelem nebo i v případě, že byl do provozovny „zatažen“ bezprostředně, co byl podnikatelem osloven například na ulici.</a:t>
            </a:r>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16825558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59</a:t>
            </a:fld>
            <a:endParaRPr lang="cs-CZ" dirty="0"/>
          </a:p>
        </p:txBody>
      </p:sp>
      <p:sp>
        <p:nvSpPr>
          <p:cNvPr id="4" name="Obdélník 3"/>
          <p:cNvSpPr/>
          <p:nvPr/>
        </p:nvSpPr>
        <p:spPr>
          <a:xfrm>
            <a:off x="323528" y="-772150"/>
            <a:ext cx="8208912" cy="710963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smtClean="0"/>
          </a:p>
          <a:p>
            <a:pPr algn="just"/>
            <a:r>
              <a:rPr lang="cs-CZ" sz="2400" dirty="0"/>
              <a:t>Spotřebitel je mimo jiné chráněn před nedostatkem informací a zneužitím jeho rozptýlení a nedostatku časového prostoru pro racionální uvažování při rozhodování. Zákon však vyjímá případy, kdy je uzavírání takových obchodů běžné a spotřebitel si je vědom rizik, případně je chráněn jiným předpisem (např. poskytování zdravotní péče, sázka, hra, los či zájezd). </a:t>
            </a:r>
            <a:endParaRPr lang="cs-CZ" sz="2400" dirty="0" smtClean="0"/>
          </a:p>
          <a:p>
            <a:pPr algn="just"/>
            <a:endParaRPr lang="cs-CZ" sz="2400" dirty="0"/>
          </a:p>
          <a:p>
            <a:pPr algn="just"/>
            <a:r>
              <a:rPr lang="cs-CZ" sz="2400" dirty="0" smtClean="0"/>
              <a:t>Speciálně </a:t>
            </a:r>
            <a:r>
              <a:rPr lang="cs-CZ" sz="2400" dirty="0"/>
              <a:t>je upraveno také </a:t>
            </a:r>
            <a:r>
              <a:rPr lang="cs-CZ" sz="2400" b="1" dirty="0"/>
              <a:t>odstoupení od smlouvy</a:t>
            </a:r>
            <a:r>
              <a:rPr lang="cs-CZ" sz="2400" dirty="0"/>
              <a:t>, a to ve lhůtě 14 dnů nebo jednoho roku a 14 dnů, pokud nebyl spotřebitel o právu odstoupit poučen. Pokud je spotřebitel poučen později, běží 14 denní lhůta ode dne tohoto poučení. Do 14 dnů od odstoupení je spotřebitel povinen předat podnikateli zboží, podnikatel musí ve stejné lhůtě vrátit přijaté prostředky. </a:t>
            </a:r>
            <a:endParaRPr lang="cs-CZ" sz="2400" b="1" dirty="0"/>
          </a:p>
          <a:p>
            <a:pPr lvl="0" algn="just"/>
            <a:endParaRPr lang="cs-CZ" sz="2400" b="1" dirty="0" smtClean="0"/>
          </a:p>
        </p:txBody>
      </p:sp>
    </p:spTree>
    <p:extLst>
      <p:ext uri="{BB962C8B-B14F-4D97-AF65-F5344CB8AC3E}">
        <p14:creationId xmlns:p14="http://schemas.microsoft.com/office/powerpoint/2010/main" val="1406055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Občanské právo - základy (osoby), JUDr. Michal Márton, Ph.D.</a:t>
            </a:r>
            <a:endParaRPr lang="cs-CZ" dirty="0"/>
          </a:p>
        </p:txBody>
      </p:sp>
      <p:sp>
        <p:nvSpPr>
          <p:cNvPr id="4" name="TextovéPole 3"/>
          <p:cNvSpPr txBox="1"/>
          <p:nvPr/>
        </p:nvSpPr>
        <p:spPr>
          <a:xfrm>
            <a:off x="395536" y="620688"/>
            <a:ext cx="8280920" cy="5222968"/>
          </a:xfrm>
          <a:prstGeom prst="rect">
            <a:avLst/>
          </a:prstGeom>
          <a:noFill/>
        </p:spPr>
        <p:txBody>
          <a:bodyPr wrap="square" rtlCol="0">
            <a:spAutoFit/>
          </a:bodyPr>
          <a:lstStyle/>
          <a:p>
            <a:pPr lvl="0" algn="just"/>
            <a:r>
              <a:rPr lang="cs-CZ" sz="2400" b="1" dirty="0" smtClean="0"/>
              <a:t>občanské právo-základy </a:t>
            </a:r>
          </a:p>
          <a:p>
            <a:pPr lvl="0" algn="just"/>
            <a:endParaRPr lang="cs-CZ" sz="2400" b="1" dirty="0"/>
          </a:p>
          <a:p>
            <a:pPr lvl="0" algn="just"/>
            <a:r>
              <a:rPr lang="cs-CZ" dirty="0" smtClean="0"/>
              <a:t>prohlášení </a:t>
            </a:r>
            <a:r>
              <a:rPr lang="cs-CZ" dirty="0"/>
              <a:t>za mrtvého, nevylučuje důkaz, že zemřel dříve nebo později, anebo že je ještě </a:t>
            </a:r>
            <a:r>
              <a:rPr lang="cs-CZ" dirty="0" smtClean="0"/>
              <a:t>naživu, zjistí-li </a:t>
            </a:r>
            <a:r>
              <a:rPr lang="cs-CZ" dirty="0"/>
              <a:t>se, že je naživu, k prohlášení za mrtvého se nepřihlíží; </a:t>
            </a:r>
            <a:r>
              <a:rPr lang="cs-CZ" b="1" dirty="0"/>
              <a:t>manželství nebo registrované partnerství se však </a:t>
            </a:r>
            <a:r>
              <a:rPr lang="cs-CZ" b="1" dirty="0" smtClean="0"/>
              <a:t>neobnovuje</a:t>
            </a:r>
          </a:p>
          <a:p>
            <a:pPr lvl="0" algn="just"/>
            <a:endParaRPr lang="cs-CZ" b="1" dirty="0"/>
          </a:p>
          <a:p>
            <a:pPr lvl="0" algn="just"/>
            <a:r>
              <a:rPr lang="cs-CZ" b="1" dirty="0" smtClean="0"/>
              <a:t>5 </a:t>
            </a:r>
            <a:r>
              <a:rPr lang="cs-CZ" b="1" dirty="0"/>
              <a:t>let</a:t>
            </a:r>
            <a:r>
              <a:rPr lang="cs-CZ" dirty="0"/>
              <a:t> od konce roku, v němž došlo k prohlášení za nezvěstného – u člověka, který byl prohlášen za </a:t>
            </a:r>
            <a:r>
              <a:rPr lang="cs-CZ" dirty="0" smtClean="0"/>
              <a:t>nezvěstného</a:t>
            </a:r>
          </a:p>
          <a:p>
            <a:pPr lvl="0" algn="just"/>
            <a:r>
              <a:rPr lang="cs-CZ" b="1" dirty="0" smtClean="0"/>
              <a:t>7 </a:t>
            </a:r>
            <a:r>
              <a:rPr lang="cs-CZ" b="1" dirty="0"/>
              <a:t>let</a:t>
            </a:r>
            <a:r>
              <a:rPr lang="cs-CZ" dirty="0"/>
              <a:t> od konce roku, v němž se objevila zpráva, z níž lze usuzovat, že je ještě na živu – u člověka, který nebyl prohlášen za nezvěstného, ale není o něm známo, kde se zdržuje ani nepodal o sobě </a:t>
            </a:r>
            <a:r>
              <a:rPr lang="cs-CZ" dirty="0" smtClean="0"/>
              <a:t>zprávu</a:t>
            </a:r>
          </a:p>
          <a:p>
            <a:pPr lvl="0" algn="just"/>
            <a:r>
              <a:rPr lang="cs-CZ" b="1" dirty="0" smtClean="0"/>
              <a:t>3 </a:t>
            </a:r>
            <a:r>
              <a:rPr lang="cs-CZ" b="1" dirty="0"/>
              <a:t>roky</a:t>
            </a:r>
            <a:r>
              <a:rPr lang="cs-CZ" dirty="0"/>
              <a:t> od konce roku, v němž se o něm objevila poslední zpráva- u člověka, který se stal nezvěstný v důsledku události, při níž byl v ohrožení života větší počet </a:t>
            </a:r>
            <a:r>
              <a:rPr lang="cs-CZ" dirty="0" smtClean="0"/>
              <a:t>osob</a:t>
            </a:r>
          </a:p>
          <a:p>
            <a:pPr lvl="0" algn="just"/>
            <a:r>
              <a:rPr lang="cs-CZ" dirty="0" smtClean="0"/>
              <a:t>ti</a:t>
            </a:r>
            <a:r>
              <a:rPr lang="cs-CZ" dirty="0"/>
              <a:t>, kdo se stali nezvěstnými jako nezletilí – lze prohlásit až uplynutím </a:t>
            </a:r>
            <a:r>
              <a:rPr lang="cs-CZ" b="1" dirty="0"/>
              <a:t>25 let od jejich narození</a:t>
            </a:r>
            <a:endParaRPr lang="cs-CZ" sz="2800"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51299428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60</a:t>
            </a:fld>
            <a:endParaRPr lang="cs-CZ" dirty="0"/>
          </a:p>
        </p:txBody>
      </p:sp>
      <p:sp>
        <p:nvSpPr>
          <p:cNvPr id="4" name="TextovéPole 3"/>
          <p:cNvSpPr txBox="1"/>
          <p:nvPr/>
        </p:nvSpPr>
        <p:spPr>
          <a:xfrm>
            <a:off x="611560" y="803252"/>
            <a:ext cx="8136904" cy="8402300"/>
          </a:xfrm>
          <a:prstGeom prst="rect">
            <a:avLst/>
          </a:prstGeom>
          <a:noFill/>
        </p:spPr>
        <p:txBody>
          <a:bodyPr wrap="square" rtlCol="0">
            <a:spAutoFit/>
          </a:bodyPr>
          <a:lstStyle/>
          <a:p>
            <a:pPr algn="just"/>
            <a:r>
              <a:rPr lang="cs-CZ" sz="2400" b="1" dirty="0"/>
              <a:t>O</a:t>
            </a:r>
            <a:r>
              <a:rPr lang="cs-CZ" sz="2400" b="1" dirty="0" smtClean="0"/>
              <a:t>dpovědnost v občanském právu</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OZ) –hlava III. závazky z deliktů</a:t>
            </a:r>
          </a:p>
          <a:p>
            <a:pPr algn="just"/>
            <a:endParaRPr lang="cs-CZ" sz="2000" dirty="0"/>
          </a:p>
          <a:p>
            <a:pPr algn="just"/>
            <a:r>
              <a:rPr lang="cs-CZ" sz="2000" dirty="0"/>
              <a:t>Právní jednání jako právní důvod vyvolávající právní následky může být jak po právu, čili v souladu s právem, tj. jak právem aprobované, tak v rozporu s právem, tj. </a:t>
            </a:r>
            <a:r>
              <a:rPr lang="cs-CZ" sz="2000" b="1" dirty="0"/>
              <a:t>právem reprobované</a:t>
            </a:r>
            <a:r>
              <a:rPr lang="cs-CZ" sz="2000" dirty="0"/>
              <a:t>. Druhou jmenovanou kategorii označujeme jako </a:t>
            </a:r>
            <a:r>
              <a:rPr lang="cs-CZ" sz="2000" b="1" u="sng" dirty="0"/>
              <a:t>protiprávní jednání či protiprávní čin</a:t>
            </a:r>
            <a:r>
              <a:rPr lang="cs-CZ" sz="2000" dirty="0"/>
              <a:t>.</a:t>
            </a:r>
          </a:p>
          <a:p>
            <a:r>
              <a:rPr lang="cs-CZ" sz="2000" dirty="0"/>
              <a:t> </a:t>
            </a:r>
            <a:endParaRPr lang="cs-CZ" sz="2000" dirty="0" smtClean="0"/>
          </a:p>
          <a:p>
            <a:r>
              <a:rPr lang="cs-CZ" sz="2000" dirty="0" smtClean="0"/>
              <a:t>Právní </a:t>
            </a:r>
            <a:r>
              <a:rPr lang="cs-CZ" sz="2000" dirty="0"/>
              <a:t>jednání může být v rozporu s objektivním právem, v takovém případě se jedná o </a:t>
            </a:r>
            <a:r>
              <a:rPr lang="cs-CZ" sz="2000" b="1" dirty="0"/>
              <a:t>porušení mimosmluvní </a:t>
            </a:r>
            <a:r>
              <a:rPr lang="cs-CZ" sz="2000" b="1" dirty="0" smtClean="0"/>
              <a:t>povinnosti</a:t>
            </a:r>
            <a:r>
              <a:rPr lang="cs-CZ" sz="2000" dirty="0"/>
              <a:t>,</a:t>
            </a:r>
            <a:r>
              <a:rPr lang="cs-CZ" sz="2000" dirty="0" smtClean="0"/>
              <a:t> </a:t>
            </a:r>
            <a:r>
              <a:rPr lang="cs-CZ" sz="2000" dirty="0"/>
              <a:t>anebo v rozporu s tím, co si strany ujednaly ve smlouvě, kde jde o </a:t>
            </a:r>
            <a:r>
              <a:rPr lang="cs-CZ" sz="2000" b="1" dirty="0"/>
              <a:t>porušení smluvní </a:t>
            </a:r>
            <a:r>
              <a:rPr lang="cs-CZ" sz="2000" b="1" dirty="0" smtClean="0"/>
              <a:t>povinnosti, </a:t>
            </a:r>
            <a:r>
              <a:rPr lang="cs-CZ" sz="2000" dirty="0" smtClean="0"/>
              <a:t>základní skutková podstata pak stanoví odpovědnost za </a:t>
            </a:r>
            <a:r>
              <a:rPr lang="cs-CZ" sz="2000" b="1" dirty="0" smtClean="0"/>
              <a:t>porušení dobrých mravů.</a:t>
            </a:r>
          </a:p>
          <a:p>
            <a:endParaRPr lang="cs-CZ" i="1" dirty="0" smtClean="0"/>
          </a:p>
          <a:p>
            <a:pPr algn="just"/>
            <a:r>
              <a:rPr lang="cs-CZ" sz="1400" i="1" dirty="0" smtClean="0">
                <a:latin typeface="Times New Roman" panose="02020603050405020304" pitchFamily="18" charset="0"/>
                <a:cs typeface="Times New Roman" panose="02020603050405020304" pitchFamily="18" charset="0"/>
              </a:rPr>
              <a:t>Pokud </a:t>
            </a:r>
            <a:r>
              <a:rPr lang="cs-CZ" sz="1400" i="1" dirty="0">
                <a:latin typeface="Times New Roman" panose="02020603050405020304" pitchFamily="18" charset="0"/>
                <a:cs typeface="Times New Roman" panose="02020603050405020304" pitchFamily="18" charset="0"/>
              </a:rPr>
              <a:t>někdo vlivem nepřiměřené rychlosti poškodí cizí vozidlo, jde o škodu způsobenou porušením zákona. Naproti tomu, pokud někdo včas nedodá svému obchodnímu partnerovi zboží a ten kvůli tomu přijde o zakázku, škoda není způsobená přímým porušením zákona, nýbrž porušením smluvní povinnosti.</a:t>
            </a:r>
            <a:endParaRPr lang="cs-CZ" sz="1400" dirty="0" smtClean="0">
              <a:latin typeface="Times New Roman" panose="02020603050405020304" pitchFamily="18" charset="0"/>
              <a:cs typeface="Times New Roman" panose="02020603050405020304" pitchFamily="18" charset="0"/>
            </a:endParaRPr>
          </a:p>
          <a:p>
            <a:r>
              <a:rPr lang="cs-CZ" sz="2000" dirty="0" smtClean="0"/>
              <a:t> </a:t>
            </a:r>
          </a:p>
          <a:p>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176305658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61</a:t>
            </a:fld>
            <a:endParaRPr lang="cs-CZ" dirty="0"/>
          </a:p>
        </p:txBody>
      </p:sp>
      <p:sp>
        <p:nvSpPr>
          <p:cNvPr id="5" name="TextovéPole 4"/>
          <p:cNvSpPr txBox="1"/>
          <p:nvPr/>
        </p:nvSpPr>
        <p:spPr>
          <a:xfrm>
            <a:off x="395534" y="207896"/>
            <a:ext cx="8137057" cy="5539978"/>
          </a:xfrm>
          <a:prstGeom prst="rect">
            <a:avLst/>
          </a:prstGeom>
          <a:noFill/>
        </p:spPr>
        <p:txBody>
          <a:bodyPr wrap="square" rtlCol="0">
            <a:spAutoFit/>
          </a:bodyPr>
          <a:lstStyle/>
          <a:p>
            <a:pPr algn="just"/>
            <a:r>
              <a:rPr lang="cs-CZ" sz="2400" b="1" dirty="0"/>
              <a:t>O</a:t>
            </a:r>
            <a:r>
              <a:rPr lang="cs-CZ" sz="2400" b="1" dirty="0" smtClean="0"/>
              <a:t>dpovědnost v občanském právu</a:t>
            </a:r>
          </a:p>
          <a:p>
            <a:pPr algn="just"/>
            <a:endParaRPr lang="cs-CZ" sz="2400" b="1" dirty="0"/>
          </a:p>
          <a:p>
            <a:pPr algn="just"/>
            <a:r>
              <a:rPr lang="cs-CZ" dirty="0"/>
              <a:t>Právní následky protiprávního jednání se nazývají </a:t>
            </a:r>
            <a:r>
              <a:rPr lang="cs-CZ" b="1" dirty="0"/>
              <a:t>nepříznivé (negativní) právní následky</a:t>
            </a:r>
            <a:r>
              <a:rPr lang="cs-CZ" dirty="0"/>
              <a:t> = vzniká </a:t>
            </a:r>
            <a:r>
              <a:rPr lang="cs-CZ" b="1" u="sng" dirty="0"/>
              <a:t>odpovědnost za toto jednání </a:t>
            </a:r>
            <a:r>
              <a:rPr lang="cs-CZ" dirty="0"/>
              <a:t>a povinnost </a:t>
            </a:r>
            <a:r>
              <a:rPr lang="cs-CZ" b="1" u="sng" dirty="0"/>
              <a:t>nahradit </a:t>
            </a:r>
            <a:r>
              <a:rPr lang="cs-CZ" b="1" u="sng" dirty="0" smtClean="0"/>
              <a:t>škodu.</a:t>
            </a:r>
          </a:p>
          <a:p>
            <a:pPr algn="just"/>
            <a:endParaRPr lang="cs-CZ" b="1" dirty="0"/>
          </a:p>
          <a:p>
            <a:pPr algn="just"/>
            <a:r>
              <a:rPr lang="cs-CZ" b="1" dirty="0" err="1" smtClean="0"/>
              <a:t>Poušení</a:t>
            </a:r>
            <a:r>
              <a:rPr lang="cs-CZ" b="1" dirty="0" smtClean="0"/>
              <a:t> objektivního práva (zákona) – vyžaduje se zavinění, domněnka nedbalosti (§ 2911 OZ)</a:t>
            </a:r>
            <a:r>
              <a:rPr lang="cs-CZ" dirty="0" smtClean="0"/>
              <a:t> čím je vyšší míra zavinění, tím je vyšší je míra přičitatelnosti jednání</a:t>
            </a:r>
          </a:p>
          <a:p>
            <a:pPr algn="just"/>
            <a:r>
              <a:rPr lang="cs-CZ" dirty="0" smtClean="0"/>
              <a:t>Dosavadní praxe vycházela z trestního práva</a:t>
            </a:r>
          </a:p>
          <a:p>
            <a:pPr algn="just"/>
            <a:r>
              <a:rPr lang="cs-CZ" dirty="0" smtClean="0"/>
              <a:t>(úmysl přímý a nepřímý, nedbalost vědomá a nevědomá)</a:t>
            </a:r>
          </a:p>
          <a:p>
            <a:pPr algn="just"/>
            <a:r>
              <a:rPr lang="cs-CZ" dirty="0" smtClean="0"/>
              <a:t>-vhodnější spíše úmysl (cíl způsobit následek), nedbalost hrubá a prostá</a:t>
            </a:r>
          </a:p>
          <a:p>
            <a:pPr algn="just"/>
            <a:endParaRPr lang="cs-CZ" b="1" dirty="0"/>
          </a:p>
          <a:p>
            <a:pPr algn="just"/>
            <a:r>
              <a:rPr lang="cs-CZ" dirty="0"/>
              <a:t>Zatímco při porušení zákona je škůdce za škodu odpovědný zpravidla pouze v případě, že ji skutečně zavinil, při porušení smluvní povinnosti není zavinění vždy třeba</a:t>
            </a:r>
            <a:r>
              <a:rPr lang="cs-CZ" dirty="0" smtClean="0"/>
              <a:t>.</a:t>
            </a:r>
          </a:p>
          <a:p>
            <a:pPr algn="just"/>
            <a:endParaRPr lang="cs-CZ" b="1" dirty="0"/>
          </a:p>
          <a:p>
            <a:pPr algn="just"/>
            <a:r>
              <a:rPr lang="cs-CZ" i="1" dirty="0"/>
              <a:t>Pokud by ve výše naznačeném případě řidič (který není provozovatel vozidla) prokázal, že poškodil cizí vozidlo v důsledku selhání brzd, které mu v servisu špatně opravili, nemusel by škodu hradit. Naproti tomu, dodavatel, který by svému obchodnímu partnerovi vlivem poruchy na svém vozidle nedodal včas zboží, bude povinen hradit škodu i tak</a:t>
            </a:r>
            <a:r>
              <a:rPr lang="cs-CZ" i="1" dirty="0" smtClean="0"/>
              <a:t>.</a:t>
            </a:r>
            <a:endParaRPr lang="cs-CZ" sz="2000" b="1" dirty="0"/>
          </a:p>
        </p:txBody>
      </p:sp>
    </p:spTree>
    <p:extLst>
      <p:ext uri="{BB962C8B-B14F-4D97-AF65-F5344CB8AC3E}">
        <p14:creationId xmlns:p14="http://schemas.microsoft.com/office/powerpoint/2010/main" val="33610445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62</a:t>
            </a:fld>
            <a:endParaRPr lang="cs-CZ" dirty="0"/>
          </a:p>
        </p:txBody>
      </p:sp>
      <p:sp>
        <p:nvSpPr>
          <p:cNvPr id="4" name="Obdélník 3"/>
          <p:cNvSpPr/>
          <p:nvPr/>
        </p:nvSpPr>
        <p:spPr>
          <a:xfrm>
            <a:off x="503548" y="404664"/>
            <a:ext cx="8136904" cy="9787295"/>
          </a:xfrm>
          <a:prstGeom prst="rect">
            <a:avLst/>
          </a:prstGeom>
        </p:spPr>
        <p:txBody>
          <a:bodyPr wrap="square">
            <a:spAutoFit/>
          </a:bodyPr>
          <a:lstStyle/>
          <a:p>
            <a:r>
              <a:rPr lang="cs-CZ" b="1" dirty="0" smtClean="0"/>
              <a:t>Zproštění se odpovědnosti za škodu</a:t>
            </a:r>
          </a:p>
          <a:p>
            <a:endParaRPr lang="cs-CZ" b="1" dirty="0"/>
          </a:p>
          <a:p>
            <a:r>
              <a:rPr lang="cs-CZ" dirty="0" smtClean="0"/>
              <a:t>u porušení objektivního práva – jednání je nezaviněné</a:t>
            </a:r>
          </a:p>
          <a:p>
            <a:endParaRPr lang="cs-CZ" dirty="0"/>
          </a:p>
          <a:p>
            <a:pPr algn="just"/>
            <a:r>
              <a:rPr lang="cs-CZ" dirty="0" smtClean="0"/>
              <a:t>u porušení smluvní povinnosti </a:t>
            </a:r>
            <a:r>
              <a:rPr lang="cs-CZ" dirty="0"/>
              <a:t>(§ 2913 OZ) - ve splnění povinnosti ze smlouvy dočasně nebo trvale </a:t>
            </a:r>
            <a:r>
              <a:rPr lang="cs-CZ" b="1" dirty="0"/>
              <a:t>zabránila mimořádná nepředvídatelná a nepřekonatelná překážka vzniklá nezávisle na jeho vůli. </a:t>
            </a:r>
            <a:endParaRPr lang="cs-CZ" dirty="0" smtClean="0"/>
          </a:p>
          <a:p>
            <a:pPr algn="just"/>
            <a:r>
              <a:rPr lang="cs-CZ" dirty="0" smtClean="0"/>
              <a:t>Povinnosti k náhradě škůdce nezprostí</a:t>
            </a:r>
          </a:p>
          <a:p>
            <a:pPr marL="285750" indent="-285750" algn="just">
              <a:buFont typeface="Arial" panose="020B0604020202020204" pitchFamily="34" charset="0"/>
              <a:buChar char="•"/>
            </a:pPr>
            <a:r>
              <a:rPr lang="cs-CZ" dirty="0"/>
              <a:t>p</a:t>
            </a:r>
            <a:r>
              <a:rPr lang="cs-CZ" dirty="0" smtClean="0"/>
              <a:t>řekážka v souvislosti se škůdcovými osobními poměry </a:t>
            </a:r>
            <a:r>
              <a:rPr lang="cs-CZ" dirty="0"/>
              <a:t>nebo </a:t>
            </a:r>
            <a:endParaRPr lang="cs-CZ" dirty="0" smtClean="0"/>
          </a:p>
          <a:p>
            <a:pPr marL="285750" indent="-285750" algn="just">
              <a:buFont typeface="Arial" panose="020B0604020202020204" pitchFamily="34" charset="0"/>
              <a:buChar char="•"/>
            </a:pPr>
            <a:r>
              <a:rPr lang="cs-CZ" dirty="0"/>
              <a:t>p</a:t>
            </a:r>
            <a:r>
              <a:rPr lang="cs-CZ" dirty="0" smtClean="0"/>
              <a:t>řekážka vzniklá </a:t>
            </a:r>
            <a:r>
              <a:rPr lang="cs-CZ" dirty="0"/>
              <a:t>až v době, kdy byl škůdce s plněním smluvené povinnosti v prodlení, </a:t>
            </a:r>
            <a:endParaRPr lang="cs-CZ" dirty="0" smtClean="0"/>
          </a:p>
          <a:p>
            <a:pPr marL="285750" indent="-285750" algn="just">
              <a:buFont typeface="Arial" panose="020B0604020202020204" pitchFamily="34" charset="0"/>
              <a:buChar char="•"/>
            </a:pPr>
            <a:r>
              <a:rPr lang="cs-CZ" dirty="0" smtClean="0"/>
              <a:t>překážka</a:t>
            </a:r>
            <a:r>
              <a:rPr lang="cs-CZ" dirty="0"/>
              <a:t>, kterou </a:t>
            </a:r>
            <a:r>
              <a:rPr lang="cs-CZ" dirty="0" smtClean="0"/>
              <a:t>byl </a:t>
            </a:r>
            <a:r>
              <a:rPr lang="cs-CZ" dirty="0"/>
              <a:t>škůdce podle smlouvy povinen </a:t>
            </a:r>
            <a:r>
              <a:rPr lang="cs-CZ" dirty="0" smtClean="0"/>
              <a:t>překonat.</a:t>
            </a:r>
          </a:p>
          <a:p>
            <a:pPr marL="285750" indent="-285750" algn="just">
              <a:buFont typeface="Arial" panose="020B0604020202020204" pitchFamily="34" charset="0"/>
              <a:buChar char="•"/>
            </a:pPr>
            <a:endParaRPr lang="cs-CZ" dirty="0"/>
          </a:p>
          <a:p>
            <a:pPr algn="just"/>
            <a:r>
              <a:rPr lang="cs-CZ" dirty="0" smtClean="0"/>
              <a:t>u porušení dobrých mravů – jednání </a:t>
            </a:r>
            <a:r>
              <a:rPr lang="cs-CZ" dirty="0"/>
              <a:t>není úmyslné (§ 2909 OZ) </a:t>
            </a:r>
            <a:r>
              <a:rPr lang="cs-CZ" i="1" dirty="0" smtClean="0"/>
              <a:t>škůdce</a:t>
            </a:r>
            <a:r>
              <a:rPr lang="cs-CZ" i="1" dirty="0"/>
              <a:t>, který poškozenému způsobí škodu úmyslným porušením dobrých mravů, je povinen ji </a:t>
            </a:r>
            <a:r>
              <a:rPr lang="cs-CZ" i="1" dirty="0" smtClean="0"/>
              <a:t>nahradit.</a:t>
            </a:r>
          </a:p>
          <a:p>
            <a:pPr algn="just"/>
            <a:r>
              <a:rPr lang="cs-CZ" dirty="0"/>
              <a:t>Právní jednání vyvolává právní následky, které jsou v něm vyjádřeny, jakož i právní následky plynoucí ze zákona, dobrých mravů, zvyklostí a zavedené praxe </a:t>
            </a:r>
            <a:r>
              <a:rPr lang="cs-CZ" dirty="0" smtClean="0"/>
              <a:t>stran (§545 OZ dobré mravy jako pramen práva).</a:t>
            </a:r>
          </a:p>
          <a:p>
            <a:pPr marL="285750" indent="-285750" algn="just">
              <a:buFont typeface="Arial" panose="020B0604020202020204" pitchFamily="34" charset="0"/>
              <a:buChar char="•"/>
            </a:pPr>
            <a:endParaRPr lang="cs-CZ" dirty="0"/>
          </a:p>
          <a:p>
            <a:pPr algn="just"/>
            <a:endParaRPr lang="cs-CZ" dirty="0"/>
          </a:p>
          <a:p>
            <a:endParaRPr lang="cs-CZ" dirty="0"/>
          </a:p>
          <a:p>
            <a:pPr lvl="0" algn="just"/>
            <a:r>
              <a:rPr lang="cs-CZ" b="1" dirty="0"/>
              <a:t>delikt</a:t>
            </a:r>
            <a:r>
              <a:rPr lang="cs-CZ" dirty="0"/>
              <a:t>: deliktem se rozumí nesplnění či porušení právní povinnosti, delikty způsobující újmu se dále dělí na ty, jež vyvolají </a:t>
            </a:r>
            <a:r>
              <a:rPr lang="cs-CZ" b="1" dirty="0"/>
              <a:t>majetkovou újmu</a:t>
            </a:r>
            <a:r>
              <a:rPr lang="cs-CZ" dirty="0"/>
              <a:t> a </a:t>
            </a:r>
            <a:r>
              <a:rPr lang="cs-CZ" b="1" dirty="0"/>
              <a:t>nemajetkovou újmu</a:t>
            </a:r>
            <a:r>
              <a:rPr lang="cs-CZ" dirty="0"/>
              <a:t> (delikty způsobující vady, delikty z prodlení a delikty vznikající zneužitím nebo omezením soutěže)</a:t>
            </a:r>
          </a:p>
          <a:p>
            <a:pPr lvl="0" algn="just"/>
            <a:r>
              <a:rPr lang="cs-CZ" b="1" dirty="0"/>
              <a:t>újma</a:t>
            </a:r>
            <a:r>
              <a:rPr lang="cs-CZ" dirty="0"/>
              <a:t>: škoda (újma na jmění) bývá definována jako </a:t>
            </a:r>
            <a:r>
              <a:rPr lang="cs-CZ" b="1" dirty="0"/>
              <a:t>majetková újma</a:t>
            </a:r>
            <a:r>
              <a:rPr lang="cs-CZ" dirty="0"/>
              <a:t> vyjádřitelná v penězích, zahrnuje v sobě škodu skutečnou i ušlý zisk; povinnost nahradit </a:t>
            </a:r>
            <a:r>
              <a:rPr lang="cs-CZ" b="1" dirty="0"/>
              <a:t>nemajetkovou újmu</a:t>
            </a:r>
            <a:r>
              <a:rPr lang="cs-CZ" dirty="0"/>
              <a:t> musí výslovně zakotvit zákon či smlouva, týká se zpravidla porušení přirozených práv člověka </a:t>
            </a:r>
          </a:p>
          <a:p>
            <a:pPr lvl="0" algn="just"/>
            <a:endParaRPr lang="cs-CZ" b="1" dirty="0"/>
          </a:p>
          <a:p>
            <a:pPr lvl="0" algn="just"/>
            <a:r>
              <a:rPr lang="cs-CZ" b="1" dirty="0"/>
              <a:t>kauzální nexus</a:t>
            </a:r>
            <a:r>
              <a:rPr lang="cs-CZ" dirty="0"/>
              <a:t>: příčinná souvislost mezi deliktem a vzniklou škodou, škoda je přímým následkem deliktu</a:t>
            </a:r>
          </a:p>
          <a:p>
            <a:pPr lvl="0" algn="just"/>
            <a:endParaRPr lang="cs-CZ" dirty="0"/>
          </a:p>
          <a:p>
            <a:pPr lvl="0"/>
            <a:r>
              <a:rPr lang="cs-CZ" b="1" dirty="0"/>
              <a:t>zavinění</a:t>
            </a:r>
            <a:r>
              <a:rPr lang="cs-CZ" dirty="0"/>
              <a:t>: vnitřní psychický stav škůdce k jeho jednání a následkům tohoto jednání</a:t>
            </a:r>
            <a:endParaRPr lang="cs-CZ" b="1" dirty="0"/>
          </a:p>
        </p:txBody>
      </p:sp>
    </p:spTree>
    <p:extLst>
      <p:ext uri="{BB962C8B-B14F-4D97-AF65-F5344CB8AC3E}">
        <p14:creationId xmlns:p14="http://schemas.microsoft.com/office/powerpoint/2010/main" val="30564419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63</a:t>
            </a:fld>
            <a:endParaRPr lang="cs-CZ" dirty="0"/>
          </a:p>
        </p:txBody>
      </p:sp>
      <p:sp>
        <p:nvSpPr>
          <p:cNvPr id="4" name="Obdélník 3"/>
          <p:cNvSpPr/>
          <p:nvPr/>
        </p:nvSpPr>
        <p:spPr>
          <a:xfrm>
            <a:off x="755576" y="335846"/>
            <a:ext cx="7488832" cy="6186309"/>
          </a:xfrm>
          <a:prstGeom prst="rect">
            <a:avLst/>
          </a:prstGeom>
        </p:spPr>
        <p:txBody>
          <a:bodyPr wrap="square">
            <a:spAutoFit/>
          </a:bodyPr>
          <a:lstStyle/>
          <a:p>
            <a:r>
              <a:rPr lang="cs-CZ" b="1" dirty="0"/>
              <a:t>Obecné předpoklady vzniku odpovědnostního závazku:</a:t>
            </a:r>
          </a:p>
          <a:p>
            <a:endParaRPr lang="cs-CZ" dirty="0"/>
          </a:p>
          <a:p>
            <a:pPr lvl="0" algn="just"/>
            <a:r>
              <a:rPr lang="cs-CZ" b="1" dirty="0"/>
              <a:t>delikt</a:t>
            </a:r>
            <a:r>
              <a:rPr lang="cs-CZ" dirty="0"/>
              <a:t>: deliktem se rozumí nesplnění či porušení právní </a:t>
            </a:r>
            <a:r>
              <a:rPr lang="cs-CZ" dirty="0" smtClean="0"/>
              <a:t>povinnosti</a:t>
            </a:r>
          </a:p>
          <a:p>
            <a:pPr lvl="0" algn="just"/>
            <a:endParaRPr lang="cs-CZ" dirty="0" smtClean="0"/>
          </a:p>
          <a:p>
            <a:pPr marL="285750" lvl="0" indent="-285750" algn="just">
              <a:buFont typeface="Arial" panose="020B0604020202020204" pitchFamily="34" charset="0"/>
              <a:buChar char="•"/>
            </a:pPr>
            <a:r>
              <a:rPr lang="cs-CZ" dirty="0" smtClean="0"/>
              <a:t>porušení dobrých mravů</a:t>
            </a:r>
          </a:p>
          <a:p>
            <a:pPr marL="285750" lvl="0" indent="-285750" algn="just">
              <a:buFont typeface="Arial" panose="020B0604020202020204" pitchFamily="34" charset="0"/>
              <a:buChar char="•"/>
            </a:pPr>
            <a:r>
              <a:rPr lang="cs-CZ" dirty="0" smtClean="0"/>
              <a:t>porušení zákona</a:t>
            </a:r>
          </a:p>
          <a:p>
            <a:pPr marL="285750" lvl="0" indent="-285750" algn="just">
              <a:buFont typeface="Arial" panose="020B0604020202020204" pitchFamily="34" charset="0"/>
              <a:buChar char="•"/>
            </a:pPr>
            <a:r>
              <a:rPr lang="cs-CZ" dirty="0" smtClean="0"/>
              <a:t>Porušení smluvního závazku</a:t>
            </a:r>
          </a:p>
          <a:p>
            <a:pPr lvl="0" algn="just"/>
            <a:endParaRPr lang="cs-CZ" b="1" dirty="0"/>
          </a:p>
          <a:p>
            <a:pPr lvl="0" algn="just"/>
            <a:r>
              <a:rPr lang="cs-CZ" b="1" dirty="0" smtClean="0"/>
              <a:t>újma</a:t>
            </a:r>
            <a:r>
              <a:rPr lang="cs-CZ" dirty="0"/>
              <a:t>: </a:t>
            </a:r>
            <a:endParaRPr lang="cs-CZ" dirty="0" smtClean="0"/>
          </a:p>
          <a:p>
            <a:pPr lvl="0" algn="just"/>
            <a:endParaRPr lang="cs-CZ" dirty="0"/>
          </a:p>
          <a:p>
            <a:pPr lvl="0" algn="just"/>
            <a:r>
              <a:rPr lang="cs-CZ" b="1" dirty="0" smtClean="0"/>
              <a:t>škoda</a:t>
            </a:r>
            <a:r>
              <a:rPr lang="cs-CZ" dirty="0" smtClean="0"/>
              <a:t> </a:t>
            </a:r>
            <a:r>
              <a:rPr lang="cs-CZ" dirty="0"/>
              <a:t>(újma na jmění) bývá definována jako </a:t>
            </a:r>
            <a:r>
              <a:rPr lang="cs-CZ" b="1" dirty="0"/>
              <a:t>majetková újma</a:t>
            </a:r>
            <a:r>
              <a:rPr lang="cs-CZ" dirty="0"/>
              <a:t> vyjádřitelná v penězích, zahrnuje v sobě škodu skutečnou </a:t>
            </a:r>
            <a:r>
              <a:rPr lang="cs-CZ" dirty="0" smtClean="0"/>
              <a:t>(</a:t>
            </a:r>
            <a:r>
              <a:rPr lang="cs-CZ" dirty="0" err="1" smtClean="0"/>
              <a:t>damnum</a:t>
            </a:r>
            <a:r>
              <a:rPr lang="cs-CZ" dirty="0" smtClean="0"/>
              <a:t> </a:t>
            </a:r>
            <a:r>
              <a:rPr lang="cs-CZ" dirty="0" err="1" smtClean="0"/>
              <a:t>emergens</a:t>
            </a:r>
            <a:r>
              <a:rPr lang="cs-CZ" dirty="0" smtClean="0"/>
              <a:t>) i </a:t>
            </a:r>
            <a:r>
              <a:rPr lang="cs-CZ" dirty="0"/>
              <a:t>ušlý </a:t>
            </a:r>
            <a:r>
              <a:rPr lang="cs-CZ" dirty="0" smtClean="0"/>
              <a:t>zisk (</a:t>
            </a:r>
            <a:r>
              <a:rPr lang="cs-CZ" dirty="0" err="1" smtClean="0"/>
              <a:t>lucrum</a:t>
            </a:r>
            <a:r>
              <a:rPr lang="cs-CZ" dirty="0" smtClean="0"/>
              <a:t> </a:t>
            </a:r>
            <a:r>
              <a:rPr lang="cs-CZ" dirty="0" err="1" smtClean="0"/>
              <a:t>cessans</a:t>
            </a:r>
            <a:r>
              <a:rPr lang="cs-CZ" dirty="0" smtClean="0"/>
              <a:t>); </a:t>
            </a:r>
          </a:p>
          <a:p>
            <a:pPr lvl="0" algn="just"/>
            <a:endParaRPr lang="cs-CZ" dirty="0"/>
          </a:p>
          <a:p>
            <a:pPr lvl="0" algn="just"/>
            <a:r>
              <a:rPr lang="cs-CZ" b="1" dirty="0" smtClean="0"/>
              <a:t>nemajetkovou </a:t>
            </a:r>
            <a:r>
              <a:rPr lang="cs-CZ" b="1" dirty="0"/>
              <a:t>újmu</a:t>
            </a:r>
            <a:r>
              <a:rPr lang="cs-CZ" dirty="0"/>
              <a:t> musí výslovně zakotvit zákon či smlouva, týká se zpravidla porušení přirozených práv člověka </a:t>
            </a:r>
          </a:p>
          <a:p>
            <a:pPr lvl="0" algn="just"/>
            <a:endParaRPr lang="cs-CZ" b="1" dirty="0"/>
          </a:p>
          <a:p>
            <a:pPr lvl="0" algn="just"/>
            <a:r>
              <a:rPr lang="cs-CZ" b="1" dirty="0"/>
              <a:t>kauzální nexus</a:t>
            </a:r>
            <a:r>
              <a:rPr lang="cs-CZ" dirty="0"/>
              <a:t>: příčinná souvislost mezi deliktem a vzniklou škodou, škoda je přímým následkem deliktu</a:t>
            </a:r>
          </a:p>
          <a:p>
            <a:pPr lvl="0" algn="just"/>
            <a:endParaRPr lang="cs-CZ" dirty="0"/>
          </a:p>
          <a:p>
            <a:pPr lvl="0"/>
            <a:r>
              <a:rPr lang="cs-CZ" b="1" dirty="0"/>
              <a:t>zavinění</a:t>
            </a:r>
            <a:r>
              <a:rPr lang="cs-CZ" dirty="0" smtClean="0"/>
              <a:t>: v případě porušení dobrých mravů úmysl, v případě porušení zákona minimálně nedbalost, která je stanovena domněnkou</a:t>
            </a:r>
            <a:endParaRPr lang="cs-CZ" b="1" dirty="0"/>
          </a:p>
        </p:txBody>
      </p:sp>
    </p:spTree>
    <p:extLst>
      <p:ext uri="{BB962C8B-B14F-4D97-AF65-F5344CB8AC3E}">
        <p14:creationId xmlns:p14="http://schemas.microsoft.com/office/powerpoint/2010/main" val="25767915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marL="0" indent="0">
              <a:buNone/>
            </a:pPr>
            <a:r>
              <a:rPr lang="cs-CZ" sz="2400" b="1" dirty="0" smtClean="0">
                <a:latin typeface="+mj-lt"/>
                <a:cs typeface="Times New Roman" panose="02020603050405020304" pitchFamily="18" charset="0"/>
              </a:rPr>
              <a:t>Okolnosti vylučující protiprávnost</a:t>
            </a:r>
          </a:p>
          <a:p>
            <a:pPr marL="0" indent="0">
              <a:buNone/>
            </a:pPr>
            <a:r>
              <a:rPr lang="cs-CZ" sz="2400" b="1" dirty="0" smtClean="0">
                <a:latin typeface="+mj-lt"/>
                <a:cs typeface="Times New Roman" panose="02020603050405020304" pitchFamily="18" charset="0"/>
              </a:rPr>
              <a:t>Nutná obrana (§ 2905 OZ)</a:t>
            </a:r>
          </a:p>
          <a:p>
            <a:pPr marL="0" indent="0" algn="just">
              <a:buNone/>
            </a:pPr>
            <a:r>
              <a:rPr lang="cs-CZ" sz="2000" dirty="0">
                <a:latin typeface="+mj-lt"/>
                <a:cs typeface="Times New Roman" panose="02020603050405020304" pitchFamily="18" charset="0"/>
              </a:rPr>
              <a:t>k</a:t>
            </a:r>
            <a:r>
              <a:rPr lang="cs-CZ" sz="2000" dirty="0" smtClean="0">
                <a:latin typeface="+mj-lt"/>
                <a:cs typeface="Times New Roman" panose="02020603050405020304" pitchFamily="18" charset="0"/>
              </a:rPr>
              <a:t>do odvrací </a:t>
            </a:r>
            <a:r>
              <a:rPr lang="cs-CZ" sz="2000" dirty="0">
                <a:latin typeface="+mj-lt"/>
                <a:cs typeface="Times New Roman" panose="02020603050405020304" pitchFamily="18" charset="0"/>
              </a:rPr>
              <a:t>od sebe nebo od jiného bezprostředně hrozící nebo trvající protiprávní útok a způsobí přitom útočníkovi újmu, není povinen k její </a:t>
            </a:r>
            <a:r>
              <a:rPr lang="cs-CZ" sz="2000" dirty="0" smtClean="0">
                <a:latin typeface="+mj-lt"/>
                <a:cs typeface="Times New Roman" panose="02020603050405020304" pitchFamily="18" charset="0"/>
              </a:rPr>
              <a:t>náhradě = vyjma </a:t>
            </a:r>
            <a:r>
              <a:rPr lang="cs-CZ" sz="2000" b="1" dirty="0" smtClean="0">
                <a:latin typeface="+mj-lt"/>
                <a:cs typeface="Times New Roman" panose="02020603050405020304" pitchFamily="18" charset="0"/>
              </a:rPr>
              <a:t>zjevně nepřiměřená způsobu útoku</a:t>
            </a:r>
          </a:p>
          <a:p>
            <a:pPr marL="0" indent="0" algn="just">
              <a:buNone/>
            </a:pPr>
            <a:r>
              <a:rPr lang="cs-CZ" sz="1400" i="1" dirty="0">
                <a:cs typeface="Times New Roman" panose="02020603050405020304" pitchFamily="18" charset="0"/>
              </a:rPr>
              <a:t>Pokud někdo někoho fyzicky napadne a ten mu v obraně rozbije hodinky, útočník nemá právo požadovat náhradu škody.</a:t>
            </a:r>
            <a:endParaRPr lang="cs-CZ" sz="1400" b="1" dirty="0" smtClean="0">
              <a:cs typeface="Times New Roman" panose="02020603050405020304" pitchFamily="18" charset="0"/>
            </a:endParaRPr>
          </a:p>
          <a:p>
            <a:pPr marL="0" indent="0" algn="just">
              <a:buNone/>
            </a:pPr>
            <a:r>
              <a:rPr lang="cs-CZ" sz="2400" b="1" dirty="0" smtClean="0">
                <a:cs typeface="Times New Roman" panose="02020603050405020304" pitchFamily="18" charset="0"/>
              </a:rPr>
              <a:t>Krajní nouze (§ 2906 </a:t>
            </a:r>
            <a:r>
              <a:rPr lang="cs-CZ" sz="2400" b="1" dirty="0">
                <a:cs typeface="Times New Roman" panose="02020603050405020304" pitchFamily="18" charset="0"/>
              </a:rPr>
              <a:t>OZ</a:t>
            </a:r>
            <a:r>
              <a:rPr lang="cs-CZ" sz="2400" b="1" dirty="0" smtClean="0">
                <a:cs typeface="Times New Roman" panose="02020603050405020304" pitchFamily="18" charset="0"/>
              </a:rPr>
              <a:t>)</a:t>
            </a:r>
          </a:p>
          <a:p>
            <a:pPr marL="0" indent="0" algn="just">
              <a:buNone/>
            </a:pPr>
            <a:r>
              <a:rPr lang="cs-CZ" sz="1800" dirty="0" smtClean="0">
                <a:cs typeface="Times New Roman" panose="02020603050405020304" pitchFamily="18" charset="0"/>
              </a:rPr>
              <a:t>kdo </a:t>
            </a:r>
            <a:r>
              <a:rPr lang="cs-CZ" sz="1800" dirty="0">
                <a:cs typeface="Times New Roman" panose="02020603050405020304" pitchFamily="18" charset="0"/>
              </a:rPr>
              <a:t>odvrací od sebe nebo od jiného přímo hrozící nebezpečí újmy, není povinen k náhradě újmy tím způsobené, nebylo-li za daných okolností možné odvrátit nebezpečí jinak nebo nezpůsobí-li následek zjevně stejně závažný nebo ještě závažnější než újma, která </a:t>
            </a:r>
            <a:r>
              <a:rPr lang="cs-CZ" sz="1800" dirty="0" smtClean="0">
                <a:cs typeface="Times New Roman" panose="02020603050405020304" pitchFamily="18" charset="0"/>
              </a:rPr>
              <a:t>hrozila = vyjma </a:t>
            </a:r>
            <a:r>
              <a:rPr lang="cs-CZ" sz="1800" b="1" dirty="0" smtClean="0">
                <a:cs typeface="Times New Roman" panose="02020603050405020304" pitchFamily="18" charset="0"/>
              </a:rPr>
              <a:t>následek je stejně závažný nebo závažnější</a:t>
            </a:r>
            <a:r>
              <a:rPr lang="cs-CZ" sz="1800" dirty="0" smtClean="0">
                <a:cs typeface="Times New Roman" panose="02020603050405020304" pitchFamily="18" charset="0"/>
              </a:rPr>
              <a:t>, nebo </a:t>
            </a:r>
            <a:r>
              <a:rPr lang="cs-CZ" sz="1800" b="1" dirty="0" smtClean="0">
                <a:cs typeface="Times New Roman" panose="02020603050405020304" pitchFamily="18" charset="0"/>
              </a:rPr>
              <a:t>vyvolal-li nebezpečí sám jednající</a:t>
            </a:r>
          </a:p>
          <a:p>
            <a:pPr marL="0" indent="0" algn="just">
              <a:buNone/>
            </a:pPr>
            <a:r>
              <a:rPr lang="cs-CZ" sz="1600" i="1" dirty="0"/>
              <a:t>Pokud někdo při hašení požáru ve svém bytě vytopí i sousední byty, nebude povinen hradit takto způsobenou škodu</a:t>
            </a:r>
            <a:r>
              <a:rPr lang="cs-CZ" sz="1600" i="1" dirty="0" smtClean="0"/>
              <a:t>.</a:t>
            </a:r>
          </a:p>
          <a:p>
            <a:pPr marL="0" indent="0" algn="just">
              <a:buNone/>
            </a:pPr>
            <a:endParaRPr lang="cs-CZ" sz="1600" dirty="0" smtClean="0">
              <a:cs typeface="Times New Roman" panose="02020603050405020304" pitchFamily="18" charset="0"/>
            </a:endParaRPr>
          </a:p>
          <a:p>
            <a:pPr marL="0" indent="0" algn="just">
              <a:buNone/>
            </a:pPr>
            <a:r>
              <a:rPr lang="cs-CZ" sz="1600" dirty="0" smtClean="0">
                <a:cs typeface="Times New Roman" panose="02020603050405020304" pitchFamily="18" charset="0"/>
              </a:rPr>
              <a:t>V případech krajní nouze a nutné obrany je nutné přihlédnout k </a:t>
            </a:r>
            <a:r>
              <a:rPr lang="cs-CZ" sz="1600" b="1" dirty="0" smtClean="0">
                <a:cs typeface="Times New Roman" panose="02020603050405020304" pitchFamily="18" charset="0"/>
              </a:rPr>
              <a:t>omluvitelnému hnutí mysli (§ 2907 OZ)</a:t>
            </a:r>
          </a:p>
          <a:p>
            <a:pPr marL="0" indent="0" algn="just">
              <a:buNone/>
            </a:pPr>
            <a:endParaRPr lang="cs-CZ" sz="1800" b="1" dirty="0">
              <a:cs typeface="Times New Roman" panose="02020603050405020304" pitchFamily="18" charset="0"/>
            </a:endParaRPr>
          </a:p>
          <a:p>
            <a:pPr marL="0" indent="0" algn="just">
              <a:buNone/>
            </a:pPr>
            <a:endParaRPr lang="cs-CZ" sz="2000" b="1" dirty="0" smtClean="0">
              <a:latin typeface="+mj-lt"/>
              <a:cs typeface="Times New Roman" panose="02020603050405020304" pitchFamily="18" charset="0"/>
            </a:endParaRPr>
          </a:p>
          <a:p>
            <a:pPr marL="0" indent="0" algn="just">
              <a:buNone/>
            </a:pPr>
            <a:endParaRPr lang="cs-CZ" sz="2000" dirty="0" smtClean="0">
              <a:latin typeface="+mj-lt"/>
              <a:cs typeface="Times New Roman" panose="02020603050405020304" pitchFamily="18" charset="0"/>
            </a:endParaRPr>
          </a:p>
          <a:p>
            <a:pPr marL="0" indent="0">
              <a:buNone/>
            </a:pPr>
            <a:endParaRPr lang="cs-CZ" sz="2400" dirty="0">
              <a:latin typeface="+mj-lt"/>
              <a:cs typeface="Times New Roman" panose="02020603050405020304" pitchFamily="18" charset="0"/>
            </a:endParaRPr>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64</a:t>
            </a:fld>
            <a:endParaRPr lang="cs-CZ" dirty="0"/>
          </a:p>
        </p:txBody>
      </p:sp>
    </p:spTree>
    <p:extLst>
      <p:ext uri="{BB962C8B-B14F-4D97-AF65-F5344CB8AC3E}">
        <p14:creationId xmlns:p14="http://schemas.microsoft.com/office/powerpoint/2010/main" val="28524164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92500" lnSpcReduction="20000"/>
          </a:bodyPr>
          <a:lstStyle/>
          <a:p>
            <a:pPr marL="0" indent="0">
              <a:buNone/>
            </a:pPr>
            <a:r>
              <a:rPr lang="cs-CZ" sz="2800" b="1" dirty="0" smtClean="0"/>
              <a:t>Zvláštní ustanovení o odpovědnosti</a:t>
            </a:r>
          </a:p>
          <a:p>
            <a:pPr marL="0" indent="0" algn="just">
              <a:buNone/>
            </a:pPr>
            <a:r>
              <a:rPr lang="cs-CZ" sz="2400" b="1" dirty="0" smtClean="0"/>
              <a:t>Princip: </a:t>
            </a:r>
            <a:r>
              <a:rPr lang="cs-CZ" sz="2400" dirty="0" smtClean="0"/>
              <a:t>dát poškozenému co nejširší prostor domoci se náhrady, zvláštní skutkové podstaty upravující specifické situace</a:t>
            </a:r>
          </a:p>
          <a:p>
            <a:pPr algn="just">
              <a:buFont typeface="Wingdings" panose="05000000000000000000" pitchFamily="2" charset="2"/>
              <a:buChar char="q"/>
            </a:pPr>
            <a:r>
              <a:rPr lang="cs-CZ" sz="2400" b="1" dirty="0" smtClean="0">
                <a:solidFill>
                  <a:srgbClr val="92D050"/>
                </a:solidFill>
              </a:rPr>
              <a:t>škoda </a:t>
            </a:r>
            <a:r>
              <a:rPr lang="cs-CZ" sz="2400" b="1" dirty="0">
                <a:solidFill>
                  <a:srgbClr val="92D050"/>
                </a:solidFill>
              </a:rPr>
              <a:t>způsobená tím, kdo nemůže posoudit následky svého </a:t>
            </a:r>
            <a:r>
              <a:rPr lang="cs-CZ" sz="2400" b="1" dirty="0" smtClean="0">
                <a:solidFill>
                  <a:srgbClr val="92D050"/>
                </a:solidFill>
              </a:rPr>
              <a:t>jednání</a:t>
            </a:r>
          </a:p>
          <a:p>
            <a:pPr algn="just">
              <a:buFont typeface="Wingdings" panose="05000000000000000000" pitchFamily="2" charset="2"/>
              <a:buChar char="q"/>
            </a:pPr>
            <a:r>
              <a:rPr lang="cs-CZ" sz="2400" dirty="0" smtClean="0"/>
              <a:t>škoda </a:t>
            </a:r>
            <a:r>
              <a:rPr lang="cs-CZ" sz="2400" dirty="0"/>
              <a:t>způsobená osobou s nebezpečnými </a:t>
            </a:r>
            <a:r>
              <a:rPr lang="cs-CZ" sz="2400" dirty="0" smtClean="0"/>
              <a:t>vlastnostmi</a:t>
            </a:r>
          </a:p>
          <a:p>
            <a:pPr algn="just">
              <a:buFont typeface="Wingdings" panose="05000000000000000000" pitchFamily="2" charset="2"/>
              <a:buChar char="q"/>
            </a:pPr>
            <a:r>
              <a:rPr lang="cs-CZ" sz="2400" dirty="0"/>
              <a:t>š</a:t>
            </a:r>
            <a:r>
              <a:rPr lang="cs-CZ" sz="2400" dirty="0" smtClean="0"/>
              <a:t>koda </a:t>
            </a:r>
            <a:r>
              <a:rPr lang="cs-CZ" sz="2400" dirty="0"/>
              <a:t>z provozní </a:t>
            </a:r>
            <a:r>
              <a:rPr lang="cs-CZ" sz="2400" dirty="0" smtClean="0"/>
              <a:t>činnosti</a:t>
            </a:r>
          </a:p>
          <a:p>
            <a:pPr algn="just">
              <a:buFont typeface="Wingdings" panose="05000000000000000000" pitchFamily="2" charset="2"/>
              <a:buChar char="q"/>
            </a:pPr>
            <a:r>
              <a:rPr lang="cs-CZ" sz="2400" dirty="0" smtClean="0"/>
              <a:t>škoda </a:t>
            </a:r>
            <a:r>
              <a:rPr lang="cs-CZ" sz="2400" dirty="0"/>
              <a:t>způsobená provozem zvlášť </a:t>
            </a:r>
            <a:r>
              <a:rPr lang="cs-CZ" sz="2400" dirty="0" smtClean="0"/>
              <a:t>nebezpečným</a:t>
            </a:r>
          </a:p>
          <a:p>
            <a:pPr algn="just">
              <a:buFont typeface="Wingdings" panose="05000000000000000000" pitchFamily="2" charset="2"/>
              <a:buChar char="q"/>
            </a:pPr>
            <a:r>
              <a:rPr lang="cs-CZ" sz="2400" dirty="0" smtClean="0"/>
              <a:t>škoda </a:t>
            </a:r>
            <a:r>
              <a:rPr lang="cs-CZ" sz="2400" dirty="0"/>
              <a:t>na nemovité </a:t>
            </a:r>
            <a:r>
              <a:rPr lang="cs-CZ" sz="2400" dirty="0" smtClean="0"/>
              <a:t>věci</a:t>
            </a:r>
          </a:p>
          <a:p>
            <a:pPr algn="just">
              <a:buFont typeface="Wingdings" panose="05000000000000000000" pitchFamily="2" charset="2"/>
              <a:buChar char="q"/>
            </a:pPr>
            <a:r>
              <a:rPr lang="pl-PL" sz="2400" b="1" dirty="0" smtClean="0">
                <a:solidFill>
                  <a:srgbClr val="92D050"/>
                </a:solidFill>
              </a:rPr>
              <a:t>škoda </a:t>
            </a:r>
            <a:r>
              <a:rPr lang="pl-PL" sz="2400" b="1" dirty="0">
                <a:solidFill>
                  <a:srgbClr val="92D050"/>
                </a:solidFill>
              </a:rPr>
              <a:t>z provozu dopravních </a:t>
            </a:r>
            <a:r>
              <a:rPr lang="pl-PL" sz="2400" b="1" dirty="0" smtClean="0">
                <a:solidFill>
                  <a:srgbClr val="92D050"/>
                </a:solidFill>
              </a:rPr>
              <a:t>prostředků</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způsobená zvířetem</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způsobena věcí</a:t>
            </a:r>
          </a:p>
          <a:p>
            <a:pPr algn="just">
              <a:buFont typeface="Wingdings" panose="05000000000000000000" pitchFamily="2" charset="2"/>
              <a:buChar char="q"/>
            </a:pPr>
            <a:r>
              <a:rPr lang="pl-PL" sz="2400" dirty="0"/>
              <a:t>š</a:t>
            </a:r>
            <a:r>
              <a:rPr lang="pl-PL" sz="2400" dirty="0" smtClean="0"/>
              <a:t>koda způsobena vadou výrobku</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převzaté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odložené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vnesené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způsobená informací nebo radou</a:t>
            </a:r>
            <a:endParaRPr lang="pl-PL" sz="2400" b="1" dirty="0">
              <a:solidFill>
                <a:srgbClr val="92D050"/>
              </a:solidFill>
            </a:endParaRPr>
          </a:p>
          <a:p>
            <a:pPr marL="0" indent="0" algn="just">
              <a:buNone/>
            </a:pPr>
            <a:endParaRPr lang="cs-CZ" sz="2400" dirty="0" smtClean="0"/>
          </a:p>
          <a:p>
            <a:pPr marL="0" indent="0" algn="just">
              <a:buNone/>
            </a:pPr>
            <a:endParaRPr lang="cs-CZ" sz="1800" dirty="0" smtClean="0"/>
          </a:p>
          <a:p>
            <a:pPr marL="0" indent="0">
              <a:buNone/>
            </a:pPr>
            <a:endParaRPr lang="cs-CZ" sz="2800" dirty="0" smtClean="0"/>
          </a:p>
          <a:p>
            <a:pPr marL="0" indent="0">
              <a:buNone/>
            </a:pPr>
            <a:endParaRPr lang="cs-CZ" sz="2800"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65</a:t>
            </a:fld>
            <a:endParaRPr lang="cs-CZ" dirty="0"/>
          </a:p>
        </p:txBody>
      </p:sp>
    </p:spTree>
    <p:extLst>
      <p:ext uri="{BB962C8B-B14F-4D97-AF65-F5344CB8AC3E}">
        <p14:creationId xmlns:p14="http://schemas.microsoft.com/office/powerpoint/2010/main" val="372405301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70000" lnSpcReduction="20000"/>
          </a:bodyPr>
          <a:lstStyle/>
          <a:p>
            <a:pPr marL="0" indent="0">
              <a:buNone/>
            </a:pPr>
            <a:r>
              <a:rPr lang="cs-CZ" b="1" dirty="0"/>
              <a:t>Škoda způsobena tím, kdo nemůže posoudit následky svého jednání (§ 2920 - 2922 OZ)</a:t>
            </a:r>
          </a:p>
          <a:p>
            <a:pPr marL="0" indent="0">
              <a:buNone/>
            </a:pPr>
            <a:r>
              <a:rPr lang="cs-CZ" b="1" dirty="0" smtClean="0"/>
              <a:t>Škůdce: </a:t>
            </a:r>
            <a:r>
              <a:rPr lang="cs-CZ" dirty="0"/>
              <a:t>osoba nezletilá, která nenabyla plně svéprávnosti, osoba stižená duševní poruchou, osoba která se vědomě uvede do stavu, kdy není schopna ovládat a posoudit následky svého jednání (intoxikovaná osoba)</a:t>
            </a:r>
          </a:p>
          <a:p>
            <a:pPr marL="0" indent="0" algn="just">
              <a:buNone/>
            </a:pPr>
            <a:r>
              <a:rPr lang="cs-CZ" dirty="0"/>
              <a:t>záleží, zda byla schopna posoudit následky svého jednání (rozpoznávací složka) a je zároveň i schopen své počínání ovládnout (ovládací složka).; obdobně jako příčetnost v trestním právu</a:t>
            </a:r>
          </a:p>
          <a:p>
            <a:pPr marL="0" indent="0" algn="just">
              <a:buNone/>
            </a:pPr>
            <a:r>
              <a:rPr lang="cs-CZ" dirty="0"/>
              <a:t>zachována – škodu hradí škůdce</a:t>
            </a:r>
          </a:p>
          <a:p>
            <a:pPr marL="0" indent="0" algn="just">
              <a:buNone/>
            </a:pPr>
            <a:r>
              <a:rPr lang="cs-CZ" dirty="0"/>
              <a:t>není zachována – hradí škůdce, je-li to spravedlivé s ohledem na majetkové poměry škůdce a poškozeného</a:t>
            </a:r>
          </a:p>
          <a:p>
            <a:pPr marL="0" indent="0" algn="just">
              <a:buNone/>
            </a:pPr>
            <a:r>
              <a:rPr lang="cs-CZ" b="1" dirty="0" smtClean="0"/>
              <a:t>Solidárně odpovědná: </a:t>
            </a:r>
            <a:r>
              <a:rPr lang="cs-CZ" dirty="0"/>
              <a:t>osoba, která má nad škůdcem dohled a tento zanedbala, v celém rozsahu pak u škůdce, který není povinen k náhradě</a:t>
            </a:r>
          </a:p>
          <a:p>
            <a:pPr marL="0" indent="0" algn="just">
              <a:buNone/>
            </a:pPr>
            <a:r>
              <a:rPr lang="cs-CZ" dirty="0"/>
              <a:t>                                    osoby, které jej vlastní vinou do toho stavu přivedly (intoxikovaná osoba)</a:t>
            </a:r>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66</a:t>
            </a:fld>
            <a:endParaRPr lang="cs-CZ" dirty="0"/>
          </a:p>
        </p:txBody>
      </p:sp>
    </p:spTree>
    <p:extLst>
      <p:ext uri="{BB962C8B-B14F-4D97-AF65-F5344CB8AC3E}">
        <p14:creationId xmlns:p14="http://schemas.microsoft.com/office/powerpoint/2010/main" val="64534391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marL="0" indent="0">
              <a:buNone/>
            </a:pPr>
            <a:r>
              <a:rPr lang="cs-CZ" sz="2400" b="1" dirty="0" smtClean="0"/>
              <a:t>Škoda z provozu dopravních prostředků (§2927-2932 OZ)</a:t>
            </a:r>
          </a:p>
          <a:p>
            <a:pPr marL="0" indent="0" algn="just">
              <a:buNone/>
            </a:pPr>
            <a:r>
              <a:rPr lang="cs-CZ" sz="2400" b="1" dirty="0" smtClean="0"/>
              <a:t>Škůdce: </a:t>
            </a:r>
            <a:r>
              <a:rPr lang="cs-CZ" sz="2000" dirty="0" smtClean="0"/>
              <a:t>provozovatel dopravy, provozovatel vozidla, plavidla, letadla, vyjma těch poháněných lidskou silou, osoba, která má dopravní prostředek v opravě, osoba, která bez vědomí nebo proti vůli provozovatele dopravní prostředek užila</a:t>
            </a:r>
          </a:p>
          <a:p>
            <a:pPr marL="0" indent="0" algn="just">
              <a:buNone/>
            </a:pPr>
            <a:r>
              <a:rPr lang="cs-CZ" sz="2000" dirty="0" smtClean="0"/>
              <a:t>Nelze-li provozovatele určit, má se za to, že jde o </a:t>
            </a:r>
            <a:r>
              <a:rPr lang="cs-CZ" sz="2000" b="1" dirty="0" smtClean="0"/>
              <a:t>vlastníka vozidla.</a:t>
            </a:r>
          </a:p>
          <a:p>
            <a:pPr marL="0" indent="0" algn="just">
              <a:buNone/>
            </a:pPr>
            <a:endParaRPr lang="cs-CZ" sz="2000" b="1" dirty="0" smtClean="0"/>
          </a:p>
          <a:p>
            <a:pPr marL="0" indent="0" algn="just">
              <a:buNone/>
            </a:pPr>
            <a:r>
              <a:rPr lang="cs-CZ" sz="2000" b="1" dirty="0" smtClean="0"/>
              <a:t>Solidární odpovědnost: </a:t>
            </a:r>
            <a:r>
              <a:rPr lang="cs-CZ" sz="2000" dirty="0" smtClean="0"/>
              <a:t>pokud provozovatel z nedbalosti umožnil užití dopravního prostředku osobě bez jeho vědomí nebo proti jeho vůli</a:t>
            </a:r>
          </a:p>
          <a:p>
            <a:pPr marL="0" indent="0" algn="just">
              <a:buNone/>
            </a:pPr>
            <a:endParaRPr lang="cs-CZ" sz="2000" dirty="0"/>
          </a:p>
          <a:p>
            <a:pPr marL="0" indent="0" algn="just">
              <a:buNone/>
            </a:pPr>
            <a:r>
              <a:rPr lang="cs-CZ" sz="2000" b="1" dirty="0" smtClean="0"/>
              <a:t>Liberační důvody</a:t>
            </a:r>
            <a:r>
              <a:rPr lang="cs-CZ" sz="2000" dirty="0"/>
              <a:t>: </a:t>
            </a:r>
            <a:r>
              <a:rPr lang="cs-CZ" sz="2000" dirty="0" smtClean="0"/>
              <a:t>prokáže-li provozovatel, </a:t>
            </a:r>
            <a:r>
              <a:rPr lang="cs-CZ" sz="2000" dirty="0"/>
              <a:t>že škodě nemohl zabránit ani při vynaložení veškerého úsilí, které lze požadovat</a:t>
            </a:r>
            <a:r>
              <a:rPr lang="cs-CZ" sz="2000" dirty="0" smtClean="0"/>
              <a:t>.</a:t>
            </a:r>
          </a:p>
          <a:p>
            <a:pPr marL="0" indent="0" algn="just">
              <a:buNone/>
            </a:pPr>
            <a:endParaRPr lang="cs-CZ" sz="2000" b="1" dirty="0"/>
          </a:p>
          <a:p>
            <a:pPr marL="0" indent="0" algn="just">
              <a:buNone/>
            </a:pPr>
            <a:r>
              <a:rPr lang="cs-CZ" sz="2000" b="1" dirty="0" smtClean="0"/>
              <a:t>Střet </a:t>
            </a:r>
            <a:r>
              <a:rPr lang="cs-CZ" sz="2000" b="1" dirty="0"/>
              <a:t>více provozů: </a:t>
            </a:r>
            <a:r>
              <a:rPr lang="cs-CZ" sz="2000" dirty="0"/>
              <a:t>Střetnou-li se provozy dvou nebo více provozovatelů a jedná-li se o vypořádání mezi těmito provozovateli, vypořádají se provozovatelé podle své účasti na způsobení vzniklé škody.</a:t>
            </a:r>
            <a:endParaRPr lang="cs-CZ" sz="2000" dirty="0" smtClean="0"/>
          </a:p>
          <a:p>
            <a:pPr marL="0" indent="0">
              <a:buNone/>
            </a:pPr>
            <a:endParaRPr lang="cs-CZ" sz="2400" b="1" dirty="0" smtClean="0"/>
          </a:p>
          <a:p>
            <a:pPr marL="0" indent="0">
              <a:buNone/>
            </a:pPr>
            <a:endParaRPr lang="cs-CZ" sz="2800" b="1" dirty="0" smtClean="0"/>
          </a:p>
          <a:p>
            <a:pPr marL="0" indent="0">
              <a:buNone/>
            </a:pPr>
            <a:endParaRPr lang="cs-CZ" sz="2800" b="1"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67</a:t>
            </a:fld>
            <a:endParaRPr lang="cs-CZ" dirty="0"/>
          </a:p>
        </p:txBody>
      </p:sp>
    </p:spTree>
    <p:extLst>
      <p:ext uri="{BB962C8B-B14F-4D97-AF65-F5344CB8AC3E}">
        <p14:creationId xmlns:p14="http://schemas.microsoft.com/office/powerpoint/2010/main" val="319904992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68</a:t>
            </a:fld>
            <a:endParaRPr lang="cs-CZ" dirty="0"/>
          </a:p>
        </p:txBody>
      </p:sp>
      <p:sp>
        <p:nvSpPr>
          <p:cNvPr id="4" name="TextovéPole 3"/>
          <p:cNvSpPr txBox="1"/>
          <p:nvPr/>
        </p:nvSpPr>
        <p:spPr>
          <a:xfrm>
            <a:off x="251520" y="620688"/>
            <a:ext cx="8208912" cy="5047536"/>
          </a:xfrm>
          <a:prstGeom prst="rect">
            <a:avLst/>
          </a:prstGeom>
          <a:noFill/>
        </p:spPr>
        <p:txBody>
          <a:bodyPr wrap="square" rtlCol="0">
            <a:spAutoFit/>
          </a:bodyPr>
          <a:lstStyle/>
          <a:p>
            <a:pPr lvl="0" algn="just"/>
            <a:r>
              <a:rPr lang="cs-CZ" sz="2400" b="1" dirty="0" smtClean="0"/>
              <a:t>škoda </a:t>
            </a:r>
            <a:r>
              <a:rPr lang="cs-CZ" sz="2400" b="1" dirty="0"/>
              <a:t>způsobená zvířetem </a:t>
            </a:r>
            <a:r>
              <a:rPr lang="cs-CZ" sz="2400" b="1" dirty="0" smtClean="0"/>
              <a:t>(§ </a:t>
            </a:r>
            <a:r>
              <a:rPr lang="cs-CZ" sz="2400" b="1" dirty="0"/>
              <a:t>2933-2935 </a:t>
            </a:r>
            <a:r>
              <a:rPr lang="cs-CZ" sz="2400" b="1" dirty="0" smtClean="0"/>
              <a:t>OZ)</a:t>
            </a:r>
          </a:p>
          <a:p>
            <a:pPr lvl="0" algn="just"/>
            <a:r>
              <a:rPr lang="cs-CZ" sz="2000" b="1" dirty="0" smtClean="0"/>
              <a:t>Odpovědný: </a:t>
            </a:r>
          </a:p>
          <a:p>
            <a:pPr marL="342900" lvl="0" indent="-342900" algn="just">
              <a:buFont typeface="Arial" panose="020B0604020202020204" pitchFamily="34" charset="0"/>
              <a:buChar char="•"/>
            </a:pPr>
            <a:r>
              <a:rPr lang="cs-CZ" b="1" dirty="0" smtClean="0"/>
              <a:t>vlastník </a:t>
            </a:r>
            <a:r>
              <a:rPr lang="cs-CZ" b="1" dirty="0"/>
              <a:t>zvířete </a:t>
            </a:r>
            <a:r>
              <a:rPr lang="cs-CZ" dirty="0"/>
              <a:t>(zvíře bylo pod jeho dohledem, pod dohledem osoby, které jej svěřil, zvíře mu uprchlo nebo se zatoulalo), </a:t>
            </a:r>
            <a:endParaRPr lang="cs-CZ" dirty="0" smtClean="0"/>
          </a:p>
          <a:p>
            <a:pPr marL="285750" lvl="0" indent="-285750" algn="just">
              <a:buFont typeface="Arial" panose="020B0604020202020204" pitchFamily="34" charset="0"/>
              <a:buChar char="•"/>
            </a:pPr>
            <a:r>
              <a:rPr lang="cs-CZ" b="1" dirty="0" smtClean="0"/>
              <a:t>třetí </a:t>
            </a:r>
            <a:r>
              <a:rPr lang="cs-CZ" b="1" dirty="0"/>
              <a:t>osoba, která zvíře vlastníku nebo osobě, jíž bylo svěřeno, svémocně </a:t>
            </a:r>
            <a:r>
              <a:rPr lang="cs-CZ" b="1" dirty="0" smtClean="0"/>
              <a:t>odňala</a:t>
            </a:r>
            <a:endParaRPr lang="cs-CZ" b="1" dirty="0"/>
          </a:p>
          <a:p>
            <a:pPr marL="285750" lvl="0" indent="-285750" algn="just">
              <a:buFont typeface="Arial" panose="020B0604020202020204" pitchFamily="34" charset="0"/>
              <a:buChar char="•"/>
            </a:pPr>
            <a:endParaRPr lang="cs-CZ" b="1" dirty="0" smtClean="0"/>
          </a:p>
          <a:p>
            <a:pPr lvl="0" algn="just"/>
            <a:r>
              <a:rPr lang="cs-CZ" b="1" dirty="0" smtClean="0"/>
              <a:t>Solidárně odpovědný: </a:t>
            </a:r>
          </a:p>
          <a:p>
            <a:pPr marL="285750" indent="-285750" algn="just">
              <a:buFont typeface="Arial" panose="020B0604020202020204" pitchFamily="34" charset="0"/>
              <a:buChar char="•"/>
            </a:pPr>
            <a:r>
              <a:rPr lang="cs-CZ" b="1" dirty="0"/>
              <a:t>osoba, které bylo zvíře svěřeno, chová jej nebo </a:t>
            </a:r>
            <a:r>
              <a:rPr lang="cs-CZ" b="1" dirty="0" smtClean="0"/>
              <a:t>používá</a:t>
            </a:r>
            <a:r>
              <a:rPr lang="cs-CZ" b="1" dirty="0"/>
              <a:t> </a:t>
            </a:r>
            <a:r>
              <a:rPr lang="cs-CZ" dirty="0" smtClean="0"/>
              <a:t>společně s vlastníkem</a:t>
            </a:r>
          </a:p>
          <a:p>
            <a:pPr marL="285750" indent="-285750" algn="just">
              <a:buFont typeface="Arial" panose="020B0604020202020204" pitchFamily="34" charset="0"/>
              <a:buChar char="•"/>
            </a:pPr>
            <a:r>
              <a:rPr lang="cs-CZ" b="1" dirty="0"/>
              <a:t>v</a:t>
            </a:r>
            <a:r>
              <a:rPr lang="cs-CZ" b="1" dirty="0" smtClean="0"/>
              <a:t>lastník a osoba, které bylo zvíře svěřeno v případě, že nemohli rozumně zabránit odnětí zvířete</a:t>
            </a:r>
          </a:p>
          <a:p>
            <a:pPr marL="285750" indent="-285750" algn="just">
              <a:buFont typeface="Arial" panose="020B0604020202020204" pitchFamily="34" charset="0"/>
              <a:buChar char="•"/>
            </a:pPr>
            <a:endParaRPr lang="cs-CZ" b="1" dirty="0"/>
          </a:p>
          <a:p>
            <a:pPr algn="just"/>
            <a:r>
              <a:rPr lang="cs-CZ" b="1" dirty="0" smtClean="0"/>
              <a:t>Liberační důvod: </a:t>
            </a:r>
          </a:p>
          <a:p>
            <a:pPr algn="just"/>
            <a:r>
              <a:rPr lang="cs-CZ" dirty="0" smtClean="0"/>
              <a:t> </a:t>
            </a:r>
            <a:r>
              <a:rPr lang="cs-CZ" dirty="0"/>
              <a:t>Slouží-li domácí zvíře vlastníku k výkonu povolání či k jiné výdělečné činnosti nebo k obživě, anebo slouží-li jako pomocník pro osobu se zdravotním postižením, zprostí se vlastník povinnosti k náhradě, prokáže-li, že při dozoru nad zvířetem nezanedbal potřebnou pečlivost, anebo že by škoda vznikla i při vynaložení potřebné pečlivosti. Za týchž podmínek se povinnosti k náhradě zprostí i ten, komu vlastník zvíře svěřil.</a:t>
            </a:r>
          </a:p>
        </p:txBody>
      </p:sp>
    </p:spTree>
    <p:extLst>
      <p:ext uri="{BB962C8B-B14F-4D97-AF65-F5344CB8AC3E}">
        <p14:creationId xmlns:p14="http://schemas.microsoft.com/office/powerpoint/2010/main" val="23428837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69</a:t>
            </a:fld>
            <a:endParaRPr lang="cs-CZ" dirty="0"/>
          </a:p>
        </p:txBody>
      </p:sp>
      <p:sp>
        <p:nvSpPr>
          <p:cNvPr id="4" name="TextovéPole 3"/>
          <p:cNvSpPr txBox="1"/>
          <p:nvPr/>
        </p:nvSpPr>
        <p:spPr>
          <a:xfrm>
            <a:off x="395536" y="620688"/>
            <a:ext cx="8280920" cy="5900077"/>
          </a:xfrm>
          <a:prstGeom prst="rect">
            <a:avLst/>
          </a:prstGeom>
          <a:noFill/>
        </p:spPr>
        <p:txBody>
          <a:bodyPr wrap="square" rtlCol="0">
            <a:spAutoFit/>
          </a:bodyPr>
          <a:lstStyle/>
          <a:p>
            <a:pPr algn="just"/>
            <a:r>
              <a:rPr lang="cs-CZ" b="1" dirty="0" smtClean="0"/>
              <a:t>škoda </a:t>
            </a:r>
            <a:r>
              <a:rPr lang="cs-CZ" b="1" dirty="0"/>
              <a:t>způsobená věcí </a:t>
            </a:r>
            <a:r>
              <a:rPr lang="cs-CZ" b="1" dirty="0" smtClean="0"/>
              <a:t>(§ </a:t>
            </a:r>
            <a:r>
              <a:rPr lang="cs-CZ" b="1" dirty="0"/>
              <a:t>2936-2938 </a:t>
            </a:r>
            <a:r>
              <a:rPr lang="cs-CZ" b="1" dirty="0" smtClean="0"/>
              <a:t>OZ</a:t>
            </a:r>
            <a:r>
              <a:rPr lang="cs-CZ" b="1" dirty="0"/>
              <a:t>) </a:t>
            </a:r>
          </a:p>
          <a:p>
            <a:pPr algn="just"/>
            <a:endParaRPr lang="cs-CZ" dirty="0" smtClean="0"/>
          </a:p>
          <a:p>
            <a:pPr algn="just"/>
            <a:r>
              <a:rPr lang="cs-CZ" dirty="0" smtClean="0"/>
              <a:t>odpovídá </a:t>
            </a:r>
          </a:p>
          <a:p>
            <a:pPr algn="just"/>
            <a:r>
              <a:rPr lang="cs-CZ" b="1" dirty="0" smtClean="0"/>
              <a:t>ten</a:t>
            </a:r>
            <a:r>
              <a:rPr lang="cs-CZ" b="1" dirty="0"/>
              <a:t>, kdo byl povinen něco plnit a použil při tom vadnou </a:t>
            </a:r>
            <a:r>
              <a:rPr lang="cs-CZ" b="1" dirty="0" smtClean="0"/>
              <a:t>věc</a:t>
            </a:r>
            <a:r>
              <a:rPr lang="cs-CZ" b="1" dirty="0"/>
              <a:t> </a:t>
            </a:r>
            <a:endParaRPr lang="cs-CZ" b="1" dirty="0" smtClean="0"/>
          </a:p>
          <a:p>
            <a:pPr algn="just"/>
            <a:endParaRPr lang="cs-CZ" b="1" i="1" dirty="0"/>
          </a:p>
          <a:p>
            <a:pPr algn="just"/>
            <a:r>
              <a:rPr lang="cs-CZ" i="1" dirty="0" smtClean="0"/>
              <a:t>(objednáte si firmu na čištění koberce a přístroj k čištění začne hořet, v důsledku čehož přijdete o koberec)</a:t>
            </a:r>
          </a:p>
          <a:p>
            <a:pPr algn="just"/>
            <a:endParaRPr lang="cs-CZ" dirty="0"/>
          </a:p>
          <a:p>
            <a:pPr algn="just"/>
            <a:r>
              <a:rPr lang="cs-CZ" b="1" dirty="0" smtClean="0"/>
              <a:t>ten</a:t>
            </a:r>
            <a:r>
              <a:rPr lang="cs-CZ" b="1" dirty="0"/>
              <a:t>, kdo nad </a:t>
            </a:r>
            <a:r>
              <a:rPr lang="cs-CZ" b="1" dirty="0" smtClean="0"/>
              <a:t>věcí měl </a:t>
            </a:r>
            <a:r>
              <a:rPr lang="cs-CZ" b="1" dirty="0"/>
              <a:t>mít dohled</a:t>
            </a:r>
            <a:r>
              <a:rPr lang="cs-CZ" dirty="0" smtClean="0"/>
              <a:t>, způsobí-li věc škodu sama od sebe, </a:t>
            </a:r>
            <a:r>
              <a:rPr lang="cs-CZ" dirty="0"/>
              <a:t>jinak </a:t>
            </a:r>
            <a:r>
              <a:rPr lang="cs-CZ" b="1" dirty="0"/>
              <a:t>vlastník </a:t>
            </a:r>
            <a:r>
              <a:rPr lang="cs-CZ" b="1" dirty="0" smtClean="0"/>
              <a:t>věci, </a:t>
            </a:r>
            <a:r>
              <a:rPr lang="cs-CZ" dirty="0" smtClean="0"/>
              <a:t>nelze-li tuto osobu určit</a:t>
            </a:r>
            <a:r>
              <a:rPr lang="cs-CZ" b="1" dirty="0" smtClean="0"/>
              <a:t> </a:t>
            </a:r>
            <a:endParaRPr lang="cs-CZ" dirty="0"/>
          </a:p>
          <a:p>
            <a:pPr algn="just"/>
            <a:endParaRPr lang="cs-CZ" dirty="0" smtClean="0"/>
          </a:p>
          <a:p>
            <a:pPr algn="just"/>
            <a:r>
              <a:rPr lang="cs-CZ" dirty="0" smtClean="0"/>
              <a:t>liberace </a:t>
            </a:r>
            <a:r>
              <a:rPr lang="cs-CZ" dirty="0"/>
              <a:t>– prokázání, že dohled nebyl </a:t>
            </a:r>
            <a:r>
              <a:rPr lang="cs-CZ" dirty="0" smtClean="0"/>
              <a:t>zanedbán</a:t>
            </a:r>
            <a:endParaRPr lang="cs-CZ" dirty="0"/>
          </a:p>
          <a:p>
            <a:pPr algn="just"/>
            <a:endParaRPr lang="cs-CZ" dirty="0" smtClean="0"/>
          </a:p>
          <a:p>
            <a:pPr algn="just"/>
            <a:r>
              <a:rPr lang="cs-CZ" dirty="0" smtClean="0"/>
              <a:t> (</a:t>
            </a:r>
            <a:r>
              <a:rPr lang="cs-CZ" i="1" dirty="0" smtClean="0"/>
              <a:t>osoba zapálí svíčky na adventním věnci a jde spát, v důsledku čehož vyhoří tři bytové jednotky v panelovém domě)</a:t>
            </a:r>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3197668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Občanské právo - základy (osoby), JUDr. Michal Márton, Ph.D.</a:t>
            </a:r>
            <a:endParaRPr lang="cs-CZ" dirty="0"/>
          </a:p>
        </p:txBody>
      </p:sp>
      <p:sp>
        <p:nvSpPr>
          <p:cNvPr id="4" name="TextovéPole 3"/>
          <p:cNvSpPr txBox="1"/>
          <p:nvPr/>
        </p:nvSpPr>
        <p:spPr>
          <a:xfrm>
            <a:off x="323528" y="548679"/>
            <a:ext cx="8496944" cy="4401205"/>
          </a:xfrm>
          <a:prstGeom prst="rect">
            <a:avLst/>
          </a:prstGeom>
          <a:noFill/>
        </p:spPr>
        <p:txBody>
          <a:bodyPr wrap="square" rtlCol="0">
            <a:spAutoFit/>
          </a:bodyPr>
          <a:lstStyle/>
          <a:p>
            <a:pPr lvl="0" algn="just"/>
            <a:r>
              <a:rPr lang="cs-CZ" sz="2400" b="1" dirty="0" smtClean="0"/>
              <a:t>občanské právo-základy za přestupky</a:t>
            </a:r>
          </a:p>
          <a:p>
            <a:pPr algn="just"/>
            <a:endParaRPr lang="cs-CZ" sz="2000" b="1" u="sng" dirty="0" smtClean="0"/>
          </a:p>
          <a:p>
            <a:pPr lvl="1"/>
            <a:r>
              <a:rPr lang="cs-CZ" b="1" u="sng" dirty="0"/>
              <a:t>domněnka současné smrti</a:t>
            </a:r>
            <a:endParaRPr lang="cs-CZ" sz="2800" dirty="0"/>
          </a:p>
          <a:p>
            <a:pPr lvl="2"/>
            <a:r>
              <a:rPr lang="cs-CZ" dirty="0"/>
              <a:t>závisí-li právní následek na skutečnosti, že určitý člověk přežil jiného člověka, a není-li jisto, který z nich zemřel jako první, má se za to, že všichni zemřeli současně</a:t>
            </a:r>
            <a:endParaRPr lang="cs-CZ" sz="2800" dirty="0"/>
          </a:p>
          <a:p>
            <a:pPr lvl="1"/>
            <a:r>
              <a:rPr lang="cs-CZ" b="1" u="sng" dirty="0"/>
              <a:t>domněnka místa úmrtí</a:t>
            </a:r>
            <a:endParaRPr lang="cs-CZ" sz="2800" dirty="0"/>
          </a:p>
          <a:p>
            <a:pPr lvl="2"/>
            <a:r>
              <a:rPr lang="cs-CZ" dirty="0"/>
              <a:t>není-li známo, kde člověk zemřel, má se za to, že se tak stalo tam, kde bylo nalezeno jeho tělo</a:t>
            </a:r>
            <a:endParaRPr lang="cs-CZ" sz="2800" dirty="0"/>
          </a:p>
          <a:p>
            <a:pPr lvl="2"/>
            <a:r>
              <a:rPr lang="cs-CZ" dirty="0"/>
              <a:t>za místo, kde zemřel člověk prohlášený za mrtvého, platí to, kde naposledy pobýval živý</a:t>
            </a:r>
            <a:endParaRPr lang="cs-CZ" sz="2800" dirty="0"/>
          </a:p>
          <a:p>
            <a:r>
              <a:rPr lang="cs-CZ" dirty="0"/>
              <a:t> </a:t>
            </a:r>
            <a:endParaRPr lang="cs-CZ" sz="2800" dirty="0"/>
          </a:p>
          <a:p>
            <a:r>
              <a:rPr lang="cs-CZ" dirty="0"/>
              <a:t>Rozdíl mezi </a:t>
            </a:r>
            <a:r>
              <a:rPr lang="cs-CZ" b="1" u="sng" dirty="0"/>
              <a:t>důkazem smrti</a:t>
            </a:r>
            <a:r>
              <a:rPr lang="cs-CZ" dirty="0"/>
              <a:t>  - soud určí den, který nepřežil,  a </a:t>
            </a:r>
            <a:r>
              <a:rPr lang="cs-CZ" b="1" u="sng" dirty="0"/>
              <a:t>domněnkou smrti</a:t>
            </a:r>
            <a:r>
              <a:rPr lang="cs-CZ" dirty="0"/>
              <a:t> – soud určí den, kdy se </a:t>
            </a:r>
            <a:r>
              <a:rPr lang="cs-CZ" b="1" dirty="0"/>
              <a:t>má za to</a:t>
            </a:r>
            <a:r>
              <a:rPr lang="cs-CZ" dirty="0"/>
              <a:t>, že jej </a:t>
            </a:r>
            <a:r>
              <a:rPr lang="cs-CZ" dirty="0" smtClean="0"/>
              <a:t>nepřežil</a:t>
            </a:r>
            <a:r>
              <a:rPr lang="cs-CZ" dirty="0"/>
              <a:t>.</a:t>
            </a:r>
            <a:endParaRPr lang="cs-CZ" sz="2800" dirty="0"/>
          </a:p>
          <a:p>
            <a:pPr algn="just"/>
            <a:endParaRPr lang="cs-CZ" sz="2000" b="1" u="sng" dirty="0" smtClean="0"/>
          </a:p>
        </p:txBody>
      </p:sp>
    </p:spTree>
    <p:extLst>
      <p:ext uri="{BB962C8B-B14F-4D97-AF65-F5344CB8AC3E}">
        <p14:creationId xmlns:p14="http://schemas.microsoft.com/office/powerpoint/2010/main" val="366704132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70</a:t>
            </a:fld>
            <a:endParaRPr lang="cs-CZ" dirty="0"/>
          </a:p>
        </p:txBody>
      </p:sp>
      <p:sp>
        <p:nvSpPr>
          <p:cNvPr id="7" name="Nadpis 1"/>
          <p:cNvSpPr>
            <a:spLocks noGrp="1"/>
          </p:cNvSpPr>
          <p:nvPr>
            <p:ph idx="1"/>
          </p:nvPr>
        </p:nvSpPr>
        <p:spPr>
          <a:xfrm>
            <a:off x="457200" y="404813"/>
            <a:ext cx="8229600" cy="5721350"/>
          </a:xfrm>
        </p:spPr>
        <p:txBody>
          <a:bodyPr/>
          <a:lstStyle/>
          <a:p>
            <a:pPr marL="0" indent="0" algn="just">
              <a:buNone/>
            </a:pPr>
            <a:r>
              <a:rPr lang="cs-CZ" sz="2400" b="1" dirty="0"/>
              <a:t>osoba, která užívá místo nebo jeho vlastník, </a:t>
            </a:r>
            <a:r>
              <a:rPr lang="cs-CZ" sz="2400" dirty="0"/>
              <a:t>odkud byla věc vyhozena nebo spadla </a:t>
            </a:r>
            <a:r>
              <a:rPr lang="cs-CZ" sz="2400" dirty="0" smtClean="0"/>
              <a:t>u věci, která způsobila škodu vyhozením nebo pádem solidárně </a:t>
            </a:r>
            <a:r>
              <a:rPr lang="cs-CZ" sz="2400" dirty="0"/>
              <a:t>s osobou, která měla mít nad věcí dohled nebo jejím vlastníkem</a:t>
            </a:r>
            <a:endParaRPr lang="cs-CZ" sz="2400" b="1" dirty="0"/>
          </a:p>
          <a:p>
            <a:pPr marL="0" indent="0">
              <a:buNone/>
            </a:pPr>
            <a:endParaRPr lang="cs-CZ" sz="2400" dirty="0"/>
          </a:p>
          <a:p>
            <a:pPr marL="0" indent="0" algn="just">
              <a:buNone/>
            </a:pPr>
            <a:r>
              <a:rPr lang="cs-CZ" sz="2400" i="1" dirty="0" smtClean="0"/>
              <a:t>manžel vyhodí v rámci italské domácnosti manželce z okna notebook, protože tráví dle jeho představ spoustu času na sociálních sítích</a:t>
            </a:r>
          </a:p>
        </p:txBody>
      </p:sp>
    </p:spTree>
    <p:extLst>
      <p:ext uri="{BB962C8B-B14F-4D97-AF65-F5344CB8AC3E}">
        <p14:creationId xmlns:p14="http://schemas.microsoft.com/office/powerpoint/2010/main" val="23358675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71</a:t>
            </a:fld>
            <a:endParaRPr lang="cs-CZ" dirty="0"/>
          </a:p>
        </p:txBody>
      </p:sp>
      <p:sp>
        <p:nvSpPr>
          <p:cNvPr id="4" name="TextovéPole 3"/>
          <p:cNvSpPr txBox="1"/>
          <p:nvPr/>
        </p:nvSpPr>
        <p:spPr>
          <a:xfrm>
            <a:off x="323528" y="548679"/>
            <a:ext cx="8496944" cy="5016758"/>
          </a:xfrm>
          <a:prstGeom prst="rect">
            <a:avLst/>
          </a:prstGeom>
          <a:noFill/>
        </p:spPr>
        <p:txBody>
          <a:bodyPr wrap="square" rtlCol="0">
            <a:spAutoFit/>
          </a:bodyPr>
          <a:lstStyle/>
          <a:p>
            <a:pPr lvl="0" algn="just"/>
            <a:r>
              <a:rPr lang="cs-CZ" sz="2000" b="1" dirty="0" smtClean="0"/>
              <a:t>škoda </a:t>
            </a:r>
            <a:r>
              <a:rPr lang="cs-CZ" sz="2000" b="1" dirty="0"/>
              <a:t>na převzaté věci </a:t>
            </a:r>
            <a:r>
              <a:rPr lang="cs-CZ" sz="2000" dirty="0"/>
              <a:t>(§ 2944 </a:t>
            </a:r>
            <a:r>
              <a:rPr lang="cs-CZ" sz="2000" dirty="0" smtClean="0"/>
              <a:t>OZ</a:t>
            </a:r>
            <a:r>
              <a:rPr lang="cs-CZ" sz="2000" dirty="0"/>
              <a:t>) – každý, kdo od jiného převzal věc, která má být předmětem jeho závazku, nahradí její poškození, ztrátu nebo zničení, neprokáže-li, že by ke škodě došlo i </a:t>
            </a:r>
            <a:r>
              <a:rPr lang="cs-CZ" sz="2000" dirty="0" smtClean="0"/>
              <a:t>jinak </a:t>
            </a:r>
            <a:r>
              <a:rPr lang="cs-CZ" sz="2000" b="1" i="1" dirty="0" smtClean="0"/>
              <a:t>(kabát převzatý do čistírny)</a:t>
            </a:r>
          </a:p>
          <a:p>
            <a:pPr lvl="0" algn="just"/>
            <a:endParaRPr lang="cs-CZ" sz="2000" b="1" i="1" dirty="0" smtClean="0"/>
          </a:p>
          <a:p>
            <a:pPr lvl="0" algn="just"/>
            <a:endParaRPr lang="cs-CZ" sz="2000" b="1" i="1" dirty="0"/>
          </a:p>
          <a:p>
            <a:pPr lvl="0" algn="just"/>
            <a:r>
              <a:rPr lang="cs-CZ" sz="2000" b="1" dirty="0"/>
              <a:t>škoda na odložené věci</a:t>
            </a:r>
            <a:r>
              <a:rPr lang="cs-CZ" sz="2000" dirty="0"/>
              <a:t> (§ 2945 </a:t>
            </a:r>
            <a:r>
              <a:rPr lang="cs-CZ" sz="2000" dirty="0" smtClean="0"/>
              <a:t>OZ</a:t>
            </a:r>
            <a:r>
              <a:rPr lang="cs-CZ" sz="2000" dirty="0"/>
              <a:t>) – povinným je provozovatel, s jehož činností je zpravidla spojeno odkládání věci (věc je odložena na místě k tomu </a:t>
            </a:r>
            <a:r>
              <a:rPr lang="cs-CZ" sz="2000" dirty="0" smtClean="0"/>
              <a:t>určeném/obvyklém</a:t>
            </a:r>
            <a:r>
              <a:rPr lang="cs-CZ" sz="2000" dirty="0"/>
              <a:t>) či provozovatel hlídaných garáží/zařízení podobného druhu, jedná-li se o dopravní prostředky v nich umístěné a o jejich příslušenství; použijí se obecné liberační důvody; právo na náhradu škody lze uplatnit nejpozději do 15 dnů po dni, kdy se poškozený o škodě musel </a:t>
            </a:r>
            <a:r>
              <a:rPr lang="cs-CZ" sz="2000" dirty="0" smtClean="0"/>
              <a:t>dozvědět </a:t>
            </a:r>
            <a:r>
              <a:rPr lang="cs-CZ" sz="2000" b="1" i="1" dirty="0" smtClean="0"/>
              <a:t>(kabát odložený v hospodě)</a:t>
            </a:r>
          </a:p>
          <a:p>
            <a:pPr lvl="0" algn="just"/>
            <a:endParaRPr lang="cs-CZ" sz="2000" b="1" i="1" dirty="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val="288503948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72</a:t>
            </a:fld>
            <a:endParaRPr lang="cs-CZ" dirty="0"/>
          </a:p>
        </p:txBody>
      </p:sp>
      <p:sp>
        <p:nvSpPr>
          <p:cNvPr id="4" name="TextovéPole 3"/>
          <p:cNvSpPr txBox="1"/>
          <p:nvPr/>
        </p:nvSpPr>
        <p:spPr>
          <a:xfrm>
            <a:off x="395536" y="620687"/>
            <a:ext cx="8280920" cy="7417415"/>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smtClean="0"/>
          </a:p>
          <a:p>
            <a:endParaRPr lang="cs-CZ" sz="2400" b="1" dirty="0" smtClean="0"/>
          </a:p>
          <a:p>
            <a:pPr lvl="0" algn="just"/>
            <a:r>
              <a:rPr lang="cs-CZ" sz="2400" b="1" dirty="0"/>
              <a:t>škoda na vnesené věci </a:t>
            </a:r>
            <a:r>
              <a:rPr lang="cs-CZ" sz="2400" dirty="0"/>
              <a:t>(§§ 2946-2949) – odpovídá provozovatel ubytovacích služeb za předpokladu, že ubytovaný vnesl věc do prostor vyhrazených </a:t>
            </a:r>
            <a:r>
              <a:rPr lang="cs-CZ" sz="2400" dirty="0" smtClean="0"/>
              <a:t>k</a:t>
            </a:r>
            <a:r>
              <a:rPr lang="cs-CZ" sz="2400" dirty="0"/>
              <a:t> ubytování či uložení věcí; liberace – provozovatel prokáže, že by ke škodě došlo i jinak nebo že ubytovaný/jeho doprovod způsobil škodu sám; náhrada škody je limitována, ale v těchto případech se hradí bez omezení – věc byla převzata do úschovy, ubytovatel odmítl úschovu v rozporu se zákonem, škoda byla způsobena ubytovatelem/jeho zaměstnancem; nárok je třeba uplatnit do 15 dnů po dni, kdy se poškozený o škodě musel </a:t>
            </a:r>
            <a:r>
              <a:rPr lang="cs-CZ" sz="2400" dirty="0" smtClean="0"/>
              <a:t>dozvědět </a:t>
            </a:r>
            <a:r>
              <a:rPr lang="cs-CZ" sz="2400" b="1" i="1" dirty="0" smtClean="0"/>
              <a:t>(věci, které si přinesete na ubytování v hotelu)</a:t>
            </a:r>
            <a:endParaRPr lang="cs-CZ" sz="2400" b="1" i="1"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285826131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73</a:t>
            </a:fld>
            <a:endParaRPr lang="cs-CZ" dirty="0"/>
          </a:p>
        </p:txBody>
      </p:sp>
      <p:sp>
        <p:nvSpPr>
          <p:cNvPr id="4" name="TextovéPole 3"/>
          <p:cNvSpPr txBox="1"/>
          <p:nvPr/>
        </p:nvSpPr>
        <p:spPr>
          <a:xfrm>
            <a:off x="251520" y="476672"/>
            <a:ext cx="8640960" cy="4431983"/>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a:p>
          <a:p>
            <a:pPr algn="just"/>
            <a:r>
              <a:rPr lang="cs-CZ" sz="2000" b="1" dirty="0"/>
              <a:t>škoda způsobená informací nebo radou</a:t>
            </a:r>
            <a:r>
              <a:rPr lang="cs-CZ" sz="2000" dirty="0"/>
              <a:t> (§ 2950 </a:t>
            </a:r>
            <a:r>
              <a:rPr lang="cs-CZ" sz="2000" dirty="0" smtClean="0"/>
              <a:t>OZ</a:t>
            </a:r>
            <a:r>
              <a:rPr lang="cs-CZ" sz="2000" dirty="0"/>
              <a:t>) – škodu hradí ten, kdo vystupuje jako příslušník určitého stavu nebo povolání k odbornému výkonu nebo jinak vystupuje jako odborník, pokud škodu způsobí neúplnou/nesprávnou informací nebo škodlivou radou </a:t>
            </a:r>
            <a:r>
              <a:rPr lang="cs-CZ" sz="2000" b="1" u="sng" dirty="0"/>
              <a:t>danou za odměnu </a:t>
            </a:r>
            <a:r>
              <a:rPr lang="cs-CZ" sz="2000" dirty="0"/>
              <a:t>v záležitosti svého vědění nebo dovednosti; jinak se hradí jen škoda způsobená vědomě</a:t>
            </a:r>
          </a:p>
          <a:p>
            <a:pPr lvl="0" algn="just"/>
            <a:endParaRPr lang="cs-CZ" sz="2000" b="1" u="sng" dirty="0" smtClean="0"/>
          </a:p>
          <a:p>
            <a:pPr lvl="0" algn="just"/>
            <a:r>
              <a:rPr lang="cs-CZ" sz="2000" b="1" i="1" dirty="0" smtClean="0"/>
              <a:t>Aneb nehrát si za každou cenu na brouka pytlíka…</a:t>
            </a:r>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00642311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74</a:t>
            </a:fld>
            <a:endParaRPr lang="cs-CZ" dirty="0"/>
          </a:p>
        </p:txBody>
      </p:sp>
      <p:sp>
        <p:nvSpPr>
          <p:cNvPr id="4" name="Obdélník 3"/>
          <p:cNvSpPr/>
          <p:nvPr/>
        </p:nvSpPr>
        <p:spPr>
          <a:xfrm>
            <a:off x="323528" y="-772150"/>
            <a:ext cx="8208912" cy="627864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r>
              <a:rPr lang="cs-CZ" sz="2400" b="1" dirty="0" smtClean="0"/>
              <a:t>Rozsah a způsob náhrady</a:t>
            </a:r>
          </a:p>
          <a:p>
            <a:endParaRPr lang="cs-CZ" sz="2400" b="1" dirty="0"/>
          </a:p>
          <a:p>
            <a:endParaRPr lang="cs-CZ" sz="2400" dirty="0"/>
          </a:p>
          <a:p>
            <a:pPr algn="just"/>
            <a:r>
              <a:rPr lang="cs-CZ" sz="2000" b="1" dirty="0"/>
              <a:t>Škoda</a:t>
            </a:r>
            <a:r>
              <a:rPr lang="cs-CZ" sz="2000" dirty="0"/>
              <a:t> se nahrazuje uvedením do předešlého stavu. Není-li to dobře možné, anebo žádá-li to poškozený, hradí se škoda v penězích.</a:t>
            </a:r>
          </a:p>
          <a:p>
            <a:r>
              <a:rPr lang="cs-CZ" sz="2000" b="1" dirty="0"/>
              <a:t> </a:t>
            </a:r>
            <a:endParaRPr lang="cs-CZ" sz="2000" dirty="0"/>
          </a:p>
          <a:p>
            <a:pPr algn="just"/>
            <a:r>
              <a:rPr lang="cs-CZ" sz="2000" b="1" dirty="0"/>
              <a:t>Nemajetková újma</a:t>
            </a:r>
            <a:r>
              <a:rPr lang="cs-CZ" sz="2000" dirty="0"/>
              <a:t> se odčiní přiměřeným zadostiučiněním, které musí být poskytnuto v penězích, nezajistí-li jeho jiný způsob skutečné a dostatečně účinné odčinění způsobené újmy</a:t>
            </a:r>
            <a:r>
              <a:rPr lang="cs-CZ" sz="2000" dirty="0" smtClean="0"/>
              <a:t>.</a:t>
            </a:r>
          </a:p>
          <a:p>
            <a:pPr algn="just"/>
            <a:endParaRPr lang="cs-CZ" sz="2000" dirty="0"/>
          </a:p>
          <a:p>
            <a:pPr algn="just"/>
            <a:r>
              <a:rPr lang="cs-CZ" i="1" dirty="0"/>
              <a:t>Pokud noviny zveřejní na titulní straně lživé informace způsobilé přivodit dotčené osobě nemajetkovou újmu, neměla by být zadostiučiněním pouhá omluva na posledních stranách novin, nýbrž kupříkladu omluva zveřejněná též na titulní straně.</a:t>
            </a:r>
            <a:endParaRPr lang="cs-CZ" sz="2000" dirty="0"/>
          </a:p>
          <a:p>
            <a:endParaRPr lang="cs-CZ" sz="2000" dirty="0" smtClean="0"/>
          </a:p>
          <a:p>
            <a:pPr lvl="0" algn="just"/>
            <a:endParaRPr lang="cs-CZ" sz="2000" dirty="0"/>
          </a:p>
          <a:p>
            <a:pPr lvl="0" algn="just"/>
            <a:endParaRPr lang="cs-CZ" sz="2400" b="1" dirty="0" smtClean="0"/>
          </a:p>
        </p:txBody>
      </p:sp>
    </p:spTree>
    <p:extLst>
      <p:ext uri="{BB962C8B-B14F-4D97-AF65-F5344CB8AC3E}">
        <p14:creationId xmlns:p14="http://schemas.microsoft.com/office/powerpoint/2010/main" val="213627370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75</a:t>
            </a:fld>
            <a:endParaRPr lang="cs-CZ" dirty="0"/>
          </a:p>
        </p:txBody>
      </p:sp>
      <p:sp>
        <p:nvSpPr>
          <p:cNvPr id="4" name="Obdélník 3"/>
          <p:cNvSpPr/>
          <p:nvPr/>
        </p:nvSpPr>
        <p:spPr>
          <a:xfrm>
            <a:off x="323528" y="-772150"/>
            <a:ext cx="8208912" cy="1040284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endParaRPr lang="cs-CZ" sz="2400" b="1" dirty="0"/>
          </a:p>
          <a:p>
            <a:pPr algn="just"/>
            <a:r>
              <a:rPr lang="cs-CZ" sz="2400" b="1" dirty="0"/>
              <a:t>Rozsah a způsob náhrady</a:t>
            </a:r>
          </a:p>
          <a:p>
            <a:pPr algn="just"/>
            <a:endParaRPr lang="cs-CZ" sz="2400" dirty="0" smtClean="0"/>
          </a:p>
          <a:p>
            <a:pPr algn="just"/>
            <a:r>
              <a:rPr lang="cs-CZ" sz="2400" dirty="0" smtClean="0"/>
              <a:t>Nemajetkovou </a:t>
            </a:r>
            <a:r>
              <a:rPr lang="cs-CZ" sz="2400" dirty="0"/>
              <a:t>újmu je třeba </a:t>
            </a:r>
            <a:r>
              <a:rPr lang="cs-CZ" sz="2400" b="1" dirty="0"/>
              <a:t>odčinit</a:t>
            </a:r>
            <a:r>
              <a:rPr lang="cs-CZ" sz="2400" dirty="0"/>
              <a:t>. Zadostiučinění se poskytuje v penězích, nezajistí-li jeho jiný způsob skutečné a dostatečně účinné odčinění způsobené újmy. </a:t>
            </a:r>
            <a:endParaRPr lang="cs-CZ" sz="2400" dirty="0" smtClean="0"/>
          </a:p>
          <a:p>
            <a:pPr algn="just"/>
            <a:endParaRPr lang="cs-CZ" sz="2400" dirty="0"/>
          </a:p>
          <a:p>
            <a:pPr algn="ctr"/>
            <a:r>
              <a:rPr lang="cs-CZ" sz="2400" b="1" dirty="0" smtClean="0"/>
              <a:t>Náhrada při újmě na přirozených právech</a:t>
            </a:r>
          </a:p>
          <a:p>
            <a:pPr algn="just"/>
            <a:endParaRPr lang="cs-CZ" sz="2400" dirty="0"/>
          </a:p>
          <a:p>
            <a:pPr algn="just"/>
            <a:r>
              <a:rPr lang="cs-CZ" sz="2400" dirty="0" smtClean="0"/>
              <a:t>Při </a:t>
            </a:r>
            <a:r>
              <a:rPr lang="cs-CZ" sz="2400" dirty="0"/>
              <a:t>újmě na </a:t>
            </a:r>
            <a:r>
              <a:rPr lang="cs-CZ" sz="2400" b="1" dirty="0"/>
              <a:t>přirozených právech člověka</a:t>
            </a:r>
            <a:r>
              <a:rPr lang="cs-CZ" sz="2400" dirty="0"/>
              <a:t> je škůdce povinen nahradit škodu </a:t>
            </a:r>
            <a:r>
              <a:rPr lang="cs-CZ" sz="2400" dirty="0" smtClean="0"/>
              <a:t>i </a:t>
            </a:r>
            <a:r>
              <a:rPr lang="cs-CZ" sz="2400" dirty="0"/>
              <a:t>nemajetkovou </a:t>
            </a:r>
            <a:r>
              <a:rPr lang="cs-CZ" sz="2400" dirty="0" smtClean="0"/>
              <a:t>újmu, </a:t>
            </a:r>
            <a:r>
              <a:rPr lang="cs-CZ" sz="2400" dirty="0"/>
              <a:t>kterou tím způsobil. Jako nemajetkovou újmu má odčinit i způsobené duševní útrapy (§ </a:t>
            </a:r>
            <a:r>
              <a:rPr lang="cs-CZ" sz="2400" dirty="0" smtClean="0"/>
              <a:t>2956 OZ</a:t>
            </a:r>
            <a:r>
              <a:rPr lang="cs-CZ" sz="2400" dirty="0"/>
              <a:t>). Podle § 2957 </a:t>
            </a:r>
            <a:r>
              <a:rPr lang="cs-CZ" sz="2400" dirty="0" smtClean="0"/>
              <a:t>OZ </a:t>
            </a:r>
            <a:r>
              <a:rPr lang="cs-CZ" sz="2400" dirty="0"/>
              <a:t>musí být způsob a výše přiměřeného zadostiučinění určeny tak, aby byly odčiněny i okolnosti zvláštního zřetele hodné (úmyslné způsobení újmy, použití lsti, pohrůžky, zneužití závislosti poškozeného na škůdci atd.).</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365141229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76</a:t>
            </a:fld>
            <a:endParaRPr lang="cs-CZ" dirty="0"/>
          </a:p>
        </p:txBody>
      </p:sp>
      <p:sp>
        <p:nvSpPr>
          <p:cNvPr id="5" name="Obdélník 4"/>
          <p:cNvSpPr/>
          <p:nvPr/>
        </p:nvSpPr>
        <p:spPr>
          <a:xfrm>
            <a:off x="611560" y="620689"/>
            <a:ext cx="8208912" cy="6401753"/>
          </a:xfrm>
          <a:prstGeom prst="rect">
            <a:avLst/>
          </a:prstGeom>
        </p:spPr>
        <p:txBody>
          <a:bodyPr wrap="square">
            <a:spAutoFit/>
          </a:bodyPr>
          <a:lstStyle/>
          <a:p>
            <a:pPr algn="just"/>
            <a:r>
              <a:rPr lang="cs-CZ" sz="2400" b="1" dirty="0"/>
              <a:t>Rozsah a způsob náhrady</a:t>
            </a:r>
          </a:p>
          <a:p>
            <a:pPr lvl="0" algn="just"/>
            <a:endParaRPr lang="cs-CZ" sz="2400" b="1" i="1" dirty="0"/>
          </a:p>
          <a:p>
            <a:pPr lvl="0" algn="just"/>
            <a:r>
              <a:rPr lang="cs-CZ" sz="2400" b="1" i="1" dirty="0" smtClean="0"/>
              <a:t>Újma na zdraví, aneb dobře mířená facka problém nevyřeší, ale způsobí…</a:t>
            </a:r>
          </a:p>
          <a:p>
            <a:pPr lvl="0" algn="just"/>
            <a:endParaRPr lang="cs-CZ" sz="2400" b="1" i="1" dirty="0"/>
          </a:p>
          <a:p>
            <a:r>
              <a:rPr lang="cs-CZ" sz="2000" b="1" dirty="0"/>
              <a:t>Náhrady při ublížení na zdraví a při usmrcení</a:t>
            </a:r>
            <a:r>
              <a:rPr lang="cs-CZ" sz="2000" dirty="0"/>
              <a:t> </a:t>
            </a:r>
            <a:r>
              <a:rPr lang="cs-CZ" sz="2000" dirty="0" smtClean="0"/>
              <a:t> (§2958-2960)</a:t>
            </a:r>
          </a:p>
          <a:p>
            <a:endParaRPr lang="cs-CZ" sz="2000" b="1" dirty="0"/>
          </a:p>
          <a:p>
            <a:r>
              <a:rPr lang="cs-CZ" sz="2000" b="1" dirty="0" smtClean="0"/>
              <a:t>ublížení </a:t>
            </a:r>
            <a:r>
              <a:rPr lang="cs-CZ" sz="2000" b="1" dirty="0"/>
              <a:t>na zdraví</a:t>
            </a:r>
            <a:r>
              <a:rPr lang="cs-CZ" sz="2000" dirty="0"/>
              <a:t>: náleží peněžitá náhrada vyvažující plně vytrpěné bolesti a další nemajetkové újmy a náhrada za ztížení společenského uplatnění, pokud vznikla poškozením zdraví překážka lepší budoucnosti </a:t>
            </a:r>
            <a:r>
              <a:rPr lang="cs-CZ" sz="2000" dirty="0" smtClean="0"/>
              <a:t>poškozeného</a:t>
            </a:r>
          </a:p>
          <a:p>
            <a:endParaRPr lang="cs-CZ" sz="2000" b="1" dirty="0"/>
          </a:p>
          <a:p>
            <a:r>
              <a:rPr lang="cs-CZ" sz="2000" b="1" dirty="0" smtClean="0"/>
              <a:t>usmrcení/zvlášť </a:t>
            </a:r>
            <a:r>
              <a:rPr lang="cs-CZ" sz="2000" b="1" dirty="0"/>
              <a:t>závažné ublížení na zdraví</a:t>
            </a:r>
            <a:r>
              <a:rPr lang="cs-CZ" sz="2000" dirty="0"/>
              <a:t>: škůdce odčiní duševní útrapy manželu, rodiči, dítěti nebo jiné osobě blízké peněžitou náhradou vyvažující plně jejich utrpení</a:t>
            </a:r>
          </a:p>
          <a:p>
            <a:pPr lvl="0" algn="just"/>
            <a:endParaRPr lang="cs-CZ" sz="2000" b="1" i="1" dirty="0" smtClean="0"/>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353161188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77</a:t>
            </a:fld>
            <a:endParaRPr lang="cs-CZ" dirty="0"/>
          </a:p>
        </p:txBody>
      </p:sp>
      <p:sp>
        <p:nvSpPr>
          <p:cNvPr id="4" name="Obdélník 3"/>
          <p:cNvSpPr/>
          <p:nvPr/>
        </p:nvSpPr>
        <p:spPr>
          <a:xfrm>
            <a:off x="323528" y="-772150"/>
            <a:ext cx="8208912" cy="741741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algn="just"/>
            <a:r>
              <a:rPr lang="cs-CZ" sz="2400" b="1" dirty="0"/>
              <a:t>Rozsah a způsob náhrady</a:t>
            </a:r>
          </a:p>
          <a:p>
            <a:pPr algn="just"/>
            <a:endParaRPr lang="cs-CZ" sz="2000" b="1" dirty="0" smtClean="0"/>
          </a:p>
          <a:p>
            <a:pPr algn="just"/>
            <a:r>
              <a:rPr lang="cs-CZ" sz="2000" b="1" dirty="0" smtClean="0"/>
              <a:t>Náklady </a:t>
            </a:r>
            <a:r>
              <a:rPr lang="cs-CZ" sz="2000" b="1" dirty="0"/>
              <a:t>spojené s péčí o zdraví</a:t>
            </a:r>
            <a:r>
              <a:rPr lang="cs-CZ" sz="2000" dirty="0"/>
              <a:t> upravuje § 2960 </a:t>
            </a:r>
            <a:r>
              <a:rPr lang="cs-CZ" sz="2000" dirty="0" smtClean="0"/>
              <a:t>OZ</a:t>
            </a:r>
            <a:r>
              <a:rPr lang="cs-CZ" sz="2000" dirty="0"/>
              <a:t>. Škůdce hradí náklady, které byly účelně vynaloženy v souvislosti s péčí o zdraví poškozeného, s péčí o jeho osobu nebo o jeho domácnost tomu, kdo je vynaložil. Tato osoba může také požádat o přiměřenou zálohu.</a:t>
            </a:r>
          </a:p>
          <a:p>
            <a:pPr algn="just"/>
            <a:r>
              <a:rPr lang="cs-CZ" sz="2000" b="1" dirty="0"/>
              <a:t> </a:t>
            </a:r>
            <a:endParaRPr lang="cs-CZ" sz="2000" dirty="0"/>
          </a:p>
          <a:p>
            <a:pPr algn="just"/>
            <a:r>
              <a:rPr lang="cs-CZ" sz="2000" b="1" dirty="0"/>
              <a:t>Náhrada za ztrátu na výdělku po dobu pracovní neschopnosti</a:t>
            </a:r>
            <a:r>
              <a:rPr lang="cs-CZ" sz="2000" dirty="0"/>
              <a:t> (§ 2962 </a:t>
            </a:r>
            <a:r>
              <a:rPr lang="cs-CZ" sz="2000" dirty="0" smtClean="0"/>
              <a:t>OZ</a:t>
            </a:r>
            <a:r>
              <a:rPr lang="cs-CZ" sz="2000" dirty="0"/>
              <a:t>) se vypočte tak, že se od průměrného výdělku poškozeného před vznikem újmy odečte částka, která byla poškozenému vyplacena v důsledku nemoci nebo úrazu podle jiného právního předpisu. Náleží i poškozenému žáku/studentu, a to ode dne, kdy měla skončit jeho povinná školní docházka, studium nebo příprava na povolání.</a:t>
            </a:r>
          </a:p>
          <a:p>
            <a:r>
              <a:rPr lang="cs-CZ" sz="2000" b="1" dirty="0"/>
              <a:t> </a:t>
            </a:r>
            <a:endParaRPr lang="cs-CZ" sz="2000" dirty="0"/>
          </a:p>
          <a:p>
            <a:pPr algn="just"/>
            <a:r>
              <a:rPr lang="cs-CZ" sz="2000" b="1" dirty="0"/>
              <a:t>Náhrada za ztrátu na výdělku po skončení pracovní neschopnosti, případně při invaliditě</a:t>
            </a:r>
            <a:r>
              <a:rPr lang="cs-CZ" sz="2000" dirty="0"/>
              <a:t> (§ 2963 </a:t>
            </a:r>
            <a:r>
              <a:rPr lang="cs-CZ" sz="2000" dirty="0" smtClean="0"/>
              <a:t>OZ</a:t>
            </a:r>
            <a:r>
              <a:rPr lang="cs-CZ" sz="2000" dirty="0"/>
              <a:t>) se poskytne ve výši, která je rozdílem mezi výdělkem dosahovaným poškozeným před vznikem újmy a výdělkem dosahovaným po skončení pracovní neschopnosti s připočtením případného invalidního důchodu podle jiného právního předpisu.</a:t>
            </a:r>
          </a:p>
          <a:p>
            <a:r>
              <a:rPr lang="cs-CZ" sz="2000" b="1" dirty="0"/>
              <a:t> </a:t>
            </a:r>
            <a:endParaRPr lang="cs-CZ" sz="2000" dirty="0"/>
          </a:p>
        </p:txBody>
      </p:sp>
    </p:spTree>
    <p:extLst>
      <p:ext uri="{BB962C8B-B14F-4D97-AF65-F5344CB8AC3E}">
        <p14:creationId xmlns:p14="http://schemas.microsoft.com/office/powerpoint/2010/main" val="5153489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78</a:t>
            </a:fld>
            <a:endParaRPr lang="cs-CZ" dirty="0"/>
          </a:p>
        </p:txBody>
      </p:sp>
      <p:sp>
        <p:nvSpPr>
          <p:cNvPr id="4" name="Obdélník 3"/>
          <p:cNvSpPr/>
          <p:nvPr/>
        </p:nvSpPr>
        <p:spPr>
          <a:xfrm>
            <a:off x="323528" y="-772150"/>
            <a:ext cx="8208912" cy="9140964"/>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endParaRPr lang="cs-CZ" b="1" u="sng" dirty="0" smtClean="0"/>
          </a:p>
          <a:p>
            <a:pPr algn="just"/>
            <a:r>
              <a:rPr lang="cs-CZ" b="1" dirty="0"/>
              <a:t>Rozsah a způsob náhrady</a:t>
            </a:r>
          </a:p>
          <a:p>
            <a:pPr algn="just"/>
            <a:endParaRPr lang="cs-CZ" b="1" dirty="0" smtClean="0"/>
          </a:p>
          <a:p>
            <a:pPr algn="just"/>
            <a:endParaRPr lang="cs-CZ" b="1" dirty="0"/>
          </a:p>
          <a:p>
            <a:pPr algn="just"/>
            <a:r>
              <a:rPr lang="cs-CZ" b="1" dirty="0" smtClean="0"/>
              <a:t>Náhrada </a:t>
            </a:r>
            <a:r>
              <a:rPr lang="cs-CZ" b="1" dirty="0"/>
              <a:t>za ztrátu na důchodu</a:t>
            </a:r>
            <a:r>
              <a:rPr lang="cs-CZ" dirty="0"/>
              <a:t> (§ 2964 </a:t>
            </a:r>
            <a:r>
              <a:rPr lang="cs-CZ" dirty="0" smtClean="0"/>
              <a:t>OZ</a:t>
            </a:r>
            <a:r>
              <a:rPr lang="cs-CZ" dirty="0"/>
              <a:t>) se vypočte jako rozdíl mezi důchodem, na který vzniklo poškozenému právo, a důchodem, na který by mu vzniklo právo, jestliže by do základu, z něhož byl vyměřen důchod, byla zahrnuta náhrada za ztrátu na výdělku po skončení pracovní neschopnosti, kterou poškozený pobíral v době rozhodné pro vyměření důchodu</a:t>
            </a:r>
            <a:r>
              <a:rPr lang="cs-CZ" dirty="0" smtClean="0"/>
              <a:t>.</a:t>
            </a:r>
          </a:p>
          <a:p>
            <a:pPr algn="just"/>
            <a:endParaRPr lang="cs-CZ" dirty="0"/>
          </a:p>
          <a:p>
            <a:pPr algn="just"/>
            <a:r>
              <a:rPr lang="cs-CZ" b="1" dirty="0"/>
              <a:t>Peněžitý důchod osobě, která konala bezplatné práce pro jiného v jeho domácnosti nebo závodu</a:t>
            </a:r>
            <a:r>
              <a:rPr lang="cs-CZ" dirty="0"/>
              <a:t> (§ 2965 </a:t>
            </a:r>
            <a:r>
              <a:rPr lang="cs-CZ" dirty="0" smtClean="0"/>
              <a:t>OZ</a:t>
            </a:r>
            <a:r>
              <a:rPr lang="cs-CZ" dirty="0"/>
              <a:t>) slouží jako náhrada toho, oč poškozený přišel.</a:t>
            </a:r>
          </a:p>
          <a:p>
            <a:pPr algn="just"/>
            <a:r>
              <a:rPr lang="cs-CZ" b="1" dirty="0"/>
              <a:t> </a:t>
            </a:r>
            <a:endParaRPr lang="cs-CZ" dirty="0"/>
          </a:p>
          <a:p>
            <a:pPr algn="just"/>
            <a:r>
              <a:rPr lang="cs-CZ" b="1" dirty="0"/>
              <a:t>Odbytné </a:t>
            </a:r>
            <a:r>
              <a:rPr lang="cs-CZ" dirty="0"/>
              <a:t>(§ 2968 </a:t>
            </a:r>
            <a:r>
              <a:rPr lang="cs-CZ" dirty="0" smtClean="0"/>
              <a:t>OZ</a:t>
            </a:r>
            <a:r>
              <a:rPr lang="cs-CZ" dirty="0"/>
              <a:t>) náleží poškozenému, jestliže o to požádá a existuje pro to důležitý důvod. Odbytné se poskytuje namísto peněžitého důchodu.</a:t>
            </a:r>
          </a:p>
          <a:p>
            <a:pPr algn="just"/>
            <a:endParaRPr lang="cs-CZ" dirty="0"/>
          </a:p>
          <a:p>
            <a:pPr lvl="0" algn="just"/>
            <a:endParaRPr lang="cs-CZ" b="1" dirty="0"/>
          </a:p>
          <a:p>
            <a:pPr lvl="0"/>
            <a:endParaRPr lang="cs-CZ" sz="1200" dirty="0"/>
          </a:p>
          <a:p>
            <a:pPr lvl="0"/>
            <a:endParaRPr lang="cs-CZ" sz="1200" dirty="0"/>
          </a:p>
          <a:p>
            <a:pPr lvl="0"/>
            <a:endParaRPr lang="cs-CZ" sz="1200" dirty="0"/>
          </a:p>
          <a:p>
            <a:pPr lvl="0"/>
            <a:endParaRPr lang="cs-CZ" sz="1200" dirty="0"/>
          </a:p>
          <a:p>
            <a:pPr lvl="0" algn="just"/>
            <a:endParaRPr lang="cs-CZ" sz="1200" b="1" i="1" dirty="0"/>
          </a:p>
          <a:p>
            <a:pPr lvl="0" algn="just"/>
            <a:endParaRPr lang="cs-CZ" b="1" dirty="0"/>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264612264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79</a:t>
            </a:fld>
            <a:endParaRPr lang="cs-CZ" dirty="0"/>
          </a:p>
        </p:txBody>
      </p:sp>
      <p:sp>
        <p:nvSpPr>
          <p:cNvPr id="4" name="Obdélník 3"/>
          <p:cNvSpPr/>
          <p:nvPr/>
        </p:nvSpPr>
        <p:spPr>
          <a:xfrm>
            <a:off x="323528" y="-772150"/>
            <a:ext cx="8208912" cy="784830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endParaRPr lang="cs-CZ" sz="2400" b="1" dirty="0" smtClean="0"/>
          </a:p>
          <a:p>
            <a:pPr algn="just"/>
            <a:r>
              <a:rPr lang="cs-CZ" sz="2400" b="1" dirty="0"/>
              <a:t>Rozsah a způsob náhrady</a:t>
            </a:r>
          </a:p>
          <a:p>
            <a:pPr algn="just"/>
            <a:endParaRPr lang="cs-CZ" sz="2400" b="1" dirty="0" smtClean="0"/>
          </a:p>
          <a:p>
            <a:pPr algn="just"/>
            <a:r>
              <a:rPr lang="cs-CZ" sz="2400" b="1" dirty="0" smtClean="0"/>
              <a:t>Náklady </a:t>
            </a:r>
            <a:r>
              <a:rPr lang="cs-CZ" sz="2400" b="1" dirty="0"/>
              <a:t>pohřbu</a:t>
            </a:r>
            <a:r>
              <a:rPr lang="cs-CZ" sz="2400" dirty="0"/>
              <a:t> (§ 2961 </a:t>
            </a:r>
            <a:r>
              <a:rPr lang="cs-CZ" sz="2400" dirty="0" smtClean="0"/>
              <a:t>OZ</a:t>
            </a:r>
            <a:r>
              <a:rPr lang="cs-CZ" sz="2400" dirty="0"/>
              <a:t>) hradí škůdce tomu, kdo je vynaložil, a to v rozsahu, v jakém nebyly uhrazeny veřejnou dávkou podle jiného právního předpisu.</a:t>
            </a:r>
          </a:p>
          <a:p>
            <a:pPr algn="just"/>
            <a:r>
              <a:rPr lang="cs-CZ" sz="2400" b="1" dirty="0"/>
              <a:t> </a:t>
            </a:r>
            <a:endParaRPr lang="cs-CZ" sz="2400" dirty="0"/>
          </a:p>
          <a:p>
            <a:pPr algn="just"/>
            <a:r>
              <a:rPr lang="cs-CZ" sz="2400" b="1" dirty="0"/>
              <a:t>Náklady na výživu pozůstalým</a:t>
            </a:r>
            <a:r>
              <a:rPr lang="cs-CZ" sz="2400" dirty="0"/>
              <a:t> (§ 2966 </a:t>
            </a:r>
            <a:r>
              <a:rPr lang="cs-CZ" sz="2400" dirty="0" smtClean="0"/>
              <a:t>OZ</a:t>
            </a:r>
            <a:r>
              <a:rPr lang="cs-CZ" sz="2400" dirty="0"/>
              <a:t>) se hradí osobám, kterým zemřelý ke dni své smrti poskytoval/byl povinen poskytovat výživu. Výše náhrady se vypočte jako rozdíl mezi výší dávek důchodového zabezpečení poskytovaných z téhož důvodu a tím, co by poškozený podle rozumného očekávání mohl pozůstalým na těchto nákladech poskytovat, pokud by nedošlo ke škodné události, jejímž následkem byla smrt. Oprávněnými osobami jsou ty, jejichž právo na výživu bylo založeno zákonem, smlouvou, ale i ty, jimž byla výživa poskytována bez zákonného důvodu.</a:t>
            </a:r>
          </a:p>
          <a:p>
            <a:pPr lvl="0" algn="just"/>
            <a:endParaRPr lang="cs-CZ" sz="2400" b="1" dirty="0" smtClean="0"/>
          </a:p>
        </p:txBody>
      </p:sp>
    </p:spTree>
    <p:extLst>
      <p:ext uri="{BB962C8B-B14F-4D97-AF65-F5344CB8AC3E}">
        <p14:creationId xmlns:p14="http://schemas.microsoft.com/office/powerpoint/2010/main" val="3180680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Občanské právo - základy (osoby), JUDr. Michal Márton, Ph.D.</a:t>
            </a:r>
            <a:endParaRPr lang="cs-CZ" dirty="0"/>
          </a:p>
        </p:txBody>
      </p:sp>
      <p:sp>
        <p:nvSpPr>
          <p:cNvPr id="4" name="TextovéPole 3"/>
          <p:cNvSpPr txBox="1"/>
          <p:nvPr/>
        </p:nvSpPr>
        <p:spPr>
          <a:xfrm>
            <a:off x="395536" y="620688"/>
            <a:ext cx="8280920" cy="5755422"/>
          </a:xfrm>
          <a:prstGeom prst="rect">
            <a:avLst/>
          </a:prstGeom>
          <a:noFill/>
        </p:spPr>
        <p:txBody>
          <a:bodyPr wrap="square" rtlCol="0">
            <a:spAutoFit/>
          </a:bodyPr>
          <a:lstStyle/>
          <a:p>
            <a:pPr lvl="0" algn="just"/>
            <a:r>
              <a:rPr lang="cs-CZ" sz="2400" b="1" dirty="0" smtClean="0"/>
              <a:t>občanské právo-základy</a:t>
            </a:r>
          </a:p>
          <a:p>
            <a:pPr lvl="0"/>
            <a:endParaRPr lang="cs-CZ" b="1" u="sng" cap="all" dirty="0" smtClean="0"/>
          </a:p>
          <a:p>
            <a:pPr lvl="0" algn="just"/>
            <a:r>
              <a:rPr lang="cs-CZ" b="1" u="sng" cap="all" dirty="0" smtClean="0"/>
              <a:t>nezvěstnost </a:t>
            </a:r>
            <a:endParaRPr lang="cs-CZ" sz="2800" dirty="0"/>
          </a:p>
          <a:p>
            <a:pPr lvl="0" algn="just"/>
            <a:r>
              <a:rPr lang="cs-CZ" dirty="0"/>
              <a:t>Nezvěstnost je zvláštním statusovým stavem – viz § 66-70 </a:t>
            </a:r>
            <a:r>
              <a:rPr lang="cs-CZ" dirty="0" smtClean="0"/>
              <a:t>OZ</a:t>
            </a:r>
            <a:endParaRPr lang="cs-CZ" sz="2800" dirty="0"/>
          </a:p>
          <a:p>
            <a:pPr lvl="0" algn="just"/>
            <a:r>
              <a:rPr lang="cs-CZ" dirty="0"/>
              <a:t>soud může prohlásit za nezvěstného </a:t>
            </a:r>
            <a:r>
              <a:rPr lang="cs-CZ" b="1" dirty="0"/>
              <a:t>svéprávného</a:t>
            </a:r>
            <a:r>
              <a:rPr lang="cs-CZ" dirty="0"/>
              <a:t> člověka, který opustil své bydliště, nepodal o sobě zprávu a není o něm známo, kde se </a:t>
            </a:r>
            <a:r>
              <a:rPr lang="cs-CZ" dirty="0" smtClean="0"/>
              <a:t>zdržuje</a:t>
            </a:r>
            <a:endParaRPr lang="cs-CZ" sz="2800" dirty="0"/>
          </a:p>
          <a:p>
            <a:pPr lvl="0" algn="just"/>
            <a:r>
              <a:rPr lang="cs-CZ" u="sng" dirty="0" smtClean="0"/>
              <a:t>pouze </a:t>
            </a:r>
            <a:r>
              <a:rPr lang="cs-CZ" b="1" u="sng" dirty="0"/>
              <a:t>na návrh osoby</a:t>
            </a:r>
            <a:r>
              <a:rPr lang="cs-CZ" b="1" dirty="0"/>
              <a:t>, která na tom má právní</a:t>
            </a:r>
            <a:r>
              <a:rPr lang="cs-CZ" dirty="0"/>
              <a:t> zájem – zejména manžela, spoluvlastníka, zaměstnavatele, korporace, na níž má tento člověk </a:t>
            </a:r>
            <a:r>
              <a:rPr lang="cs-CZ" dirty="0" smtClean="0"/>
              <a:t>účast</a:t>
            </a:r>
          </a:p>
          <a:p>
            <a:pPr lvl="0" algn="just"/>
            <a:r>
              <a:rPr lang="cs-CZ" dirty="0" smtClean="0"/>
              <a:t>pozbytí </a:t>
            </a:r>
            <a:r>
              <a:rPr lang="cs-CZ" dirty="0"/>
              <a:t>účinků prohlášení za nezvěstného: jeho návratem, jmenováním správce jmění, dnem, který platí za den smrti (§ 68 </a:t>
            </a:r>
            <a:r>
              <a:rPr lang="cs-CZ" dirty="0" smtClean="0"/>
              <a:t>OZ)</a:t>
            </a:r>
          </a:p>
          <a:p>
            <a:pPr lvl="0"/>
            <a:r>
              <a:rPr lang="cs-CZ" b="1" u="sng" cap="all" dirty="0"/>
              <a:t>Změna pohlaví § 29 </a:t>
            </a:r>
            <a:r>
              <a:rPr lang="cs-CZ" b="1" u="sng" cap="all" dirty="0" smtClean="0"/>
              <a:t>OZ</a:t>
            </a:r>
            <a:endParaRPr lang="cs-CZ" dirty="0"/>
          </a:p>
          <a:p>
            <a:pPr algn="just"/>
            <a:r>
              <a:rPr lang="cs-CZ" dirty="0"/>
              <a:t>Kodex obsahuje výslovnou úpravu institutu změny pohlaví člověka, která nastává chirurgickým zákrokem při současném znemožnění reprodukční funkce a přeměně pohlavních orgánů. NOZ považuje změnu pohlaví za zásah do osobnosti – změna je tedy možná v důsledku lékařského zákroku, zapisuje se do matriční knihy.</a:t>
            </a:r>
          </a:p>
          <a:p>
            <a:pPr algn="just"/>
            <a:r>
              <a:rPr lang="cs-CZ" dirty="0"/>
              <a:t>Stanoví, že změna pohlaví nemá vliv na osobní stav člověka, ani na jeho osobní a majetkové poměry. Manželství nebo registrované partnerství však změnou pohlaví zaniká. </a:t>
            </a:r>
            <a:endParaRPr lang="cs-CZ" dirty="0" smtClean="0"/>
          </a:p>
          <a:p>
            <a:pPr lvl="0"/>
            <a:endParaRPr lang="cs-CZ" sz="2800" dirty="0"/>
          </a:p>
          <a:p>
            <a:pPr algn="just"/>
            <a:endParaRPr lang="cs-CZ" sz="1000" dirty="0"/>
          </a:p>
        </p:txBody>
      </p:sp>
    </p:spTree>
    <p:extLst>
      <p:ext uri="{BB962C8B-B14F-4D97-AF65-F5344CB8AC3E}">
        <p14:creationId xmlns:p14="http://schemas.microsoft.com/office/powerpoint/2010/main" val="270767388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80</a:t>
            </a:fld>
            <a:endParaRPr lang="cs-CZ" dirty="0"/>
          </a:p>
        </p:txBody>
      </p:sp>
      <p:sp>
        <p:nvSpPr>
          <p:cNvPr id="4" name="TextovéPole 3"/>
          <p:cNvSpPr txBox="1"/>
          <p:nvPr/>
        </p:nvSpPr>
        <p:spPr>
          <a:xfrm>
            <a:off x="611560" y="803252"/>
            <a:ext cx="8136904" cy="6771084"/>
          </a:xfrm>
          <a:prstGeom prst="rect">
            <a:avLst/>
          </a:prstGeom>
          <a:noFill/>
        </p:spPr>
        <p:txBody>
          <a:bodyPr wrap="square" rtlCol="0">
            <a:spAutoFit/>
          </a:bodyPr>
          <a:lstStyle/>
          <a:p>
            <a:pPr algn="just"/>
            <a:r>
              <a:rPr lang="cs-CZ" sz="2400" b="1" dirty="0"/>
              <a:t>O</a:t>
            </a:r>
            <a:r>
              <a:rPr lang="cs-CZ" sz="2400" b="1" dirty="0" smtClean="0"/>
              <a:t>dpovědnost v občanském právu</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OZ) –hlava III. závazky z deliktů</a:t>
            </a:r>
          </a:p>
          <a:p>
            <a:pPr algn="just"/>
            <a:endParaRPr lang="cs-CZ" sz="2000" dirty="0"/>
          </a:p>
          <a:p>
            <a:pPr algn="just"/>
            <a:r>
              <a:rPr lang="cs-CZ" sz="2000" dirty="0"/>
              <a:t>Právní jednání jako právní důvod vyvolávající právní následky může být jak po právu, čili v souladu s právem, tj. jak právem aprobované, tak v rozporu s právem, tj. </a:t>
            </a:r>
            <a:r>
              <a:rPr lang="cs-CZ" sz="2000" b="1" u="sng" dirty="0"/>
              <a:t>právem reprobované</a:t>
            </a:r>
            <a:r>
              <a:rPr lang="cs-CZ" sz="2000" dirty="0"/>
              <a:t>. Druhou jmenovanou kategorii označujeme jako </a:t>
            </a:r>
            <a:r>
              <a:rPr lang="cs-CZ" sz="2000" b="1" u="sng" dirty="0"/>
              <a:t>protiprávní jednání či protiprávní čin</a:t>
            </a:r>
            <a:r>
              <a:rPr lang="cs-CZ" sz="2000" dirty="0"/>
              <a:t>.</a:t>
            </a:r>
          </a:p>
          <a:p>
            <a:endParaRPr lang="cs-CZ" i="1" dirty="0" smtClean="0"/>
          </a:p>
          <a:p>
            <a:endParaRPr lang="cs-CZ" dirty="0"/>
          </a:p>
          <a:p>
            <a:endParaRPr lang="cs-CZ" dirty="0" smtClean="0"/>
          </a:p>
          <a:p>
            <a:r>
              <a:rPr lang="cs-CZ" sz="2000" dirty="0" smtClean="0"/>
              <a:t> </a:t>
            </a:r>
          </a:p>
          <a:p>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85393723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81</a:t>
            </a:fld>
            <a:endParaRPr lang="cs-CZ" dirty="0"/>
          </a:p>
        </p:txBody>
      </p:sp>
      <p:sp>
        <p:nvSpPr>
          <p:cNvPr id="5" name="TextovéPole 4"/>
          <p:cNvSpPr txBox="1"/>
          <p:nvPr/>
        </p:nvSpPr>
        <p:spPr>
          <a:xfrm>
            <a:off x="395534" y="207896"/>
            <a:ext cx="8137057" cy="6093976"/>
          </a:xfrm>
          <a:prstGeom prst="rect">
            <a:avLst/>
          </a:prstGeom>
          <a:noFill/>
        </p:spPr>
        <p:txBody>
          <a:bodyPr wrap="square" rtlCol="0">
            <a:spAutoFit/>
          </a:bodyPr>
          <a:lstStyle/>
          <a:p>
            <a:pPr algn="just"/>
            <a:r>
              <a:rPr lang="cs-CZ" sz="2400" b="1" dirty="0"/>
              <a:t>O</a:t>
            </a:r>
            <a:r>
              <a:rPr lang="cs-CZ" sz="2400" b="1" dirty="0" smtClean="0"/>
              <a:t>dpovědnost v občanském právu</a:t>
            </a:r>
          </a:p>
          <a:p>
            <a:pPr algn="just"/>
            <a:endParaRPr lang="cs-CZ" sz="2400" b="1" dirty="0"/>
          </a:p>
          <a:p>
            <a:pPr algn="just"/>
            <a:r>
              <a:rPr lang="cs-CZ" dirty="0"/>
              <a:t>Právní následky protiprávního jednání se nazývají </a:t>
            </a:r>
            <a:r>
              <a:rPr lang="cs-CZ" b="1" dirty="0"/>
              <a:t>nepříznivé (negativní) právní následky</a:t>
            </a:r>
            <a:r>
              <a:rPr lang="cs-CZ" dirty="0"/>
              <a:t> = vzniká </a:t>
            </a:r>
            <a:r>
              <a:rPr lang="cs-CZ" b="1" u="sng" dirty="0"/>
              <a:t>odpovědnost za toto jednání </a:t>
            </a:r>
            <a:r>
              <a:rPr lang="cs-CZ" dirty="0"/>
              <a:t>a povinnost </a:t>
            </a:r>
            <a:r>
              <a:rPr lang="cs-CZ" b="1" u="sng" dirty="0"/>
              <a:t>nahradit </a:t>
            </a:r>
            <a:r>
              <a:rPr lang="cs-CZ" b="1" u="sng" dirty="0" smtClean="0"/>
              <a:t>škodu.</a:t>
            </a:r>
          </a:p>
          <a:p>
            <a:pPr algn="just"/>
            <a:endParaRPr lang="cs-CZ" b="1" dirty="0"/>
          </a:p>
          <a:p>
            <a:pPr algn="just"/>
            <a:r>
              <a:rPr lang="cs-CZ" b="1" dirty="0" smtClean="0"/>
              <a:t>Porušení objektivního práva (zákona) – vyžaduje se zavinění, domněnka nedbalosti (§ 2911 OZ)</a:t>
            </a:r>
            <a:r>
              <a:rPr lang="cs-CZ" dirty="0" smtClean="0"/>
              <a:t> čím je vyšší míra zavinění, tím je vyšší je míra přičitatelnosti jednání</a:t>
            </a:r>
          </a:p>
          <a:p>
            <a:pPr algn="just"/>
            <a:endParaRPr lang="cs-CZ" dirty="0" smtClean="0"/>
          </a:p>
          <a:p>
            <a:pPr algn="just"/>
            <a:r>
              <a:rPr lang="cs-CZ" dirty="0" smtClean="0"/>
              <a:t>Dosavadní praxe vycházela z trestního práva</a:t>
            </a:r>
          </a:p>
          <a:p>
            <a:pPr algn="just"/>
            <a:r>
              <a:rPr lang="cs-CZ" dirty="0" smtClean="0"/>
              <a:t>(úmysl přímý a nepřímý, nedbalost vědomá a nevědomá)</a:t>
            </a:r>
          </a:p>
          <a:p>
            <a:pPr algn="just"/>
            <a:r>
              <a:rPr lang="cs-CZ" dirty="0" smtClean="0"/>
              <a:t>-vhodnější spíše úmysl (cíl způsobit následek), nedbalost hrubá a prostá</a:t>
            </a:r>
          </a:p>
          <a:p>
            <a:pPr algn="just"/>
            <a:endParaRPr lang="cs-CZ" b="1" dirty="0"/>
          </a:p>
          <a:p>
            <a:pPr algn="just"/>
            <a:r>
              <a:rPr lang="cs-CZ" dirty="0"/>
              <a:t>Zatímco při porušení zákona je škůdce za škodu odpovědný zpravidla pouze v případě, že ji skutečně zavinil, při porušení smluvní </a:t>
            </a:r>
            <a:r>
              <a:rPr lang="cs-CZ" dirty="0" smtClean="0"/>
              <a:t>povinnosti a vybraných skutkových podstat zakládajících objektivní odpovědnost </a:t>
            </a:r>
            <a:r>
              <a:rPr lang="cs-CZ" dirty="0"/>
              <a:t>není zavinění vždy třeba</a:t>
            </a:r>
            <a:r>
              <a:rPr lang="cs-CZ" dirty="0" smtClean="0"/>
              <a:t>.</a:t>
            </a:r>
          </a:p>
          <a:p>
            <a:pPr algn="just"/>
            <a:r>
              <a:rPr lang="cs-CZ" dirty="0" smtClean="0"/>
              <a:t>=</a:t>
            </a:r>
            <a:r>
              <a:rPr lang="cs-CZ" b="1" dirty="0" smtClean="0"/>
              <a:t>zavinění: </a:t>
            </a:r>
            <a:r>
              <a:rPr lang="cs-CZ" dirty="0" smtClean="0"/>
              <a:t>zásah do absolutního práva (§ 2910 věta I. OZ); zásah do jiného práva (§ 2910 věta II. OZ), úmyslné porušení dobrých mravů =  v tomto případě zákon vyžaduje úmyslné zavinění </a:t>
            </a:r>
            <a:r>
              <a:rPr lang="cs-CZ" b="1" dirty="0" smtClean="0"/>
              <a:t>; nejednal-li škůdce zaviněně = vyviní se (exkulpuje)</a:t>
            </a:r>
          </a:p>
          <a:p>
            <a:pPr algn="just"/>
            <a:r>
              <a:rPr lang="cs-CZ" b="1" dirty="0" smtClean="0"/>
              <a:t>= bez zavinění: </a:t>
            </a:r>
            <a:r>
              <a:rPr lang="cs-CZ" dirty="0" smtClean="0"/>
              <a:t>porušení smluvní povinnosti, vybrané skutkové podstaty = naplní-li liberační důvody, </a:t>
            </a:r>
            <a:r>
              <a:rPr lang="cs-CZ" b="1" dirty="0" smtClean="0"/>
              <a:t>liberuje se </a:t>
            </a:r>
          </a:p>
          <a:p>
            <a:pPr algn="just"/>
            <a:endParaRPr lang="cs-CZ" dirty="0" smtClean="0"/>
          </a:p>
        </p:txBody>
      </p:sp>
    </p:spTree>
    <p:extLst>
      <p:ext uri="{BB962C8B-B14F-4D97-AF65-F5344CB8AC3E}">
        <p14:creationId xmlns:p14="http://schemas.microsoft.com/office/powerpoint/2010/main" val="336227961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82</a:t>
            </a:fld>
            <a:endParaRPr lang="cs-CZ" dirty="0"/>
          </a:p>
        </p:txBody>
      </p:sp>
      <p:sp>
        <p:nvSpPr>
          <p:cNvPr id="4" name="Obdélník 3"/>
          <p:cNvSpPr/>
          <p:nvPr/>
        </p:nvSpPr>
        <p:spPr>
          <a:xfrm>
            <a:off x="503548" y="404664"/>
            <a:ext cx="8136904" cy="6740307"/>
          </a:xfrm>
          <a:prstGeom prst="rect">
            <a:avLst/>
          </a:prstGeom>
        </p:spPr>
        <p:txBody>
          <a:bodyPr wrap="square">
            <a:spAutoFit/>
          </a:bodyPr>
          <a:lstStyle/>
          <a:p>
            <a:r>
              <a:rPr lang="cs-CZ" b="1" dirty="0" smtClean="0"/>
              <a:t>Zproštění se odpovědnosti za škodu</a:t>
            </a:r>
          </a:p>
          <a:p>
            <a:r>
              <a:rPr lang="cs-CZ" b="1" dirty="0" smtClean="0"/>
              <a:t>-subjektivní: exkulpace (vyvinění)</a:t>
            </a:r>
          </a:p>
          <a:p>
            <a:r>
              <a:rPr lang="cs-CZ" b="1" dirty="0" smtClean="0"/>
              <a:t>-objektivní: liberace („osvobození“)</a:t>
            </a:r>
          </a:p>
          <a:p>
            <a:endParaRPr lang="cs-CZ" b="1" dirty="0"/>
          </a:p>
          <a:p>
            <a:r>
              <a:rPr lang="cs-CZ" b="1" dirty="0" smtClean="0"/>
              <a:t>u porušení objektivního práva </a:t>
            </a:r>
            <a:r>
              <a:rPr lang="cs-CZ" dirty="0" smtClean="0"/>
              <a:t>– jednání je nezaviněné; nutnost prokázat naplnění liberačního důvodu; např. vlastník zvířete má plnou objektivní odpovědnost za jím chované zvíře; pokud však nad zvířetem, které mu slouží k výdělečné činnosti nezanedbal při dozoru potřebnou pečlivost, </a:t>
            </a:r>
            <a:r>
              <a:rPr lang="cs-CZ" b="1" dirty="0" smtClean="0"/>
              <a:t>liberuje se</a:t>
            </a:r>
          </a:p>
          <a:p>
            <a:endParaRPr lang="cs-CZ" dirty="0" smtClean="0"/>
          </a:p>
          <a:p>
            <a:pPr algn="just"/>
            <a:r>
              <a:rPr lang="cs-CZ" b="1" dirty="0" smtClean="0"/>
              <a:t>u porušení smluvní povinnosti </a:t>
            </a:r>
            <a:r>
              <a:rPr lang="cs-CZ" b="1" dirty="0"/>
              <a:t>(§ 2913 OZ) </a:t>
            </a:r>
            <a:r>
              <a:rPr lang="cs-CZ" dirty="0"/>
              <a:t>- ve splnění povinnosti ze smlouvy dočasně nebo trvale </a:t>
            </a:r>
            <a:r>
              <a:rPr lang="cs-CZ" b="1" dirty="0"/>
              <a:t>zabránila mimořádná nepředvídatelná a nepřekonatelná překážka vzniklá nezávisle na jeho </a:t>
            </a:r>
            <a:r>
              <a:rPr lang="cs-CZ" b="1" dirty="0" smtClean="0"/>
              <a:t>vůli; jde rovněž o liberační důvody</a:t>
            </a:r>
            <a:endParaRPr lang="cs-CZ" dirty="0" smtClean="0"/>
          </a:p>
          <a:p>
            <a:pPr algn="just"/>
            <a:r>
              <a:rPr lang="cs-CZ" dirty="0" smtClean="0"/>
              <a:t>Povinnosti k náhradě škůdce nezprostí</a:t>
            </a:r>
          </a:p>
          <a:p>
            <a:pPr marL="285750" indent="-285750" algn="just">
              <a:buFont typeface="Arial" panose="020B0604020202020204" pitchFamily="34" charset="0"/>
              <a:buChar char="•"/>
            </a:pPr>
            <a:r>
              <a:rPr lang="cs-CZ" dirty="0"/>
              <a:t>p</a:t>
            </a:r>
            <a:r>
              <a:rPr lang="cs-CZ" dirty="0" smtClean="0"/>
              <a:t>řekážka v souvislosti se škůdcovými osobními poměry </a:t>
            </a:r>
            <a:r>
              <a:rPr lang="cs-CZ" dirty="0"/>
              <a:t>nebo </a:t>
            </a:r>
            <a:endParaRPr lang="cs-CZ" dirty="0" smtClean="0"/>
          </a:p>
          <a:p>
            <a:pPr marL="285750" indent="-285750" algn="just">
              <a:buFont typeface="Arial" panose="020B0604020202020204" pitchFamily="34" charset="0"/>
              <a:buChar char="•"/>
            </a:pPr>
            <a:r>
              <a:rPr lang="cs-CZ" dirty="0"/>
              <a:t>p</a:t>
            </a:r>
            <a:r>
              <a:rPr lang="cs-CZ" dirty="0" smtClean="0"/>
              <a:t>řekážka vzniklá </a:t>
            </a:r>
            <a:r>
              <a:rPr lang="cs-CZ" dirty="0"/>
              <a:t>až v době, kdy byl škůdce s plněním smluvené povinnosti v prodlení, </a:t>
            </a:r>
            <a:endParaRPr lang="cs-CZ" dirty="0" smtClean="0"/>
          </a:p>
          <a:p>
            <a:pPr marL="285750" indent="-285750" algn="just">
              <a:buFont typeface="Arial" panose="020B0604020202020204" pitchFamily="34" charset="0"/>
              <a:buChar char="•"/>
            </a:pPr>
            <a:r>
              <a:rPr lang="cs-CZ" dirty="0" smtClean="0"/>
              <a:t>překážka</a:t>
            </a:r>
            <a:r>
              <a:rPr lang="cs-CZ" dirty="0"/>
              <a:t>, kterou </a:t>
            </a:r>
            <a:r>
              <a:rPr lang="cs-CZ" dirty="0" smtClean="0"/>
              <a:t>byl </a:t>
            </a:r>
            <a:r>
              <a:rPr lang="cs-CZ" dirty="0"/>
              <a:t>škůdce podle smlouvy povinen </a:t>
            </a:r>
            <a:r>
              <a:rPr lang="cs-CZ" dirty="0" smtClean="0"/>
              <a:t>překonat.</a:t>
            </a:r>
          </a:p>
          <a:p>
            <a:pPr algn="just"/>
            <a:r>
              <a:rPr lang="cs-CZ" b="1" dirty="0" smtClean="0"/>
              <a:t>u porušení dobrých mravů (§ 2909 OZ) </a:t>
            </a:r>
            <a:r>
              <a:rPr lang="cs-CZ" dirty="0" smtClean="0"/>
              <a:t>– jednání </a:t>
            </a:r>
            <a:r>
              <a:rPr lang="cs-CZ" dirty="0"/>
              <a:t>není </a:t>
            </a:r>
            <a:r>
              <a:rPr lang="cs-CZ" b="1" dirty="0"/>
              <a:t>úmyslné</a:t>
            </a:r>
            <a:r>
              <a:rPr lang="cs-CZ" dirty="0"/>
              <a:t> (§ 2909 OZ) </a:t>
            </a:r>
            <a:r>
              <a:rPr lang="cs-CZ" i="1" dirty="0" smtClean="0"/>
              <a:t>škůdce</a:t>
            </a:r>
            <a:r>
              <a:rPr lang="cs-CZ" i="1" dirty="0"/>
              <a:t>, který poškozenému způsobí škodu úmyslným porušením dobrých mravů, je povinen ji </a:t>
            </a:r>
            <a:r>
              <a:rPr lang="cs-CZ" i="1" dirty="0" smtClean="0"/>
              <a:t>nahradit.</a:t>
            </a:r>
          </a:p>
          <a:p>
            <a:pPr algn="just"/>
            <a:r>
              <a:rPr lang="cs-CZ" b="1" dirty="0" smtClean="0"/>
              <a:t>u zásahu do absolutního práva; při porušení ochranné normy (§ 2910 věta I; § 2910 věta II. OZ) </a:t>
            </a:r>
            <a:r>
              <a:rPr lang="cs-CZ" dirty="0" smtClean="0"/>
              <a:t>– jednání není zaviněné</a:t>
            </a:r>
            <a:endParaRPr lang="cs-CZ" dirty="0"/>
          </a:p>
          <a:p>
            <a:pPr algn="just"/>
            <a:endParaRPr lang="cs-CZ" dirty="0"/>
          </a:p>
          <a:p>
            <a:endParaRPr lang="cs-CZ" dirty="0"/>
          </a:p>
        </p:txBody>
      </p:sp>
    </p:spTree>
    <p:extLst>
      <p:ext uri="{BB962C8B-B14F-4D97-AF65-F5344CB8AC3E}">
        <p14:creationId xmlns:p14="http://schemas.microsoft.com/office/powerpoint/2010/main" val="390293430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83</a:t>
            </a:fld>
            <a:endParaRPr lang="cs-CZ" dirty="0"/>
          </a:p>
        </p:txBody>
      </p:sp>
      <p:sp>
        <p:nvSpPr>
          <p:cNvPr id="4" name="Obdélník 3"/>
          <p:cNvSpPr/>
          <p:nvPr/>
        </p:nvSpPr>
        <p:spPr>
          <a:xfrm>
            <a:off x="755576" y="335846"/>
            <a:ext cx="7488832" cy="6186309"/>
          </a:xfrm>
          <a:prstGeom prst="rect">
            <a:avLst/>
          </a:prstGeom>
        </p:spPr>
        <p:txBody>
          <a:bodyPr wrap="square">
            <a:spAutoFit/>
          </a:bodyPr>
          <a:lstStyle/>
          <a:p>
            <a:r>
              <a:rPr lang="cs-CZ" b="1" dirty="0"/>
              <a:t>Obecné předpoklady vzniku odpovědnostního závazku:</a:t>
            </a:r>
          </a:p>
          <a:p>
            <a:endParaRPr lang="cs-CZ" dirty="0"/>
          </a:p>
          <a:p>
            <a:pPr lvl="0" algn="just"/>
            <a:r>
              <a:rPr lang="cs-CZ" b="1" dirty="0"/>
              <a:t>delikt</a:t>
            </a:r>
            <a:r>
              <a:rPr lang="cs-CZ" dirty="0"/>
              <a:t>: deliktem se rozumí nesplnění či porušení právní </a:t>
            </a:r>
            <a:r>
              <a:rPr lang="cs-CZ" dirty="0" smtClean="0"/>
              <a:t>povinnosti</a:t>
            </a:r>
          </a:p>
          <a:p>
            <a:pPr lvl="0" algn="just"/>
            <a:endParaRPr lang="cs-CZ" dirty="0" smtClean="0"/>
          </a:p>
          <a:p>
            <a:pPr marL="285750" lvl="0" indent="-285750" algn="just">
              <a:buFont typeface="Arial" panose="020B0604020202020204" pitchFamily="34" charset="0"/>
              <a:buChar char="•"/>
            </a:pPr>
            <a:r>
              <a:rPr lang="cs-CZ" dirty="0" smtClean="0"/>
              <a:t>porušení dobrých mravů (§ 2909 OZ)</a:t>
            </a:r>
          </a:p>
          <a:p>
            <a:pPr marL="285750" lvl="0" indent="-285750" algn="just">
              <a:buFont typeface="Arial" panose="020B0604020202020204" pitchFamily="34" charset="0"/>
              <a:buChar char="•"/>
            </a:pPr>
            <a:r>
              <a:rPr lang="cs-CZ" dirty="0" smtClean="0"/>
              <a:t>porušení zákona – zásah do absolutního práva; zásahem do jiného práva porušením ochranné normy (§ 2910 věta I. , věta II.), speciální skutkové podstaty podle § 2920-2950 OZ)</a:t>
            </a:r>
          </a:p>
          <a:p>
            <a:pPr marL="285750" lvl="0" indent="-285750" algn="just">
              <a:buFont typeface="Arial" panose="020B0604020202020204" pitchFamily="34" charset="0"/>
              <a:buChar char="•"/>
            </a:pPr>
            <a:r>
              <a:rPr lang="cs-CZ" dirty="0"/>
              <a:t>p</a:t>
            </a:r>
            <a:r>
              <a:rPr lang="cs-CZ" dirty="0" smtClean="0"/>
              <a:t>orušení smluvního závazku (§ 2913 OZ)</a:t>
            </a:r>
          </a:p>
          <a:p>
            <a:pPr marL="285750" lvl="0" indent="-285750" algn="just">
              <a:buFont typeface="Arial" panose="020B0604020202020204" pitchFamily="34" charset="0"/>
              <a:buChar char="•"/>
            </a:pPr>
            <a:endParaRPr lang="cs-CZ" dirty="0" smtClean="0"/>
          </a:p>
          <a:p>
            <a:pPr lvl="0" algn="just"/>
            <a:r>
              <a:rPr lang="cs-CZ" b="1" dirty="0" smtClean="0"/>
              <a:t>újma</a:t>
            </a:r>
            <a:r>
              <a:rPr lang="cs-CZ" dirty="0"/>
              <a:t>: </a:t>
            </a:r>
            <a:endParaRPr lang="cs-CZ" dirty="0" smtClean="0"/>
          </a:p>
          <a:p>
            <a:pPr lvl="0" algn="just"/>
            <a:r>
              <a:rPr lang="cs-CZ" b="1" dirty="0" smtClean="0"/>
              <a:t>škoda</a:t>
            </a:r>
            <a:r>
              <a:rPr lang="cs-CZ" dirty="0" smtClean="0"/>
              <a:t> </a:t>
            </a:r>
            <a:r>
              <a:rPr lang="cs-CZ" dirty="0"/>
              <a:t>(újma na jmění) bývá definována </a:t>
            </a:r>
            <a:r>
              <a:rPr lang="cs-CZ" dirty="0" smtClean="0"/>
              <a:t>jako</a:t>
            </a:r>
          </a:p>
          <a:p>
            <a:pPr marL="285750" lvl="0" indent="-285750" algn="just">
              <a:buFont typeface="Arial" panose="020B0604020202020204" pitchFamily="34" charset="0"/>
              <a:buChar char="•"/>
            </a:pPr>
            <a:r>
              <a:rPr lang="cs-CZ" b="1" dirty="0" smtClean="0"/>
              <a:t>majetková </a:t>
            </a:r>
            <a:r>
              <a:rPr lang="cs-CZ" b="1" dirty="0"/>
              <a:t>újma</a:t>
            </a:r>
            <a:r>
              <a:rPr lang="cs-CZ" dirty="0"/>
              <a:t> vyjádřitelná v penězích, zahrnuje v sobě škodu skutečnou </a:t>
            </a:r>
            <a:r>
              <a:rPr lang="cs-CZ" dirty="0" smtClean="0"/>
              <a:t>(</a:t>
            </a:r>
            <a:r>
              <a:rPr lang="cs-CZ" dirty="0" err="1" smtClean="0"/>
              <a:t>damnum</a:t>
            </a:r>
            <a:r>
              <a:rPr lang="cs-CZ" dirty="0" smtClean="0"/>
              <a:t> </a:t>
            </a:r>
            <a:r>
              <a:rPr lang="cs-CZ" dirty="0" err="1" smtClean="0"/>
              <a:t>emergens</a:t>
            </a:r>
            <a:r>
              <a:rPr lang="cs-CZ" dirty="0" smtClean="0"/>
              <a:t>) i </a:t>
            </a:r>
            <a:r>
              <a:rPr lang="cs-CZ" dirty="0"/>
              <a:t>ušlý </a:t>
            </a:r>
            <a:r>
              <a:rPr lang="cs-CZ" dirty="0" smtClean="0"/>
              <a:t>zisk (</a:t>
            </a:r>
            <a:r>
              <a:rPr lang="cs-CZ" dirty="0" err="1" smtClean="0"/>
              <a:t>lucrum</a:t>
            </a:r>
            <a:r>
              <a:rPr lang="cs-CZ" dirty="0" smtClean="0"/>
              <a:t> </a:t>
            </a:r>
            <a:r>
              <a:rPr lang="cs-CZ" dirty="0" err="1" smtClean="0"/>
              <a:t>cessans</a:t>
            </a:r>
            <a:r>
              <a:rPr lang="cs-CZ" dirty="0" smtClean="0"/>
              <a:t>); </a:t>
            </a:r>
            <a:endParaRPr lang="cs-CZ" dirty="0"/>
          </a:p>
          <a:p>
            <a:pPr marL="285750" lvl="0" indent="-285750" algn="just">
              <a:buFont typeface="Arial" panose="020B0604020202020204" pitchFamily="34" charset="0"/>
              <a:buChar char="•"/>
            </a:pPr>
            <a:r>
              <a:rPr lang="cs-CZ" b="1" dirty="0" smtClean="0"/>
              <a:t>nemajetkovou </a:t>
            </a:r>
            <a:r>
              <a:rPr lang="cs-CZ" b="1" dirty="0"/>
              <a:t>újmu</a:t>
            </a:r>
            <a:r>
              <a:rPr lang="cs-CZ" dirty="0"/>
              <a:t> musí výslovně zakotvit zákon či smlouva, týká se zpravidla porušení přirozených práv člověka </a:t>
            </a:r>
          </a:p>
          <a:p>
            <a:pPr lvl="0" algn="just"/>
            <a:endParaRPr lang="cs-CZ" b="1" dirty="0"/>
          </a:p>
          <a:p>
            <a:pPr lvl="0" algn="just"/>
            <a:r>
              <a:rPr lang="cs-CZ" b="1" dirty="0"/>
              <a:t>kauzální nexus</a:t>
            </a:r>
            <a:r>
              <a:rPr lang="cs-CZ" dirty="0"/>
              <a:t>: příčinná souvislost mezi deliktem a vzniklou škodou, škoda je přímým následkem </a:t>
            </a:r>
            <a:r>
              <a:rPr lang="cs-CZ" dirty="0" smtClean="0"/>
              <a:t>deliktu</a:t>
            </a:r>
            <a:endParaRPr lang="cs-CZ" dirty="0"/>
          </a:p>
          <a:p>
            <a:pPr lvl="0"/>
            <a:r>
              <a:rPr lang="cs-CZ" b="1" dirty="0"/>
              <a:t>zavinění</a:t>
            </a:r>
            <a:r>
              <a:rPr lang="cs-CZ" dirty="0" smtClean="0"/>
              <a:t>: v případě porušení dobrých mravů úmysl, v případě porušení zákona minimálně nedbalost, která je stanovena domněnkou, jinak objektivní odpovědnost</a:t>
            </a:r>
            <a:endParaRPr lang="cs-CZ" b="1" dirty="0"/>
          </a:p>
        </p:txBody>
      </p:sp>
    </p:spTree>
    <p:extLst>
      <p:ext uri="{BB962C8B-B14F-4D97-AF65-F5344CB8AC3E}">
        <p14:creationId xmlns:p14="http://schemas.microsoft.com/office/powerpoint/2010/main" val="206492415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marL="0" indent="0">
              <a:buNone/>
            </a:pPr>
            <a:r>
              <a:rPr lang="cs-CZ" sz="2400" b="1" dirty="0" smtClean="0">
                <a:latin typeface="+mj-lt"/>
                <a:cs typeface="Times New Roman" panose="02020603050405020304" pitchFamily="18" charset="0"/>
              </a:rPr>
              <a:t>Okolnosti vylučující protiprávnost = pouze u subjektivní odpovědnosti</a:t>
            </a:r>
          </a:p>
          <a:p>
            <a:pPr marL="0" indent="0">
              <a:buNone/>
            </a:pPr>
            <a:r>
              <a:rPr lang="cs-CZ" sz="2400" b="1" dirty="0" smtClean="0">
                <a:latin typeface="+mj-lt"/>
                <a:cs typeface="Times New Roman" panose="02020603050405020304" pitchFamily="18" charset="0"/>
              </a:rPr>
              <a:t>Nutná obrana (§ 2905 OZ)</a:t>
            </a:r>
          </a:p>
          <a:p>
            <a:pPr marL="0" indent="0" algn="just">
              <a:buNone/>
            </a:pPr>
            <a:r>
              <a:rPr lang="cs-CZ" sz="2000" dirty="0">
                <a:latin typeface="+mj-lt"/>
                <a:cs typeface="Times New Roman" panose="02020603050405020304" pitchFamily="18" charset="0"/>
              </a:rPr>
              <a:t>k</a:t>
            </a:r>
            <a:r>
              <a:rPr lang="cs-CZ" sz="2000" dirty="0" smtClean="0">
                <a:latin typeface="+mj-lt"/>
                <a:cs typeface="Times New Roman" panose="02020603050405020304" pitchFamily="18" charset="0"/>
              </a:rPr>
              <a:t>do odvrací </a:t>
            </a:r>
            <a:r>
              <a:rPr lang="cs-CZ" sz="2000" dirty="0">
                <a:latin typeface="+mj-lt"/>
                <a:cs typeface="Times New Roman" panose="02020603050405020304" pitchFamily="18" charset="0"/>
              </a:rPr>
              <a:t>od sebe nebo od jiného bezprostředně hrozící nebo trvající protiprávní útok a způsobí přitom útočníkovi újmu, není povinen k její </a:t>
            </a:r>
            <a:r>
              <a:rPr lang="cs-CZ" sz="2000" dirty="0" smtClean="0">
                <a:latin typeface="+mj-lt"/>
                <a:cs typeface="Times New Roman" panose="02020603050405020304" pitchFamily="18" charset="0"/>
              </a:rPr>
              <a:t>náhradě = vyjma </a:t>
            </a:r>
            <a:r>
              <a:rPr lang="cs-CZ" sz="2000" b="1" dirty="0" smtClean="0">
                <a:latin typeface="+mj-lt"/>
                <a:cs typeface="Times New Roman" panose="02020603050405020304" pitchFamily="18" charset="0"/>
              </a:rPr>
              <a:t>zjevně nepřiměřená způsobu útoku</a:t>
            </a:r>
          </a:p>
          <a:p>
            <a:pPr marL="0" indent="0" algn="just">
              <a:buNone/>
            </a:pPr>
            <a:r>
              <a:rPr lang="cs-CZ" sz="1400" i="1" dirty="0">
                <a:cs typeface="Times New Roman" panose="02020603050405020304" pitchFamily="18" charset="0"/>
              </a:rPr>
              <a:t>Pokud někdo někoho fyzicky napadne a ten mu v obraně rozbije hodinky, útočník nemá právo požadovat náhradu škody.</a:t>
            </a:r>
            <a:endParaRPr lang="cs-CZ" sz="1400" b="1" dirty="0" smtClean="0">
              <a:cs typeface="Times New Roman" panose="02020603050405020304" pitchFamily="18" charset="0"/>
            </a:endParaRPr>
          </a:p>
          <a:p>
            <a:pPr marL="0" indent="0" algn="just">
              <a:buNone/>
            </a:pPr>
            <a:r>
              <a:rPr lang="cs-CZ" sz="2400" b="1" dirty="0" smtClean="0">
                <a:cs typeface="Times New Roman" panose="02020603050405020304" pitchFamily="18" charset="0"/>
              </a:rPr>
              <a:t>Krajní nouze (§ 2906 </a:t>
            </a:r>
            <a:r>
              <a:rPr lang="cs-CZ" sz="2400" b="1" dirty="0">
                <a:cs typeface="Times New Roman" panose="02020603050405020304" pitchFamily="18" charset="0"/>
              </a:rPr>
              <a:t>OZ</a:t>
            </a:r>
            <a:r>
              <a:rPr lang="cs-CZ" sz="2400" b="1" dirty="0" smtClean="0">
                <a:cs typeface="Times New Roman" panose="02020603050405020304" pitchFamily="18" charset="0"/>
              </a:rPr>
              <a:t>)</a:t>
            </a:r>
          </a:p>
          <a:p>
            <a:pPr marL="0" indent="0" algn="just">
              <a:buNone/>
            </a:pPr>
            <a:r>
              <a:rPr lang="cs-CZ" sz="1800" dirty="0" smtClean="0">
                <a:cs typeface="Times New Roman" panose="02020603050405020304" pitchFamily="18" charset="0"/>
              </a:rPr>
              <a:t>kdo </a:t>
            </a:r>
            <a:r>
              <a:rPr lang="cs-CZ" sz="1800" dirty="0">
                <a:cs typeface="Times New Roman" panose="02020603050405020304" pitchFamily="18" charset="0"/>
              </a:rPr>
              <a:t>odvrací od sebe nebo od jiného přímo hrozící nebezpečí újmy, není povinen k náhradě újmy tím způsobené, nebylo-li za daných okolností možné odvrátit nebezpečí jinak nebo nezpůsobí-li následek zjevně stejně závažný nebo ještě závažnější než újma, která </a:t>
            </a:r>
            <a:r>
              <a:rPr lang="cs-CZ" sz="1800" dirty="0" smtClean="0">
                <a:cs typeface="Times New Roman" panose="02020603050405020304" pitchFamily="18" charset="0"/>
              </a:rPr>
              <a:t>hrozila = vyjma </a:t>
            </a:r>
            <a:r>
              <a:rPr lang="cs-CZ" sz="1800" b="1" dirty="0" smtClean="0">
                <a:cs typeface="Times New Roman" panose="02020603050405020304" pitchFamily="18" charset="0"/>
              </a:rPr>
              <a:t>následek je stejně závažný nebo závažnější</a:t>
            </a:r>
            <a:r>
              <a:rPr lang="cs-CZ" sz="1800" dirty="0" smtClean="0">
                <a:cs typeface="Times New Roman" panose="02020603050405020304" pitchFamily="18" charset="0"/>
              </a:rPr>
              <a:t>, nebo </a:t>
            </a:r>
            <a:r>
              <a:rPr lang="cs-CZ" sz="1800" b="1" dirty="0" smtClean="0">
                <a:cs typeface="Times New Roman" panose="02020603050405020304" pitchFamily="18" charset="0"/>
              </a:rPr>
              <a:t>vyvolal-li nebezpečí sám jednající</a:t>
            </a:r>
          </a:p>
          <a:p>
            <a:pPr marL="0" indent="0" algn="just">
              <a:buNone/>
            </a:pPr>
            <a:r>
              <a:rPr lang="cs-CZ" sz="1600" i="1" dirty="0"/>
              <a:t>Pokud někdo při hašení požáru ve svém bytě vytopí i sousední byty, nebude povinen hradit takto způsobenou škodu</a:t>
            </a:r>
            <a:r>
              <a:rPr lang="cs-CZ" sz="1600" i="1" dirty="0" smtClean="0"/>
              <a:t>.</a:t>
            </a:r>
          </a:p>
          <a:p>
            <a:pPr marL="0" indent="0" algn="just">
              <a:buNone/>
            </a:pPr>
            <a:r>
              <a:rPr lang="cs-CZ" sz="1600" dirty="0" smtClean="0">
                <a:cs typeface="Times New Roman" panose="02020603050405020304" pitchFamily="18" charset="0"/>
              </a:rPr>
              <a:t>V případech krajní nouze a nutné obrany je nutné přihlédnout k </a:t>
            </a:r>
            <a:r>
              <a:rPr lang="cs-CZ" sz="1600" b="1" dirty="0" smtClean="0">
                <a:cs typeface="Times New Roman" panose="02020603050405020304" pitchFamily="18" charset="0"/>
              </a:rPr>
              <a:t>omluvitelnému hnutí mysli (§ 2907 OZ)</a:t>
            </a:r>
          </a:p>
          <a:p>
            <a:pPr marL="0" indent="0" algn="just">
              <a:buNone/>
            </a:pPr>
            <a:endParaRPr lang="cs-CZ" sz="1800" b="1" dirty="0">
              <a:cs typeface="Times New Roman" panose="02020603050405020304" pitchFamily="18" charset="0"/>
            </a:endParaRPr>
          </a:p>
          <a:p>
            <a:pPr marL="0" indent="0" algn="just">
              <a:buNone/>
            </a:pPr>
            <a:endParaRPr lang="cs-CZ" sz="2000" b="1" dirty="0" smtClean="0">
              <a:latin typeface="+mj-lt"/>
              <a:cs typeface="Times New Roman" panose="02020603050405020304" pitchFamily="18" charset="0"/>
            </a:endParaRPr>
          </a:p>
          <a:p>
            <a:pPr marL="0" indent="0" algn="just">
              <a:buNone/>
            </a:pPr>
            <a:endParaRPr lang="cs-CZ" sz="2000" dirty="0" smtClean="0">
              <a:latin typeface="+mj-lt"/>
              <a:cs typeface="Times New Roman" panose="02020603050405020304" pitchFamily="18" charset="0"/>
            </a:endParaRPr>
          </a:p>
          <a:p>
            <a:pPr marL="0" indent="0">
              <a:buNone/>
            </a:pPr>
            <a:endParaRPr lang="cs-CZ" sz="2400" dirty="0">
              <a:latin typeface="+mj-lt"/>
              <a:cs typeface="Times New Roman" panose="02020603050405020304" pitchFamily="18" charset="0"/>
            </a:endParaRPr>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84</a:t>
            </a:fld>
            <a:endParaRPr lang="cs-CZ" dirty="0"/>
          </a:p>
        </p:txBody>
      </p:sp>
    </p:spTree>
    <p:extLst>
      <p:ext uri="{BB962C8B-B14F-4D97-AF65-F5344CB8AC3E}">
        <p14:creationId xmlns:p14="http://schemas.microsoft.com/office/powerpoint/2010/main" val="32496777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a:bodyPr>
          <a:lstStyle/>
          <a:p>
            <a:pPr marL="0" indent="0" algn="just">
              <a:buNone/>
            </a:pPr>
            <a:r>
              <a:rPr lang="cs-CZ" sz="1800" b="1" dirty="0" smtClean="0"/>
              <a:t>Základní skutkové podstaty (tzv. generální klauzule)</a:t>
            </a:r>
          </a:p>
          <a:p>
            <a:pPr marL="0" indent="0" algn="just">
              <a:buNone/>
            </a:pPr>
            <a:endParaRPr lang="cs-CZ" sz="1800" dirty="0" smtClean="0"/>
          </a:p>
          <a:p>
            <a:pPr marL="0" indent="0" algn="just">
              <a:buNone/>
            </a:pPr>
            <a:r>
              <a:rPr lang="cs-CZ" sz="1800" dirty="0" smtClean="0"/>
              <a:t>§ 2910 věta I. „ Škůdce, který vlastním zaviněním poruší povinnost stanovenou zákonem a zasáhne tak do </a:t>
            </a:r>
            <a:r>
              <a:rPr lang="cs-CZ" sz="1800" b="1" dirty="0" smtClean="0"/>
              <a:t>absolutního práva poškozeného</a:t>
            </a:r>
            <a:r>
              <a:rPr lang="cs-CZ" sz="1800" dirty="0" smtClean="0"/>
              <a:t>“</a:t>
            </a:r>
          </a:p>
          <a:p>
            <a:pPr marL="0" indent="0" algn="just">
              <a:buNone/>
            </a:pPr>
            <a:r>
              <a:rPr lang="cs-CZ" sz="1800" dirty="0" smtClean="0"/>
              <a:t>AP – zejména život, zdraví, majetek</a:t>
            </a:r>
          </a:p>
          <a:p>
            <a:pPr marL="0" indent="0" algn="just">
              <a:buNone/>
            </a:pPr>
            <a:r>
              <a:rPr lang="cs-CZ" sz="1800" dirty="0" smtClean="0"/>
              <a:t>Př. </a:t>
            </a:r>
            <a:r>
              <a:rPr lang="cs-CZ" sz="1800" i="1" dirty="0" smtClean="0"/>
              <a:t>Osoba vezme židli, kterou udeří do hlavy jinou osobu a způsobí jí tak škodu na zdraví</a:t>
            </a:r>
          </a:p>
          <a:p>
            <a:pPr marL="0" indent="0" algn="just">
              <a:buNone/>
            </a:pPr>
            <a:endParaRPr lang="cs-CZ" sz="1800" i="1" dirty="0"/>
          </a:p>
          <a:p>
            <a:pPr marL="0" indent="0" algn="just">
              <a:buNone/>
            </a:pPr>
            <a:r>
              <a:rPr lang="cs-CZ" sz="1800" dirty="0" smtClean="0"/>
              <a:t>§ 2910 věta II. „Škůdce, který zasáhne do jiného práva poškozeného zaviněným porušením zákonné povinnosti stanovené na </a:t>
            </a:r>
            <a:r>
              <a:rPr lang="cs-CZ" sz="1800" b="1" dirty="0" smtClean="0"/>
              <a:t>ochranu takového práva</a:t>
            </a:r>
            <a:r>
              <a:rPr lang="cs-CZ" sz="1800" dirty="0" smtClean="0"/>
              <a:t>“</a:t>
            </a:r>
          </a:p>
          <a:p>
            <a:pPr marL="0" indent="0" algn="just">
              <a:buNone/>
            </a:pPr>
            <a:r>
              <a:rPr lang="cs-CZ" sz="1800" dirty="0" smtClean="0"/>
              <a:t>Ochranná norma</a:t>
            </a:r>
          </a:p>
          <a:p>
            <a:pPr marL="0" indent="0" algn="just">
              <a:buNone/>
            </a:pPr>
            <a:endParaRPr lang="cs-CZ" sz="1800" dirty="0" smtClean="0"/>
          </a:p>
          <a:p>
            <a:pPr marL="0" indent="0" algn="just">
              <a:buNone/>
            </a:pPr>
            <a:r>
              <a:rPr lang="cs-CZ" sz="1800" dirty="0" smtClean="0"/>
              <a:t>Př. </a:t>
            </a:r>
            <a:r>
              <a:rPr lang="cs-CZ" sz="1800" i="1" dirty="0" smtClean="0"/>
              <a:t>Řidič v důsledku nepřiměřené rychlosti dostane smyk a střetně se s protijedoucích kamionem, na němž způsobí škodu. = porušil ochrannou normu spočívající v imperativu jet přiměřenou rychlostí, kterážto povinnost chrání ostatní účastníky silničního provozu</a:t>
            </a:r>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85</a:t>
            </a:fld>
            <a:endParaRPr lang="cs-CZ" dirty="0"/>
          </a:p>
        </p:txBody>
      </p:sp>
    </p:spTree>
    <p:extLst>
      <p:ext uri="{BB962C8B-B14F-4D97-AF65-F5344CB8AC3E}">
        <p14:creationId xmlns:p14="http://schemas.microsoft.com/office/powerpoint/2010/main" val="198111123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a:bodyPr>
          <a:lstStyle/>
          <a:p>
            <a:pPr marL="0" indent="0" algn="just">
              <a:buNone/>
            </a:pPr>
            <a:r>
              <a:rPr lang="cs-CZ" sz="1800" b="1" dirty="0" smtClean="0"/>
              <a:t>Základní skutkové podstaty (tzv. generální klauzule)</a:t>
            </a:r>
          </a:p>
          <a:p>
            <a:pPr marL="0" indent="0" algn="just">
              <a:buNone/>
            </a:pPr>
            <a:endParaRPr lang="cs-CZ" sz="1800" dirty="0" smtClean="0"/>
          </a:p>
          <a:p>
            <a:pPr marL="0" indent="0" algn="just">
              <a:buNone/>
            </a:pPr>
            <a:r>
              <a:rPr lang="cs-CZ" sz="1800" dirty="0" smtClean="0"/>
              <a:t>§ 2909 OZ  „Škůdce způsobí škodu </a:t>
            </a:r>
            <a:r>
              <a:rPr lang="cs-CZ" sz="1800" b="1" dirty="0" smtClean="0"/>
              <a:t>úmyslným</a:t>
            </a:r>
            <a:r>
              <a:rPr lang="cs-CZ" sz="1800" dirty="0" smtClean="0"/>
              <a:t> porušením </a:t>
            </a:r>
            <a:r>
              <a:rPr lang="cs-CZ" sz="1800" b="1" dirty="0" smtClean="0"/>
              <a:t>dobrých mravů</a:t>
            </a:r>
            <a:r>
              <a:rPr lang="cs-CZ" sz="1800" dirty="0" smtClean="0"/>
              <a:t>“</a:t>
            </a:r>
          </a:p>
          <a:p>
            <a:pPr marL="0" indent="0" algn="just">
              <a:buNone/>
            </a:pPr>
            <a:endParaRPr lang="cs-CZ" sz="1800" dirty="0"/>
          </a:p>
          <a:p>
            <a:pPr marL="0" indent="0" algn="just">
              <a:buNone/>
            </a:pPr>
            <a:r>
              <a:rPr lang="cs-CZ" sz="1800" dirty="0" smtClean="0"/>
              <a:t>Úmyslné zavinění </a:t>
            </a:r>
          </a:p>
          <a:p>
            <a:pPr marL="0" indent="0" algn="just">
              <a:buNone/>
            </a:pPr>
            <a:endParaRPr lang="cs-CZ" sz="1800" dirty="0"/>
          </a:p>
          <a:p>
            <a:pPr marL="0" indent="0" algn="just">
              <a:buNone/>
            </a:pPr>
            <a:r>
              <a:rPr lang="cs-CZ" sz="1800" dirty="0" smtClean="0"/>
              <a:t>Př. </a:t>
            </a:r>
          </a:p>
          <a:p>
            <a:pPr marL="0" lvl="0" indent="0" algn="just">
              <a:buNone/>
            </a:pPr>
            <a:r>
              <a:rPr lang="cs-CZ" sz="1800" i="1" dirty="0"/>
              <a:t>Zeť Z</a:t>
            </a:r>
            <a:r>
              <a:rPr lang="cs-CZ" sz="1800" i="1" dirty="0" smtClean="0"/>
              <a:t> </a:t>
            </a:r>
            <a:r>
              <a:rPr lang="cs-CZ" sz="1800" i="1" dirty="0"/>
              <a:t>nemá rád svou tchýni </a:t>
            </a:r>
            <a:r>
              <a:rPr lang="cs-CZ" sz="1800" i="1" dirty="0" smtClean="0"/>
              <a:t>T. Zeťovi </a:t>
            </a:r>
            <a:r>
              <a:rPr lang="cs-CZ" sz="1800" i="1" dirty="0"/>
              <a:t>Z</a:t>
            </a:r>
            <a:r>
              <a:rPr lang="cs-CZ" sz="1800" i="1" dirty="0" smtClean="0"/>
              <a:t> </a:t>
            </a:r>
            <a:r>
              <a:rPr lang="cs-CZ" sz="1800" i="1" dirty="0"/>
              <a:t>je známo, že tchýně </a:t>
            </a:r>
            <a:r>
              <a:rPr lang="cs-CZ" sz="1800" i="1" dirty="0" smtClean="0"/>
              <a:t>T </a:t>
            </a:r>
            <a:r>
              <a:rPr lang="cs-CZ" sz="1800" i="1" dirty="0"/>
              <a:t>je citově závislá na manželu – tchánovi </a:t>
            </a:r>
            <a:r>
              <a:rPr lang="cs-CZ" sz="1800" i="1" dirty="0" smtClean="0"/>
              <a:t>CH, </a:t>
            </a:r>
            <a:r>
              <a:rPr lang="cs-CZ" sz="1800" i="1" dirty="0"/>
              <a:t>kdy několikrát sdělila, že pokud se s ním něco stane, tak nepřežije, navíc v době, kdy byl tchán hospitalizován, se její zdravotní stav prudce zhoršil. </a:t>
            </a:r>
            <a:r>
              <a:rPr lang="cs-CZ" sz="1800" i="1" dirty="0" smtClean="0"/>
              <a:t>Zeť Z </a:t>
            </a:r>
            <a:r>
              <a:rPr lang="cs-CZ" sz="1800" i="1" dirty="0"/>
              <a:t>se rozhodl, že vyhotoví úmrtní list tchána, který je v té době na dovolené s kamarády ze studií, a tento zašle tchýni. Tchýně </a:t>
            </a:r>
            <a:r>
              <a:rPr lang="cs-CZ" sz="1800" i="1" dirty="0" smtClean="0"/>
              <a:t>T </a:t>
            </a:r>
            <a:r>
              <a:rPr lang="cs-CZ" sz="1800" i="1" dirty="0"/>
              <a:t>po přečtení úmrtního listu skutečně dostala infarkt, ze kterého se léčí 2 měsíce.</a:t>
            </a:r>
          </a:p>
          <a:p>
            <a:pPr marL="0" indent="0" algn="just">
              <a:buNone/>
            </a:pPr>
            <a:endParaRPr lang="cs-CZ" sz="1800" dirty="0" smtClean="0"/>
          </a:p>
          <a:p>
            <a:pPr marL="0" indent="0" algn="just">
              <a:buNone/>
            </a:pPr>
            <a:endParaRPr lang="cs-CZ" sz="1800" i="1" dirty="0"/>
          </a:p>
          <a:p>
            <a:pPr marL="0" indent="0" algn="just">
              <a:buNone/>
            </a:pPr>
            <a:endParaRPr lang="cs-CZ" sz="1800" dirty="0" smtClean="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86</a:t>
            </a:fld>
            <a:endParaRPr lang="cs-CZ" dirty="0"/>
          </a:p>
        </p:txBody>
      </p:sp>
    </p:spTree>
    <p:extLst>
      <p:ext uri="{BB962C8B-B14F-4D97-AF65-F5344CB8AC3E}">
        <p14:creationId xmlns:p14="http://schemas.microsoft.com/office/powerpoint/2010/main" val="18169505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92500" lnSpcReduction="20000"/>
          </a:bodyPr>
          <a:lstStyle/>
          <a:p>
            <a:pPr marL="0" indent="0">
              <a:buNone/>
            </a:pPr>
            <a:r>
              <a:rPr lang="cs-CZ" sz="2800" b="1" dirty="0" smtClean="0"/>
              <a:t>Zvláštní ustanovení o odpovědnosti</a:t>
            </a:r>
          </a:p>
          <a:p>
            <a:pPr marL="0" indent="0" algn="just">
              <a:buNone/>
            </a:pPr>
            <a:r>
              <a:rPr lang="cs-CZ" sz="2400" b="1" dirty="0" smtClean="0"/>
              <a:t>Princip: </a:t>
            </a:r>
            <a:r>
              <a:rPr lang="cs-CZ" sz="2400" dirty="0" smtClean="0"/>
              <a:t>dát poškozenému co nejširší prostor domoci se náhrady, zvláštní skutkové podstaty upravující specifické situace</a:t>
            </a:r>
          </a:p>
          <a:p>
            <a:pPr algn="just">
              <a:buFont typeface="Wingdings" panose="05000000000000000000" pitchFamily="2" charset="2"/>
              <a:buChar char="q"/>
            </a:pPr>
            <a:r>
              <a:rPr lang="cs-CZ" sz="2400" b="1" dirty="0" smtClean="0">
                <a:solidFill>
                  <a:srgbClr val="92D050"/>
                </a:solidFill>
              </a:rPr>
              <a:t>škoda </a:t>
            </a:r>
            <a:r>
              <a:rPr lang="cs-CZ" sz="2400" b="1" dirty="0">
                <a:solidFill>
                  <a:srgbClr val="92D050"/>
                </a:solidFill>
              </a:rPr>
              <a:t>způsobená tím, kdo nemůže posoudit následky svého </a:t>
            </a:r>
            <a:r>
              <a:rPr lang="cs-CZ" sz="2400" b="1" dirty="0" smtClean="0">
                <a:solidFill>
                  <a:srgbClr val="92D050"/>
                </a:solidFill>
              </a:rPr>
              <a:t>jednání</a:t>
            </a:r>
          </a:p>
          <a:p>
            <a:pPr algn="just">
              <a:buFont typeface="Wingdings" panose="05000000000000000000" pitchFamily="2" charset="2"/>
              <a:buChar char="q"/>
            </a:pPr>
            <a:r>
              <a:rPr lang="cs-CZ" sz="2400" dirty="0" smtClean="0"/>
              <a:t>škoda </a:t>
            </a:r>
            <a:r>
              <a:rPr lang="cs-CZ" sz="2400" dirty="0"/>
              <a:t>způsobená osobou s nebezpečnými </a:t>
            </a:r>
            <a:r>
              <a:rPr lang="cs-CZ" sz="2400" dirty="0" smtClean="0"/>
              <a:t>vlastnostmi</a:t>
            </a:r>
          </a:p>
          <a:p>
            <a:pPr algn="just">
              <a:buFont typeface="Wingdings" panose="05000000000000000000" pitchFamily="2" charset="2"/>
              <a:buChar char="q"/>
            </a:pPr>
            <a:r>
              <a:rPr lang="cs-CZ" sz="2400" dirty="0"/>
              <a:t>š</a:t>
            </a:r>
            <a:r>
              <a:rPr lang="cs-CZ" sz="2400" dirty="0" smtClean="0"/>
              <a:t>koda </a:t>
            </a:r>
            <a:r>
              <a:rPr lang="cs-CZ" sz="2400" dirty="0"/>
              <a:t>z provozní </a:t>
            </a:r>
            <a:r>
              <a:rPr lang="cs-CZ" sz="2400" dirty="0" smtClean="0"/>
              <a:t>činnosti</a:t>
            </a:r>
          </a:p>
          <a:p>
            <a:pPr algn="just">
              <a:buFont typeface="Wingdings" panose="05000000000000000000" pitchFamily="2" charset="2"/>
              <a:buChar char="q"/>
            </a:pPr>
            <a:r>
              <a:rPr lang="cs-CZ" sz="2400" dirty="0" smtClean="0"/>
              <a:t>škoda </a:t>
            </a:r>
            <a:r>
              <a:rPr lang="cs-CZ" sz="2400" dirty="0"/>
              <a:t>způsobená provozem zvlášť </a:t>
            </a:r>
            <a:r>
              <a:rPr lang="cs-CZ" sz="2400" dirty="0" smtClean="0"/>
              <a:t>nebezpečným</a:t>
            </a:r>
          </a:p>
          <a:p>
            <a:pPr algn="just">
              <a:buFont typeface="Wingdings" panose="05000000000000000000" pitchFamily="2" charset="2"/>
              <a:buChar char="q"/>
            </a:pPr>
            <a:r>
              <a:rPr lang="cs-CZ" sz="2400" dirty="0" smtClean="0"/>
              <a:t>škoda </a:t>
            </a:r>
            <a:r>
              <a:rPr lang="cs-CZ" sz="2400" dirty="0"/>
              <a:t>na nemovité </a:t>
            </a:r>
            <a:r>
              <a:rPr lang="cs-CZ" sz="2400" dirty="0" smtClean="0"/>
              <a:t>věci</a:t>
            </a:r>
          </a:p>
          <a:p>
            <a:pPr algn="just">
              <a:buFont typeface="Wingdings" panose="05000000000000000000" pitchFamily="2" charset="2"/>
              <a:buChar char="q"/>
            </a:pPr>
            <a:r>
              <a:rPr lang="pl-PL" sz="2400" b="1" dirty="0" smtClean="0">
                <a:solidFill>
                  <a:srgbClr val="92D050"/>
                </a:solidFill>
              </a:rPr>
              <a:t>škoda </a:t>
            </a:r>
            <a:r>
              <a:rPr lang="pl-PL" sz="2400" b="1" dirty="0">
                <a:solidFill>
                  <a:srgbClr val="92D050"/>
                </a:solidFill>
              </a:rPr>
              <a:t>z provozu dopravních </a:t>
            </a:r>
            <a:r>
              <a:rPr lang="pl-PL" sz="2400" b="1" dirty="0" smtClean="0">
                <a:solidFill>
                  <a:srgbClr val="92D050"/>
                </a:solidFill>
              </a:rPr>
              <a:t>prostředků</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způsobená zvířetem</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způsobena věcí</a:t>
            </a:r>
          </a:p>
          <a:p>
            <a:pPr algn="just">
              <a:buFont typeface="Wingdings" panose="05000000000000000000" pitchFamily="2" charset="2"/>
              <a:buChar char="q"/>
            </a:pPr>
            <a:r>
              <a:rPr lang="pl-PL" sz="2400" dirty="0"/>
              <a:t>š</a:t>
            </a:r>
            <a:r>
              <a:rPr lang="pl-PL" sz="2400" dirty="0" smtClean="0"/>
              <a:t>koda způsobena vadou výrobku</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převzaté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odložené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vnesené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způsobená informací nebo radou</a:t>
            </a:r>
            <a:endParaRPr lang="pl-PL" sz="2400" b="1" dirty="0">
              <a:solidFill>
                <a:srgbClr val="92D050"/>
              </a:solidFill>
            </a:endParaRPr>
          </a:p>
          <a:p>
            <a:pPr marL="0" indent="0" algn="just">
              <a:buNone/>
            </a:pPr>
            <a:endParaRPr lang="cs-CZ" sz="2400" dirty="0" smtClean="0"/>
          </a:p>
          <a:p>
            <a:pPr marL="0" indent="0" algn="just">
              <a:buNone/>
            </a:pPr>
            <a:endParaRPr lang="cs-CZ" sz="1800" dirty="0" smtClean="0"/>
          </a:p>
          <a:p>
            <a:pPr marL="0" indent="0">
              <a:buNone/>
            </a:pPr>
            <a:endParaRPr lang="cs-CZ" sz="2800" dirty="0" smtClean="0"/>
          </a:p>
          <a:p>
            <a:pPr marL="0" indent="0">
              <a:buNone/>
            </a:pPr>
            <a:endParaRPr lang="cs-CZ" sz="2800"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87</a:t>
            </a:fld>
            <a:endParaRPr lang="cs-CZ" dirty="0"/>
          </a:p>
        </p:txBody>
      </p:sp>
    </p:spTree>
    <p:extLst>
      <p:ext uri="{BB962C8B-B14F-4D97-AF65-F5344CB8AC3E}">
        <p14:creationId xmlns:p14="http://schemas.microsoft.com/office/powerpoint/2010/main" val="351983283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62500" lnSpcReduction="20000"/>
          </a:bodyPr>
          <a:lstStyle/>
          <a:p>
            <a:pPr marL="0" indent="0">
              <a:buNone/>
            </a:pPr>
            <a:r>
              <a:rPr lang="cs-CZ" b="1" dirty="0"/>
              <a:t>Škoda způsobena tím, kdo nemůže posoudit následky svého jednání (§ 2920 - 2922 OZ</a:t>
            </a:r>
            <a:r>
              <a:rPr lang="cs-CZ" b="1" dirty="0" smtClean="0"/>
              <a:t>)</a:t>
            </a:r>
          </a:p>
          <a:p>
            <a:pPr marL="0" indent="0">
              <a:buNone/>
            </a:pPr>
            <a:endParaRPr lang="cs-CZ" b="1" dirty="0" smtClean="0"/>
          </a:p>
          <a:p>
            <a:pPr marL="0" indent="0" algn="just">
              <a:buNone/>
            </a:pPr>
            <a:r>
              <a:rPr lang="cs-CZ" b="1" dirty="0" smtClean="0"/>
              <a:t>Škůdce: </a:t>
            </a:r>
            <a:r>
              <a:rPr lang="cs-CZ" dirty="0"/>
              <a:t>osoba nezletilá, která nenabyla plně svéprávnosti, osoba stižená duševní </a:t>
            </a:r>
            <a:r>
              <a:rPr lang="cs-CZ" dirty="0" smtClean="0"/>
              <a:t>poruchou</a:t>
            </a:r>
            <a:endParaRPr lang="cs-CZ" dirty="0"/>
          </a:p>
          <a:p>
            <a:pPr marL="0" indent="0" algn="just">
              <a:buNone/>
            </a:pPr>
            <a:r>
              <a:rPr lang="cs-CZ" b="1" u="sng" dirty="0" err="1" smtClean="0"/>
              <a:t>Nezl</a:t>
            </a:r>
            <a:r>
              <a:rPr lang="cs-CZ" b="1" u="sng" dirty="0" smtClean="0"/>
              <a:t>. mladší 13 let </a:t>
            </a:r>
            <a:r>
              <a:rPr lang="cs-CZ" i="1" dirty="0" smtClean="0"/>
              <a:t>(koncepce minimalizace odpovědnosti dětí)</a:t>
            </a:r>
            <a:endParaRPr lang="cs-CZ" b="1" i="1" u="sng" dirty="0" smtClean="0"/>
          </a:p>
          <a:p>
            <a:pPr marL="514350" indent="-514350" algn="just">
              <a:buAutoNum type="alphaLcParenR"/>
            </a:pPr>
            <a:r>
              <a:rPr lang="cs-CZ" dirty="0" smtClean="0"/>
              <a:t>primárně osoba, která nad ní vykonává dozor, není-li, pak</a:t>
            </a:r>
          </a:p>
          <a:p>
            <a:pPr marL="514350" indent="-514350" algn="just">
              <a:buAutoNum type="alphaLcParenR"/>
            </a:pPr>
            <a:r>
              <a:rPr lang="cs-CZ" dirty="0"/>
              <a:t>n</a:t>
            </a:r>
            <a:r>
              <a:rPr lang="cs-CZ" dirty="0" smtClean="0"/>
              <a:t>ezletilý, ale jen za předpokladu, že spáchá jednání, které má znaky trestného činu, je-li to spravedlivé požadovat; nejde-li o toto jednání a není-li ani dozor;</a:t>
            </a:r>
          </a:p>
          <a:p>
            <a:pPr marL="514350" indent="-514350" algn="just">
              <a:buAutoNum type="alphaLcParenR"/>
            </a:pPr>
            <a:r>
              <a:rPr lang="cs-CZ" dirty="0" smtClean="0"/>
              <a:t>osoba vykonávající rodičovskou zodpovědnost, lze-li to spravedlivě požadovat</a:t>
            </a:r>
          </a:p>
          <a:p>
            <a:pPr marL="0" indent="0" algn="just">
              <a:buNone/>
            </a:pPr>
            <a:r>
              <a:rPr lang="cs-CZ" b="1" u="sng" dirty="0" err="1" smtClean="0"/>
              <a:t>Nezl</a:t>
            </a:r>
            <a:r>
              <a:rPr lang="cs-CZ" b="1" u="sng" dirty="0" smtClean="0"/>
              <a:t>. starší 13 let</a:t>
            </a:r>
          </a:p>
          <a:p>
            <a:pPr marL="0" indent="0" algn="just">
              <a:buNone/>
            </a:pPr>
            <a:r>
              <a:rPr lang="cs-CZ" dirty="0"/>
              <a:t>j</a:t>
            </a:r>
            <a:r>
              <a:rPr lang="cs-CZ" dirty="0" smtClean="0"/>
              <a:t>e-li ovládací a rozpoznávací schopnost zachována </a:t>
            </a:r>
            <a:r>
              <a:rPr lang="cs-CZ" dirty="0"/>
              <a:t>– škodu hradí škůdce</a:t>
            </a:r>
          </a:p>
          <a:p>
            <a:pPr marL="0" indent="0" algn="just">
              <a:buNone/>
            </a:pPr>
            <a:r>
              <a:rPr lang="cs-CZ" dirty="0"/>
              <a:t>n</a:t>
            </a:r>
            <a:r>
              <a:rPr lang="cs-CZ" dirty="0" smtClean="0"/>
              <a:t>ení-li </a:t>
            </a:r>
            <a:r>
              <a:rPr lang="cs-CZ" dirty="0"/>
              <a:t>zachována – hradí škůdce, je-li to spravedlivé s ohledem na majetkové poměry škůdce a poškozeného</a:t>
            </a:r>
          </a:p>
          <a:p>
            <a:pPr marL="0" indent="0" algn="just">
              <a:buNone/>
            </a:pPr>
            <a:r>
              <a:rPr lang="cs-CZ" b="1" dirty="0" smtClean="0"/>
              <a:t>Solidárně odpovědná </a:t>
            </a:r>
            <a:r>
              <a:rPr lang="cs-CZ" dirty="0" smtClean="0"/>
              <a:t>osoba</a:t>
            </a:r>
            <a:r>
              <a:rPr lang="cs-CZ" dirty="0"/>
              <a:t>, která má nad škůdcem dohled a tento zanedbala</a:t>
            </a:r>
            <a:r>
              <a:rPr lang="cs-CZ" dirty="0" smtClean="0"/>
              <a:t>, a to se škůdcem, který je povinen k náhradě</a:t>
            </a:r>
          </a:p>
          <a:p>
            <a:pPr marL="0" indent="0" algn="just">
              <a:buNone/>
            </a:pPr>
            <a:r>
              <a:rPr lang="cs-CZ" b="1" dirty="0" smtClean="0"/>
              <a:t>v </a:t>
            </a:r>
            <a:r>
              <a:rPr lang="cs-CZ" b="1" dirty="0"/>
              <a:t>celém rozsahu </a:t>
            </a:r>
            <a:r>
              <a:rPr lang="cs-CZ" dirty="0" smtClean="0"/>
              <a:t>hradí v případě škůdce</a:t>
            </a:r>
            <a:r>
              <a:rPr lang="cs-CZ" dirty="0"/>
              <a:t>, který není povinen k náhradě</a:t>
            </a:r>
          </a:p>
          <a:p>
            <a:pPr marL="0" indent="0" algn="just">
              <a:buNone/>
            </a:pPr>
            <a:r>
              <a:rPr lang="cs-CZ" dirty="0"/>
              <a:t>                                    </a:t>
            </a:r>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88</a:t>
            </a:fld>
            <a:endParaRPr lang="cs-CZ" dirty="0"/>
          </a:p>
        </p:txBody>
      </p:sp>
    </p:spTree>
    <p:extLst>
      <p:ext uri="{BB962C8B-B14F-4D97-AF65-F5344CB8AC3E}">
        <p14:creationId xmlns:p14="http://schemas.microsoft.com/office/powerpoint/2010/main" val="299301580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47500" lnSpcReduction="20000"/>
          </a:bodyPr>
          <a:lstStyle/>
          <a:p>
            <a:pPr marL="0" indent="0">
              <a:buNone/>
            </a:pPr>
            <a:r>
              <a:rPr lang="cs-CZ" b="1" dirty="0"/>
              <a:t>Škoda způsobena tím, kdo nemůže posoudit následky svého jednání (§ 2920 - 2922 OZ</a:t>
            </a:r>
            <a:r>
              <a:rPr lang="cs-CZ" b="1" dirty="0" smtClean="0"/>
              <a:t>)</a:t>
            </a:r>
          </a:p>
          <a:p>
            <a:pPr marL="0" indent="0">
              <a:buNone/>
            </a:pPr>
            <a:endParaRPr lang="cs-CZ" b="1" dirty="0" smtClean="0"/>
          </a:p>
          <a:p>
            <a:pPr marL="0" indent="0" algn="just">
              <a:buNone/>
            </a:pPr>
            <a:r>
              <a:rPr lang="cs-CZ" b="1" dirty="0" smtClean="0"/>
              <a:t>Škůdce: </a:t>
            </a:r>
            <a:r>
              <a:rPr lang="cs-CZ" dirty="0"/>
              <a:t>osoba </a:t>
            </a:r>
            <a:r>
              <a:rPr lang="cs-CZ" dirty="0" smtClean="0"/>
              <a:t>intoxikovaná (uvede se vlastní vinou do stavu, že není schopna ovládnout své jednání ani rozpoznat jeho následky) = obdobné principy jako v právu trestním</a:t>
            </a:r>
          </a:p>
          <a:p>
            <a:pPr marL="0" indent="0" algn="just">
              <a:buNone/>
            </a:pPr>
            <a:endParaRPr lang="cs-CZ" dirty="0"/>
          </a:p>
          <a:p>
            <a:pPr marL="0" indent="0" algn="just">
              <a:buNone/>
            </a:pPr>
            <a:r>
              <a:rPr lang="cs-CZ" b="1" dirty="0" err="1" smtClean="0"/>
              <a:t>actio</a:t>
            </a:r>
            <a:r>
              <a:rPr lang="cs-CZ" b="1" dirty="0" smtClean="0"/>
              <a:t> </a:t>
            </a:r>
            <a:r>
              <a:rPr lang="cs-CZ" b="1" dirty="0" err="1" smtClean="0"/>
              <a:t>liberam</a:t>
            </a:r>
            <a:r>
              <a:rPr lang="cs-CZ" b="1" dirty="0" smtClean="0"/>
              <a:t> in causa </a:t>
            </a:r>
            <a:r>
              <a:rPr lang="cs-CZ" b="1" dirty="0" err="1" smtClean="0"/>
              <a:t>dolosa</a:t>
            </a:r>
            <a:r>
              <a:rPr lang="cs-CZ" b="1" dirty="0" smtClean="0"/>
              <a:t> = </a:t>
            </a:r>
            <a:r>
              <a:rPr lang="cs-CZ" dirty="0" smtClean="0"/>
              <a:t>opije se na kuráž</a:t>
            </a:r>
          </a:p>
          <a:p>
            <a:pPr marL="0" indent="0" algn="just">
              <a:buNone/>
            </a:pPr>
            <a:endParaRPr lang="cs-CZ" b="1" dirty="0"/>
          </a:p>
          <a:p>
            <a:pPr marL="0" indent="0" algn="just">
              <a:buNone/>
            </a:pPr>
            <a:r>
              <a:rPr lang="cs-CZ" b="1" dirty="0" smtClean="0"/>
              <a:t>Př. </a:t>
            </a:r>
            <a:r>
              <a:rPr lang="cs-CZ" i="1" dirty="0" smtClean="0"/>
              <a:t>nesnáší souseda; opije se na kuráž, aby jej zmlátil, způsobí mu zranění nosu – bude odpovídat za škodu podle obecných ustanovení – zaviněně zasáhl do absolutního práva jiného (§ 2910 věta I. OZ)</a:t>
            </a:r>
          </a:p>
          <a:p>
            <a:pPr marL="0" indent="0" algn="just">
              <a:buNone/>
            </a:pPr>
            <a:endParaRPr lang="cs-CZ" dirty="0"/>
          </a:p>
          <a:p>
            <a:pPr marL="0" indent="0" algn="just">
              <a:buNone/>
            </a:pPr>
            <a:r>
              <a:rPr lang="cs-CZ" b="1" dirty="0" err="1"/>
              <a:t>actio</a:t>
            </a:r>
            <a:r>
              <a:rPr lang="cs-CZ" b="1" dirty="0"/>
              <a:t> </a:t>
            </a:r>
            <a:r>
              <a:rPr lang="cs-CZ" b="1" dirty="0" err="1"/>
              <a:t>liberam</a:t>
            </a:r>
            <a:r>
              <a:rPr lang="cs-CZ" b="1" dirty="0"/>
              <a:t> in causa </a:t>
            </a:r>
            <a:r>
              <a:rPr lang="cs-CZ" b="1" dirty="0" err="1" smtClean="0"/>
              <a:t>culposa</a:t>
            </a:r>
            <a:r>
              <a:rPr lang="cs-CZ" b="1" dirty="0" smtClean="0"/>
              <a:t> </a:t>
            </a:r>
            <a:r>
              <a:rPr lang="cs-CZ" b="1" dirty="0"/>
              <a:t>= </a:t>
            </a:r>
            <a:r>
              <a:rPr lang="cs-CZ" dirty="0"/>
              <a:t>opije </a:t>
            </a:r>
            <a:r>
              <a:rPr lang="cs-CZ" dirty="0" smtClean="0"/>
              <a:t>se, i když ví, že nemá</a:t>
            </a:r>
          </a:p>
          <a:p>
            <a:pPr marL="0" indent="0" algn="just">
              <a:buNone/>
            </a:pPr>
            <a:endParaRPr lang="cs-CZ" dirty="0"/>
          </a:p>
          <a:p>
            <a:pPr marL="0" indent="0" algn="just">
              <a:buNone/>
            </a:pPr>
            <a:r>
              <a:rPr lang="cs-CZ" b="1" dirty="0" smtClean="0"/>
              <a:t>Př. </a:t>
            </a:r>
            <a:r>
              <a:rPr lang="cs-CZ" i="1" dirty="0" smtClean="0"/>
              <a:t>řidič ví, že pojede autem, napije se a přesto řídí, způsobí dopravní nehodu; bude odpovídat za škodu podle </a:t>
            </a:r>
            <a:r>
              <a:rPr lang="cs-CZ" i="1" dirty="0"/>
              <a:t>o</a:t>
            </a:r>
            <a:r>
              <a:rPr lang="cs-CZ" i="1" dirty="0" smtClean="0"/>
              <a:t>becných ustanovení –zaviněně porušil ochrannou normu a způsobil škodu na majetku (§ 2910 věta II. OZ)</a:t>
            </a:r>
          </a:p>
          <a:p>
            <a:pPr marL="0" indent="0" algn="just">
              <a:buNone/>
            </a:pPr>
            <a:endParaRPr lang="cs-CZ" dirty="0"/>
          </a:p>
          <a:p>
            <a:pPr marL="0" indent="0" algn="just">
              <a:buNone/>
            </a:pPr>
            <a:r>
              <a:rPr lang="cs-CZ" b="1" dirty="0" err="1" smtClean="0"/>
              <a:t>Rauchdelikt</a:t>
            </a:r>
            <a:r>
              <a:rPr lang="cs-CZ" b="1" dirty="0" smtClean="0"/>
              <a:t> </a:t>
            </a:r>
            <a:r>
              <a:rPr lang="cs-CZ" dirty="0" smtClean="0"/>
              <a:t>= opije se, tím se uvede do stavu, že není schopen ovládnout své jednání  a tam způsobí škodu</a:t>
            </a:r>
          </a:p>
          <a:p>
            <a:pPr marL="0" indent="0" algn="just">
              <a:buNone/>
            </a:pPr>
            <a:endParaRPr lang="cs-CZ" b="1" dirty="0" smtClean="0"/>
          </a:p>
          <a:p>
            <a:pPr marL="0" indent="0" algn="just">
              <a:buNone/>
            </a:pPr>
            <a:r>
              <a:rPr lang="cs-CZ" b="1" dirty="0" smtClean="0"/>
              <a:t>Př.  </a:t>
            </a:r>
            <a:r>
              <a:rPr lang="cs-CZ" i="1" dirty="0" smtClean="0"/>
              <a:t>Osoba si objednává alkohol ze žalu s rozchodu s partnerem, po 8. pivu ztratí nad sebou kontrolu a způsobí škodu = odpovědnost dle § 2922 OZ</a:t>
            </a:r>
            <a:endParaRPr lang="cs-CZ" b="1" i="1" dirty="0" smtClean="0"/>
          </a:p>
          <a:p>
            <a:pPr marL="0" indent="0" algn="just">
              <a:buNone/>
            </a:pPr>
            <a:endParaRPr lang="cs-CZ"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89</a:t>
            </a:fld>
            <a:endParaRPr lang="cs-CZ" dirty="0"/>
          </a:p>
        </p:txBody>
      </p:sp>
    </p:spTree>
    <p:extLst>
      <p:ext uri="{BB962C8B-B14F-4D97-AF65-F5344CB8AC3E}">
        <p14:creationId xmlns:p14="http://schemas.microsoft.com/office/powerpoint/2010/main" val="345831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smtClean="0"/>
              <a:t>Občanské právo - základy (osoby), JUDr. Michal Márton, Ph.D.</a:t>
            </a:r>
            <a:endParaRPr lang="cs-CZ" dirty="0"/>
          </a:p>
        </p:txBody>
      </p:sp>
      <p:sp>
        <p:nvSpPr>
          <p:cNvPr id="4" name="TextovéPole 3"/>
          <p:cNvSpPr txBox="1"/>
          <p:nvPr/>
        </p:nvSpPr>
        <p:spPr>
          <a:xfrm>
            <a:off x="251520" y="476672"/>
            <a:ext cx="8640960" cy="7263527"/>
          </a:xfrm>
          <a:prstGeom prst="rect">
            <a:avLst/>
          </a:prstGeom>
          <a:noFill/>
        </p:spPr>
        <p:txBody>
          <a:bodyPr wrap="square" rtlCol="0">
            <a:spAutoFit/>
          </a:bodyPr>
          <a:lstStyle/>
          <a:p>
            <a:pPr lvl="0" algn="just"/>
            <a:r>
              <a:rPr lang="cs-CZ" sz="2400" b="1" dirty="0" smtClean="0"/>
              <a:t>občanské právo-základy)</a:t>
            </a:r>
          </a:p>
          <a:p>
            <a:pPr lvl="0" algn="just"/>
            <a:endParaRPr lang="cs-CZ" sz="2400" b="1" dirty="0" smtClean="0"/>
          </a:p>
          <a:p>
            <a:pPr lvl="0" algn="just"/>
            <a:r>
              <a:rPr lang="cs-CZ" b="1" u="sng" cap="all" dirty="0" smtClean="0"/>
              <a:t>Svéprávnost</a:t>
            </a:r>
            <a:r>
              <a:rPr lang="cs-CZ" b="1" dirty="0" smtClean="0"/>
              <a:t> </a:t>
            </a:r>
            <a:r>
              <a:rPr lang="cs-CZ" b="1" dirty="0"/>
              <a:t>(dříve způsobilost k právním úkonům)</a:t>
            </a:r>
            <a:endParaRPr lang="cs-CZ" sz="3200" b="1" dirty="0"/>
          </a:p>
          <a:p>
            <a:pPr lvl="0" algn="just"/>
            <a:r>
              <a:rPr lang="cs-CZ" b="1" dirty="0"/>
              <a:t>je způsobilost nabývat pro sebe vlastním právním jednáním práva a zavazovat se k povinnostem (způsobilost právně jednat)</a:t>
            </a:r>
            <a:endParaRPr lang="cs-CZ" sz="2800" dirty="0"/>
          </a:p>
          <a:p>
            <a:pPr lvl="0" algn="just"/>
            <a:r>
              <a:rPr lang="cs-CZ" b="1" dirty="0"/>
              <a:t>plně svéprávným se člověk stává </a:t>
            </a:r>
            <a:r>
              <a:rPr lang="cs-CZ" dirty="0"/>
              <a:t>zletilostí </a:t>
            </a:r>
            <a:endParaRPr lang="cs-CZ" sz="2800" dirty="0"/>
          </a:p>
          <a:p>
            <a:pPr lvl="0" algn="just"/>
            <a:r>
              <a:rPr lang="cs-CZ" dirty="0"/>
              <a:t>zletilost se nabývá dovršením 18 let</a:t>
            </a:r>
            <a:endParaRPr lang="cs-CZ" sz="2800" dirty="0"/>
          </a:p>
          <a:p>
            <a:pPr lvl="0" algn="just"/>
            <a:r>
              <a:rPr lang="cs-CZ" b="1" dirty="0"/>
              <a:t>před dosažením zletilosti se plné svéprávnosti nabývá: </a:t>
            </a:r>
            <a:endParaRPr lang="cs-CZ" sz="2800" dirty="0"/>
          </a:p>
          <a:p>
            <a:pPr lvl="1" algn="just">
              <a:buFont typeface="Wingdings" pitchFamily="2" charset="2"/>
              <a:buChar char="q"/>
            </a:pPr>
            <a:r>
              <a:rPr lang="cs-CZ" dirty="0"/>
              <a:t>uzavřením manželství – </a:t>
            </a:r>
            <a:r>
              <a:rPr lang="cs-CZ" b="1" dirty="0"/>
              <a:t>svéprávnost nabytá uzavřením manželství se neztrácí ani zánikem manželství, ani prohlášením manželství za neplatné</a:t>
            </a:r>
            <a:r>
              <a:rPr lang="cs-CZ" dirty="0"/>
              <a:t>.</a:t>
            </a:r>
            <a:endParaRPr lang="cs-CZ" sz="2800" dirty="0"/>
          </a:p>
          <a:p>
            <a:pPr lvl="1" algn="just">
              <a:buFont typeface="Wingdings" pitchFamily="2" charset="2"/>
              <a:buChar char="q"/>
            </a:pPr>
            <a:r>
              <a:rPr lang="cs-CZ" dirty="0"/>
              <a:t>přiznáním svéprávnosti/zletilosti soudem (emancipace</a:t>
            </a:r>
            <a:r>
              <a:rPr lang="cs-CZ" dirty="0" smtClean="0"/>
              <a:t>)</a:t>
            </a:r>
          </a:p>
          <a:p>
            <a:pPr lvl="0" algn="just"/>
            <a:r>
              <a:rPr lang="cs-CZ" b="1" u="sng" cap="all" dirty="0" smtClean="0"/>
              <a:t>Nezletilí</a:t>
            </a:r>
          </a:p>
          <a:p>
            <a:pPr lvl="0" algn="just"/>
            <a:r>
              <a:rPr lang="cs-CZ" b="1" dirty="0" smtClean="0"/>
              <a:t>platí </a:t>
            </a:r>
            <a:r>
              <a:rPr lang="cs-CZ" b="1" dirty="0"/>
              <a:t>vyvratitelná domněnka: </a:t>
            </a:r>
            <a:r>
              <a:rPr lang="cs-CZ" dirty="0"/>
              <a:t>,,</a:t>
            </a:r>
            <a:r>
              <a:rPr lang="cs-CZ" b="1" dirty="0"/>
              <a:t>Má se za to</a:t>
            </a:r>
            <a:r>
              <a:rPr lang="cs-CZ" dirty="0"/>
              <a:t>, že každý nezletilý, který nenabyl plné svéprávnosti, je způsobilý k právním jednáním co do povahy přiměřeným rozumové a volní vyspělosti nezletilých jeho věku“</a:t>
            </a:r>
            <a:r>
              <a:rPr lang="cs-CZ" i="1" dirty="0"/>
              <a:t> </a:t>
            </a:r>
            <a:endParaRPr lang="cs-CZ" i="1" dirty="0" smtClean="0"/>
          </a:p>
          <a:p>
            <a:pPr lvl="0" algn="just"/>
            <a:r>
              <a:rPr lang="cs-CZ" i="1" dirty="0" smtClean="0"/>
              <a:t>POSTUPNÉ </a:t>
            </a:r>
            <a:r>
              <a:rPr lang="cs-CZ" i="1" dirty="0"/>
              <a:t>NABÝVÁNÍ OD ÚPLNÉ NEZPŮSOBILOSTI AŽ PO PLNOU ZPŮSOBILOST (zásada: člověk je spíše způsobilý k právním úkonům než naopak)</a:t>
            </a:r>
            <a:endParaRPr lang="cs-CZ" sz="2800" dirty="0"/>
          </a:p>
          <a:p>
            <a:pPr algn="just"/>
            <a:r>
              <a:rPr lang="cs-CZ" i="1" u="sng" dirty="0"/>
              <a:t>Př.</a:t>
            </a:r>
            <a:r>
              <a:rPr lang="cs-CZ" b="1" i="1" dirty="0"/>
              <a:t> </a:t>
            </a:r>
            <a:r>
              <a:rPr lang="cs-CZ" i="1" dirty="0"/>
              <a:t>Když dítě má 10 let, ale je rozumově vyspělé na 3 roky – nebude vázán – to platí i za současného stavu. Naopak pokud 10letý chlapec je prokazatelně rozumově vyspělý na 15 – dřívější úprava to neumožňovala, naopak dle nové bude takovéto jednání platné</a:t>
            </a:r>
            <a:endParaRPr lang="cs-CZ" sz="5400" dirty="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90</a:t>
            </a:fld>
            <a:endParaRPr lang="cs-CZ" dirty="0"/>
          </a:p>
        </p:txBody>
      </p:sp>
      <p:sp>
        <p:nvSpPr>
          <p:cNvPr id="4" name="TextovéPole 3"/>
          <p:cNvSpPr txBox="1"/>
          <p:nvPr/>
        </p:nvSpPr>
        <p:spPr>
          <a:xfrm>
            <a:off x="251520" y="620688"/>
            <a:ext cx="8208912" cy="5201424"/>
          </a:xfrm>
          <a:prstGeom prst="rect">
            <a:avLst/>
          </a:prstGeom>
          <a:noFill/>
        </p:spPr>
        <p:txBody>
          <a:bodyPr wrap="square" rtlCol="0">
            <a:spAutoFit/>
          </a:bodyPr>
          <a:lstStyle/>
          <a:p>
            <a:pPr lvl="0" algn="just"/>
            <a:r>
              <a:rPr lang="cs-CZ" sz="2400" b="1" dirty="0" smtClean="0"/>
              <a:t>Škoda </a:t>
            </a:r>
            <a:r>
              <a:rPr lang="cs-CZ" sz="2400" b="1" dirty="0"/>
              <a:t>způsobená zvířetem </a:t>
            </a:r>
            <a:r>
              <a:rPr lang="cs-CZ" sz="2400" b="1" dirty="0" smtClean="0"/>
              <a:t>(§ </a:t>
            </a:r>
            <a:r>
              <a:rPr lang="cs-CZ" sz="2400" b="1" dirty="0"/>
              <a:t>2933-2935 </a:t>
            </a:r>
            <a:r>
              <a:rPr lang="cs-CZ" sz="2400" b="1" dirty="0" smtClean="0"/>
              <a:t>OZ)</a:t>
            </a:r>
          </a:p>
          <a:p>
            <a:pPr lvl="0" algn="just"/>
            <a:r>
              <a:rPr lang="cs-CZ" sz="2000" b="1" dirty="0" smtClean="0"/>
              <a:t>Odpovědný: </a:t>
            </a:r>
          </a:p>
          <a:p>
            <a:pPr marL="342900" lvl="0" indent="-342900" algn="just">
              <a:buFont typeface="Arial" panose="020B0604020202020204" pitchFamily="34" charset="0"/>
              <a:buChar char="•"/>
            </a:pPr>
            <a:r>
              <a:rPr lang="cs-CZ" b="1" dirty="0" smtClean="0"/>
              <a:t>vlastník </a:t>
            </a:r>
            <a:r>
              <a:rPr lang="cs-CZ" b="1" dirty="0"/>
              <a:t>zvířete </a:t>
            </a:r>
            <a:r>
              <a:rPr lang="cs-CZ" b="1" dirty="0" smtClean="0"/>
              <a:t> </a:t>
            </a:r>
            <a:r>
              <a:rPr lang="cs-CZ" dirty="0" smtClean="0"/>
              <a:t>bez ohledu na to, zda zvíře </a:t>
            </a:r>
            <a:r>
              <a:rPr lang="cs-CZ" dirty="0"/>
              <a:t>bylo pod jeho dohledem, pod dohledem osoby, které jej svěřil, zvíře mu uprchlo nebo se </a:t>
            </a:r>
            <a:r>
              <a:rPr lang="cs-CZ" dirty="0" smtClean="0"/>
              <a:t>zatoulalo </a:t>
            </a:r>
          </a:p>
          <a:p>
            <a:pPr marL="285750" lvl="0" indent="-285750" algn="just">
              <a:buFont typeface="Arial" panose="020B0604020202020204" pitchFamily="34" charset="0"/>
              <a:buChar char="•"/>
            </a:pPr>
            <a:r>
              <a:rPr lang="cs-CZ" b="1" dirty="0" smtClean="0"/>
              <a:t>třetí </a:t>
            </a:r>
            <a:r>
              <a:rPr lang="cs-CZ" b="1" dirty="0"/>
              <a:t>osoba, která zvíře vlastníku nebo osobě, jíž bylo svěřeno, svémocně </a:t>
            </a:r>
            <a:r>
              <a:rPr lang="cs-CZ" b="1" dirty="0" smtClean="0"/>
              <a:t>odňala; </a:t>
            </a:r>
            <a:r>
              <a:rPr lang="cs-CZ" b="1" u="sng" dirty="0" smtClean="0"/>
              <a:t>ta se nikdy odpovědnosti zprostit nemůže</a:t>
            </a:r>
            <a:endParaRPr lang="cs-CZ" b="1" u="sng" dirty="0"/>
          </a:p>
          <a:p>
            <a:pPr marL="285750" lvl="0" indent="-285750" algn="just">
              <a:buFont typeface="Arial" panose="020B0604020202020204" pitchFamily="34" charset="0"/>
              <a:buChar char="•"/>
            </a:pPr>
            <a:endParaRPr lang="cs-CZ" b="1" dirty="0" smtClean="0"/>
          </a:p>
          <a:p>
            <a:pPr lvl="0" algn="just"/>
            <a:r>
              <a:rPr lang="cs-CZ" b="1" dirty="0" smtClean="0"/>
              <a:t>Solidárně odpovědný: </a:t>
            </a:r>
          </a:p>
          <a:p>
            <a:pPr marL="285750" indent="-285750" algn="just">
              <a:buFont typeface="Arial" panose="020B0604020202020204" pitchFamily="34" charset="0"/>
              <a:buChar char="•"/>
            </a:pPr>
            <a:r>
              <a:rPr lang="cs-CZ" b="1" dirty="0"/>
              <a:t>osoba, které bylo zvíře svěřeno, chová jej nebo </a:t>
            </a:r>
            <a:r>
              <a:rPr lang="cs-CZ" b="1" dirty="0" smtClean="0"/>
              <a:t>používá</a:t>
            </a:r>
            <a:r>
              <a:rPr lang="cs-CZ" b="1" dirty="0"/>
              <a:t> </a:t>
            </a:r>
            <a:r>
              <a:rPr lang="cs-CZ" dirty="0" smtClean="0"/>
              <a:t>společně s vlastníkem</a:t>
            </a:r>
          </a:p>
          <a:p>
            <a:pPr marL="285750" indent="-285750" algn="just">
              <a:buFont typeface="Arial" panose="020B0604020202020204" pitchFamily="34" charset="0"/>
              <a:buChar char="•"/>
            </a:pPr>
            <a:r>
              <a:rPr lang="cs-CZ" b="1" dirty="0"/>
              <a:t>v</a:t>
            </a:r>
            <a:r>
              <a:rPr lang="cs-CZ" b="1" dirty="0" smtClean="0"/>
              <a:t>lastník a osoba, které bylo zvíře svěřeno v případě, že nemohli rozumně zabránit odnětí zvířete</a:t>
            </a:r>
          </a:p>
          <a:p>
            <a:pPr marL="285750" indent="-285750" algn="just">
              <a:buFont typeface="Arial" panose="020B0604020202020204" pitchFamily="34" charset="0"/>
              <a:buChar char="•"/>
            </a:pPr>
            <a:endParaRPr lang="cs-CZ" b="1" dirty="0"/>
          </a:p>
          <a:p>
            <a:pPr algn="just"/>
            <a:r>
              <a:rPr lang="cs-CZ" b="1" dirty="0" smtClean="0"/>
              <a:t>Liberační důvod: </a:t>
            </a:r>
          </a:p>
          <a:p>
            <a:pPr algn="just"/>
            <a:r>
              <a:rPr lang="cs-CZ" dirty="0" smtClean="0"/>
              <a:t>Slouží-li </a:t>
            </a:r>
            <a:r>
              <a:rPr lang="cs-CZ" dirty="0"/>
              <a:t>domácí zvíře vlastníku k výkonu povolání či k jiné výdělečné činnosti nebo k obživě, anebo slouží-li jako pomocník pro osobu se zdravotním postižením, zprostí se vlastník povinnosti k náhradě, prokáže-li, že při dozoru nad zvířetem nezanedbal potřebnou pečlivost, anebo že by škoda vznikla i při vynaložení potřebné pečlivosti. Za týchž podmínek se povinnosti k náhradě zprostí i ten, komu vlastník zvíře svěřil.</a:t>
            </a:r>
          </a:p>
        </p:txBody>
      </p:sp>
    </p:spTree>
    <p:extLst>
      <p:ext uri="{BB962C8B-B14F-4D97-AF65-F5344CB8AC3E}">
        <p14:creationId xmlns:p14="http://schemas.microsoft.com/office/powerpoint/2010/main" val="139044645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lnSpcReduction="10000"/>
          </a:bodyPr>
          <a:lstStyle/>
          <a:p>
            <a:pPr marL="0" indent="0">
              <a:buNone/>
            </a:pPr>
            <a:r>
              <a:rPr lang="cs-CZ" sz="2400" b="1" dirty="0" smtClean="0"/>
              <a:t>Škoda z provozu dopravních prostředků (§2927-2932 OZ)</a:t>
            </a:r>
          </a:p>
          <a:p>
            <a:pPr marL="0" indent="0" algn="just">
              <a:buNone/>
            </a:pPr>
            <a:r>
              <a:rPr lang="cs-CZ" sz="2400" b="1" dirty="0" smtClean="0"/>
              <a:t>Škůdce: </a:t>
            </a:r>
          </a:p>
          <a:p>
            <a:pPr algn="just"/>
            <a:r>
              <a:rPr lang="cs-CZ" sz="2000" dirty="0" smtClean="0"/>
              <a:t>provozovatel dopravy, provozovatel vozidla, plavidla, letadla, vyjma těch poháněných lidskou silou, </a:t>
            </a:r>
          </a:p>
          <a:p>
            <a:pPr algn="just"/>
            <a:r>
              <a:rPr lang="cs-CZ" sz="2000" dirty="0" smtClean="0"/>
              <a:t>osoba, která má dopravní prostředek v opravě, </a:t>
            </a:r>
          </a:p>
          <a:p>
            <a:pPr algn="just"/>
            <a:r>
              <a:rPr lang="cs-CZ" sz="2000" dirty="0" smtClean="0"/>
              <a:t>osoba, která bez vědomí nebo proti vůli provozovatele dopravní prostředek užila</a:t>
            </a:r>
          </a:p>
          <a:p>
            <a:pPr marL="0" indent="0" algn="just">
              <a:buNone/>
            </a:pPr>
            <a:r>
              <a:rPr lang="cs-CZ" sz="2000" dirty="0" smtClean="0"/>
              <a:t>Nelze-li provozovatele určit, má se za to, že jde o </a:t>
            </a:r>
            <a:r>
              <a:rPr lang="cs-CZ" sz="2000" b="1" dirty="0" smtClean="0"/>
              <a:t>vlastníka vozidla.</a:t>
            </a:r>
          </a:p>
          <a:p>
            <a:pPr marL="0" indent="0" algn="just">
              <a:buNone/>
            </a:pPr>
            <a:endParaRPr lang="cs-CZ" sz="2000" b="1" dirty="0" smtClean="0"/>
          </a:p>
          <a:p>
            <a:pPr marL="0" indent="0" algn="just">
              <a:buNone/>
            </a:pPr>
            <a:r>
              <a:rPr lang="cs-CZ" sz="2000" b="1" dirty="0" smtClean="0"/>
              <a:t>Solidární odpovědnost: </a:t>
            </a:r>
            <a:r>
              <a:rPr lang="cs-CZ" sz="2000" dirty="0" smtClean="0"/>
              <a:t>pokud provozovatel z nedbalosti umožnil užití dopravního prostředku osobě bez jeho vědomí nebo proti jeho vůli</a:t>
            </a:r>
          </a:p>
          <a:p>
            <a:pPr marL="0" indent="0" algn="just">
              <a:buNone/>
            </a:pPr>
            <a:endParaRPr lang="cs-CZ" sz="2000" dirty="0"/>
          </a:p>
          <a:p>
            <a:pPr marL="0" indent="0" algn="just">
              <a:buNone/>
            </a:pPr>
            <a:r>
              <a:rPr lang="cs-CZ" sz="2000" b="1" dirty="0" smtClean="0"/>
              <a:t>Liberační důvod</a:t>
            </a:r>
            <a:r>
              <a:rPr lang="cs-CZ" sz="2000" dirty="0" smtClean="0"/>
              <a:t>: prokáže-li provozovatel, </a:t>
            </a:r>
            <a:r>
              <a:rPr lang="cs-CZ" sz="2000" dirty="0"/>
              <a:t>že škodě nemohl zabránit ani při vynaložení veškerého úsilí, které lze požadovat</a:t>
            </a:r>
            <a:r>
              <a:rPr lang="cs-CZ" sz="2000" dirty="0" smtClean="0"/>
              <a:t>.</a:t>
            </a:r>
          </a:p>
          <a:p>
            <a:pPr marL="0" indent="0" algn="just">
              <a:buNone/>
            </a:pPr>
            <a:endParaRPr lang="cs-CZ" sz="2000" b="1" dirty="0"/>
          </a:p>
          <a:p>
            <a:pPr marL="0" indent="0" algn="just">
              <a:buNone/>
            </a:pPr>
            <a:r>
              <a:rPr lang="cs-CZ" sz="2000" b="1" dirty="0" smtClean="0"/>
              <a:t>Střet </a:t>
            </a:r>
            <a:r>
              <a:rPr lang="cs-CZ" sz="2000" b="1" dirty="0"/>
              <a:t>více provozů: </a:t>
            </a:r>
            <a:r>
              <a:rPr lang="cs-CZ" sz="2000" dirty="0"/>
              <a:t>s</a:t>
            </a:r>
            <a:r>
              <a:rPr lang="cs-CZ" sz="2000" dirty="0" smtClean="0"/>
              <a:t>třetnou-li </a:t>
            </a:r>
            <a:r>
              <a:rPr lang="cs-CZ" sz="2000" dirty="0"/>
              <a:t>se provozy dvou nebo více provozovatelů a jedná-li se o vypořádání mezi těmito provozovateli, vypořádají se provozovatelé podle své účasti na způsobení vzniklé škody.</a:t>
            </a:r>
            <a:endParaRPr lang="cs-CZ" sz="2000" dirty="0" smtClean="0"/>
          </a:p>
          <a:p>
            <a:pPr marL="0" indent="0">
              <a:buNone/>
            </a:pPr>
            <a:endParaRPr lang="cs-CZ" sz="2400" b="1" dirty="0" smtClean="0"/>
          </a:p>
          <a:p>
            <a:pPr marL="0" indent="0">
              <a:buNone/>
            </a:pPr>
            <a:endParaRPr lang="cs-CZ" sz="2800" b="1" dirty="0" smtClean="0"/>
          </a:p>
          <a:p>
            <a:pPr marL="0" indent="0">
              <a:buNone/>
            </a:pPr>
            <a:endParaRPr lang="cs-CZ" sz="2800" b="1"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91</a:t>
            </a:fld>
            <a:endParaRPr lang="cs-CZ" dirty="0"/>
          </a:p>
        </p:txBody>
      </p:sp>
    </p:spTree>
    <p:extLst>
      <p:ext uri="{BB962C8B-B14F-4D97-AF65-F5344CB8AC3E}">
        <p14:creationId xmlns:p14="http://schemas.microsoft.com/office/powerpoint/2010/main" val="234183075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92</a:t>
            </a:fld>
            <a:endParaRPr lang="cs-CZ" dirty="0"/>
          </a:p>
        </p:txBody>
      </p:sp>
      <p:sp>
        <p:nvSpPr>
          <p:cNvPr id="4" name="TextovéPole 3"/>
          <p:cNvSpPr txBox="1"/>
          <p:nvPr/>
        </p:nvSpPr>
        <p:spPr>
          <a:xfrm>
            <a:off x="395536" y="620688"/>
            <a:ext cx="8280920" cy="5900077"/>
          </a:xfrm>
          <a:prstGeom prst="rect">
            <a:avLst/>
          </a:prstGeom>
          <a:noFill/>
        </p:spPr>
        <p:txBody>
          <a:bodyPr wrap="square" rtlCol="0">
            <a:spAutoFit/>
          </a:bodyPr>
          <a:lstStyle/>
          <a:p>
            <a:pPr algn="just"/>
            <a:r>
              <a:rPr lang="cs-CZ" b="1" dirty="0" smtClean="0"/>
              <a:t>škoda </a:t>
            </a:r>
            <a:r>
              <a:rPr lang="cs-CZ" b="1" dirty="0"/>
              <a:t>způsobená věcí </a:t>
            </a:r>
            <a:r>
              <a:rPr lang="cs-CZ" b="1" dirty="0" smtClean="0"/>
              <a:t>(§ 2936-2937 OZ</a:t>
            </a:r>
            <a:r>
              <a:rPr lang="cs-CZ" b="1" dirty="0"/>
              <a:t>) </a:t>
            </a:r>
          </a:p>
          <a:p>
            <a:pPr algn="just"/>
            <a:endParaRPr lang="cs-CZ" dirty="0" smtClean="0"/>
          </a:p>
          <a:p>
            <a:pPr algn="just"/>
            <a:r>
              <a:rPr lang="cs-CZ" dirty="0" smtClean="0"/>
              <a:t>odpovídá </a:t>
            </a:r>
          </a:p>
          <a:p>
            <a:pPr algn="just"/>
            <a:r>
              <a:rPr lang="cs-CZ" b="1" dirty="0" smtClean="0"/>
              <a:t>ten</a:t>
            </a:r>
            <a:r>
              <a:rPr lang="cs-CZ" b="1" dirty="0"/>
              <a:t>, kdo byl povinen něco plnit a použil při tom vadnou </a:t>
            </a:r>
            <a:r>
              <a:rPr lang="cs-CZ" b="1" dirty="0" smtClean="0"/>
              <a:t>věc</a:t>
            </a:r>
            <a:r>
              <a:rPr lang="cs-CZ" b="1" dirty="0"/>
              <a:t> </a:t>
            </a:r>
            <a:endParaRPr lang="cs-CZ" b="1" dirty="0" smtClean="0"/>
          </a:p>
          <a:p>
            <a:pPr algn="just"/>
            <a:endParaRPr lang="cs-CZ" b="1" i="1" dirty="0"/>
          </a:p>
          <a:p>
            <a:pPr algn="just"/>
            <a:r>
              <a:rPr lang="cs-CZ" i="1" dirty="0" smtClean="0"/>
              <a:t>(objednáte si firmu na čištění koberce a přístroj k čištění začne hořet, v důsledku čehož přijdete o koberec)</a:t>
            </a:r>
          </a:p>
          <a:p>
            <a:pPr algn="just"/>
            <a:endParaRPr lang="cs-CZ" dirty="0"/>
          </a:p>
          <a:p>
            <a:pPr algn="just"/>
            <a:r>
              <a:rPr lang="cs-CZ" b="1" dirty="0" smtClean="0"/>
              <a:t>ten</a:t>
            </a:r>
            <a:r>
              <a:rPr lang="cs-CZ" b="1" dirty="0"/>
              <a:t>, kdo nad </a:t>
            </a:r>
            <a:r>
              <a:rPr lang="cs-CZ" b="1" dirty="0" smtClean="0"/>
              <a:t>věcí měl </a:t>
            </a:r>
            <a:r>
              <a:rPr lang="cs-CZ" b="1" dirty="0"/>
              <a:t>mít dohled</a:t>
            </a:r>
            <a:r>
              <a:rPr lang="cs-CZ" dirty="0" smtClean="0"/>
              <a:t>, způsobí-li věc škodu sama od sebe, </a:t>
            </a:r>
            <a:r>
              <a:rPr lang="cs-CZ" dirty="0"/>
              <a:t>jinak </a:t>
            </a:r>
            <a:r>
              <a:rPr lang="cs-CZ" b="1" dirty="0"/>
              <a:t>vlastník </a:t>
            </a:r>
            <a:r>
              <a:rPr lang="cs-CZ" b="1" dirty="0" smtClean="0"/>
              <a:t>věci, </a:t>
            </a:r>
            <a:r>
              <a:rPr lang="cs-CZ" dirty="0" smtClean="0"/>
              <a:t>nelze-li tuto osobu určit</a:t>
            </a:r>
            <a:r>
              <a:rPr lang="cs-CZ" b="1" dirty="0" smtClean="0"/>
              <a:t> </a:t>
            </a:r>
            <a:endParaRPr lang="cs-CZ" dirty="0"/>
          </a:p>
          <a:p>
            <a:pPr algn="just"/>
            <a:endParaRPr lang="cs-CZ" dirty="0" smtClean="0"/>
          </a:p>
          <a:p>
            <a:pPr algn="just"/>
            <a:r>
              <a:rPr lang="cs-CZ" dirty="0" smtClean="0"/>
              <a:t>liberace </a:t>
            </a:r>
            <a:r>
              <a:rPr lang="cs-CZ" dirty="0"/>
              <a:t>– prokázání, že dohled nebyl </a:t>
            </a:r>
            <a:r>
              <a:rPr lang="cs-CZ" dirty="0" smtClean="0"/>
              <a:t>zanedbán</a:t>
            </a:r>
            <a:endParaRPr lang="cs-CZ" dirty="0"/>
          </a:p>
          <a:p>
            <a:pPr algn="just"/>
            <a:endParaRPr lang="cs-CZ" dirty="0" smtClean="0"/>
          </a:p>
          <a:p>
            <a:pPr algn="just"/>
            <a:r>
              <a:rPr lang="cs-CZ" dirty="0" smtClean="0"/>
              <a:t> (</a:t>
            </a:r>
            <a:r>
              <a:rPr lang="cs-CZ" i="1" dirty="0" smtClean="0"/>
              <a:t>osoba zapálí svíčky na adventním věnci a jde spát, v důsledku čehož vyhoří tři bytové jednotky v panelovém domě)</a:t>
            </a:r>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17749524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93</a:t>
            </a:fld>
            <a:endParaRPr lang="cs-CZ" dirty="0"/>
          </a:p>
        </p:txBody>
      </p:sp>
      <p:sp>
        <p:nvSpPr>
          <p:cNvPr id="7" name="Nadpis 1"/>
          <p:cNvSpPr>
            <a:spLocks noGrp="1"/>
          </p:cNvSpPr>
          <p:nvPr>
            <p:ph idx="1"/>
          </p:nvPr>
        </p:nvSpPr>
        <p:spPr>
          <a:xfrm>
            <a:off x="457200" y="404813"/>
            <a:ext cx="8229600" cy="5721350"/>
          </a:xfrm>
        </p:spPr>
        <p:txBody>
          <a:bodyPr/>
          <a:lstStyle/>
          <a:p>
            <a:pPr marL="0" indent="0" algn="just">
              <a:buNone/>
            </a:pPr>
            <a:r>
              <a:rPr lang="cs-CZ" sz="2400" b="1" dirty="0"/>
              <a:t>osoba, která užívá místo nebo jeho vlastník, </a:t>
            </a:r>
            <a:r>
              <a:rPr lang="cs-CZ" sz="2400" dirty="0"/>
              <a:t>odkud byla věc vyhozena nebo spadla </a:t>
            </a:r>
            <a:r>
              <a:rPr lang="cs-CZ" sz="2400" dirty="0" smtClean="0"/>
              <a:t>u věci, která způsobila škodu vyhozením nebo pádem solidárně </a:t>
            </a:r>
            <a:r>
              <a:rPr lang="cs-CZ" sz="2400" dirty="0"/>
              <a:t>s osobou, která měla mít nad věcí dohled nebo jejím vlastníkem</a:t>
            </a:r>
            <a:endParaRPr lang="cs-CZ" sz="2400" b="1" dirty="0"/>
          </a:p>
          <a:p>
            <a:pPr marL="0" indent="0">
              <a:buNone/>
            </a:pPr>
            <a:endParaRPr lang="cs-CZ" sz="2400" dirty="0"/>
          </a:p>
          <a:p>
            <a:pPr marL="0" indent="0" algn="just">
              <a:buNone/>
            </a:pPr>
            <a:r>
              <a:rPr lang="cs-CZ" sz="2400" i="1" dirty="0" smtClean="0"/>
              <a:t>manžel vyhodí v rámci italské domácnosti manželce z okna notebook, protože tráví dle jeho představ spoustu času na sociálních sítích</a:t>
            </a:r>
          </a:p>
        </p:txBody>
      </p:sp>
    </p:spTree>
    <p:extLst>
      <p:ext uri="{BB962C8B-B14F-4D97-AF65-F5344CB8AC3E}">
        <p14:creationId xmlns:p14="http://schemas.microsoft.com/office/powerpoint/2010/main" val="7119196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94</a:t>
            </a:fld>
            <a:endParaRPr lang="cs-CZ" dirty="0"/>
          </a:p>
        </p:txBody>
      </p:sp>
      <p:sp>
        <p:nvSpPr>
          <p:cNvPr id="4" name="TextovéPole 3"/>
          <p:cNvSpPr txBox="1"/>
          <p:nvPr/>
        </p:nvSpPr>
        <p:spPr>
          <a:xfrm>
            <a:off x="323528" y="548679"/>
            <a:ext cx="8496944" cy="5016758"/>
          </a:xfrm>
          <a:prstGeom prst="rect">
            <a:avLst/>
          </a:prstGeom>
          <a:noFill/>
        </p:spPr>
        <p:txBody>
          <a:bodyPr wrap="square" rtlCol="0">
            <a:spAutoFit/>
          </a:bodyPr>
          <a:lstStyle/>
          <a:p>
            <a:pPr lvl="0" algn="just"/>
            <a:r>
              <a:rPr lang="cs-CZ" sz="2000" b="1" dirty="0" smtClean="0"/>
              <a:t>škoda </a:t>
            </a:r>
            <a:r>
              <a:rPr lang="cs-CZ" sz="2000" b="1" dirty="0"/>
              <a:t>na převzaté věci </a:t>
            </a:r>
            <a:r>
              <a:rPr lang="cs-CZ" sz="2000" dirty="0"/>
              <a:t>(§ 2944 </a:t>
            </a:r>
            <a:r>
              <a:rPr lang="cs-CZ" sz="2000" dirty="0" smtClean="0"/>
              <a:t>OZ</a:t>
            </a:r>
            <a:r>
              <a:rPr lang="cs-CZ" sz="2000" dirty="0"/>
              <a:t>) – každý, kdo od jiného převzal věc, která má být předmětem jeho závazku, nahradí její poškození, ztrátu nebo zničení, neprokáže-li, že by ke škodě došlo i </a:t>
            </a:r>
            <a:r>
              <a:rPr lang="cs-CZ" sz="2000" dirty="0" smtClean="0"/>
              <a:t>jinak </a:t>
            </a:r>
            <a:r>
              <a:rPr lang="cs-CZ" sz="2000" b="1" i="1" dirty="0" smtClean="0"/>
              <a:t>(kabát převzatý do čistírny)</a:t>
            </a:r>
          </a:p>
          <a:p>
            <a:pPr lvl="0" algn="just"/>
            <a:endParaRPr lang="cs-CZ" sz="2000" b="1" i="1" dirty="0" smtClean="0"/>
          </a:p>
          <a:p>
            <a:pPr lvl="0" algn="just"/>
            <a:endParaRPr lang="cs-CZ" sz="2000" b="1" i="1" dirty="0"/>
          </a:p>
          <a:p>
            <a:pPr lvl="0" algn="just"/>
            <a:r>
              <a:rPr lang="cs-CZ" sz="2000" b="1" dirty="0"/>
              <a:t>škoda na odložené věci</a:t>
            </a:r>
            <a:r>
              <a:rPr lang="cs-CZ" sz="2000" dirty="0"/>
              <a:t> (§ 2945 </a:t>
            </a:r>
            <a:r>
              <a:rPr lang="cs-CZ" sz="2000" dirty="0" smtClean="0"/>
              <a:t>OZ</a:t>
            </a:r>
            <a:r>
              <a:rPr lang="cs-CZ" sz="2000" dirty="0"/>
              <a:t>) – povinným je provozovatel, s jehož činností je zpravidla spojeno odkládání věci (věc je odložena na místě k tomu </a:t>
            </a:r>
            <a:r>
              <a:rPr lang="cs-CZ" sz="2000" dirty="0" smtClean="0"/>
              <a:t>určeném/obvyklém</a:t>
            </a:r>
            <a:r>
              <a:rPr lang="cs-CZ" sz="2000" dirty="0"/>
              <a:t>) či provozovatel hlídaných garáží/zařízení podobného druhu, jedná-li se o dopravní prostředky v nich umístěné a o jejich příslušenství; použijí se obecné liberační důvody; právo na náhradu škody lze uplatnit nejpozději do 15 dnů po dni, kdy se poškozený o škodě musel </a:t>
            </a:r>
            <a:r>
              <a:rPr lang="cs-CZ" sz="2000" dirty="0" smtClean="0"/>
              <a:t>dozvědět </a:t>
            </a:r>
            <a:r>
              <a:rPr lang="cs-CZ" sz="2000" b="1" i="1" dirty="0" smtClean="0"/>
              <a:t>(kabát odložený v hospodě)</a:t>
            </a:r>
          </a:p>
          <a:p>
            <a:pPr lvl="0" algn="just"/>
            <a:endParaRPr lang="cs-CZ" sz="2000" b="1" i="1" dirty="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val="51714750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95</a:t>
            </a:fld>
            <a:endParaRPr lang="cs-CZ" dirty="0"/>
          </a:p>
        </p:txBody>
      </p:sp>
      <p:sp>
        <p:nvSpPr>
          <p:cNvPr id="4" name="TextovéPole 3"/>
          <p:cNvSpPr txBox="1"/>
          <p:nvPr/>
        </p:nvSpPr>
        <p:spPr>
          <a:xfrm>
            <a:off x="395536" y="620687"/>
            <a:ext cx="8280920" cy="7417415"/>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smtClean="0"/>
          </a:p>
          <a:p>
            <a:endParaRPr lang="cs-CZ" sz="2400" b="1" dirty="0" smtClean="0"/>
          </a:p>
          <a:p>
            <a:pPr lvl="0" algn="just"/>
            <a:r>
              <a:rPr lang="cs-CZ" sz="2400" b="1" dirty="0"/>
              <a:t>škoda na vnesené věci </a:t>
            </a:r>
            <a:r>
              <a:rPr lang="cs-CZ" sz="2400" dirty="0"/>
              <a:t>(§§ 2946-2949) – odpovídá provozovatel ubytovacích služeb za předpokladu, že ubytovaný vnesl věc do prostor vyhrazených </a:t>
            </a:r>
            <a:r>
              <a:rPr lang="cs-CZ" sz="2400" dirty="0" smtClean="0"/>
              <a:t>k</a:t>
            </a:r>
            <a:r>
              <a:rPr lang="cs-CZ" sz="2400" dirty="0"/>
              <a:t> ubytování či uložení věcí; liberace – provozovatel prokáže, že by ke škodě došlo i jinak nebo že ubytovaný/jeho doprovod způsobil škodu sám; náhrada škody je limitována, ale v těchto případech se hradí bez omezení – věc byla převzata do úschovy, ubytovatel odmítl úschovu v rozporu se zákonem, škoda byla způsobena ubytovatelem/jeho zaměstnancem; nárok je třeba uplatnit do 15 dnů po dni, kdy se poškozený o škodě musel </a:t>
            </a:r>
            <a:r>
              <a:rPr lang="cs-CZ" sz="2400" dirty="0" smtClean="0"/>
              <a:t>dozvědět </a:t>
            </a:r>
            <a:r>
              <a:rPr lang="cs-CZ" sz="2400" b="1" i="1" dirty="0" smtClean="0"/>
              <a:t>(věci, které si přinesete na ubytování v hotelu)</a:t>
            </a:r>
            <a:endParaRPr lang="cs-CZ" sz="2400" b="1" i="1"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428200282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96</a:t>
            </a:fld>
            <a:endParaRPr lang="cs-CZ" dirty="0"/>
          </a:p>
        </p:txBody>
      </p:sp>
      <p:sp>
        <p:nvSpPr>
          <p:cNvPr id="4" name="TextovéPole 3"/>
          <p:cNvSpPr txBox="1"/>
          <p:nvPr/>
        </p:nvSpPr>
        <p:spPr>
          <a:xfrm>
            <a:off x="251520" y="476672"/>
            <a:ext cx="8640960" cy="4431983"/>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a:p>
          <a:p>
            <a:pPr algn="just"/>
            <a:r>
              <a:rPr lang="cs-CZ" sz="2000" b="1" dirty="0"/>
              <a:t>škoda způsobená informací nebo radou</a:t>
            </a:r>
            <a:r>
              <a:rPr lang="cs-CZ" sz="2000" dirty="0"/>
              <a:t> (§ 2950 </a:t>
            </a:r>
            <a:r>
              <a:rPr lang="cs-CZ" sz="2000" dirty="0" smtClean="0"/>
              <a:t>OZ</a:t>
            </a:r>
            <a:r>
              <a:rPr lang="cs-CZ" sz="2000" dirty="0"/>
              <a:t>) – škodu hradí ten, kdo vystupuje jako příslušník určitého stavu nebo povolání k odbornému výkonu nebo jinak vystupuje jako odborník, pokud škodu způsobí neúplnou/nesprávnou informací nebo škodlivou radou </a:t>
            </a:r>
            <a:r>
              <a:rPr lang="cs-CZ" sz="2000" b="1" u="sng" dirty="0"/>
              <a:t>danou za odměnu </a:t>
            </a:r>
            <a:r>
              <a:rPr lang="cs-CZ" sz="2000" dirty="0"/>
              <a:t>v záležitosti svého vědění nebo dovednosti; jinak se hradí jen škoda způsobená vědomě</a:t>
            </a:r>
          </a:p>
          <a:p>
            <a:pPr lvl="0" algn="just"/>
            <a:endParaRPr lang="cs-CZ" sz="2000" b="1" u="sng" dirty="0" smtClean="0"/>
          </a:p>
          <a:p>
            <a:pPr lvl="0" algn="just"/>
            <a:r>
              <a:rPr lang="cs-CZ" sz="2000" b="1" i="1" dirty="0" smtClean="0"/>
              <a:t>Aneb nehrát si za každou cenu na brouka pytlíka…</a:t>
            </a:r>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40693542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97</a:t>
            </a:fld>
            <a:endParaRPr lang="cs-CZ" dirty="0"/>
          </a:p>
        </p:txBody>
      </p:sp>
      <p:sp>
        <p:nvSpPr>
          <p:cNvPr id="4" name="Obdélník 3"/>
          <p:cNvSpPr/>
          <p:nvPr/>
        </p:nvSpPr>
        <p:spPr>
          <a:xfrm>
            <a:off x="323528" y="-772150"/>
            <a:ext cx="8208912" cy="627864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r>
              <a:rPr lang="cs-CZ" sz="2400" b="1" dirty="0" smtClean="0"/>
              <a:t>Rozsah a způsob náhrady</a:t>
            </a:r>
          </a:p>
          <a:p>
            <a:endParaRPr lang="cs-CZ" sz="2400" b="1" dirty="0"/>
          </a:p>
          <a:p>
            <a:endParaRPr lang="cs-CZ" sz="2400" dirty="0"/>
          </a:p>
          <a:p>
            <a:pPr algn="just"/>
            <a:r>
              <a:rPr lang="cs-CZ" sz="2000" b="1" dirty="0"/>
              <a:t>Škoda</a:t>
            </a:r>
            <a:r>
              <a:rPr lang="cs-CZ" sz="2000" dirty="0"/>
              <a:t> se nahrazuje uvedením do předešlého stavu. Není-li to dobře možné, anebo žádá-li to poškozený, hradí se škoda v penězích.</a:t>
            </a:r>
          </a:p>
          <a:p>
            <a:r>
              <a:rPr lang="cs-CZ" sz="2000" b="1" dirty="0"/>
              <a:t> </a:t>
            </a:r>
            <a:endParaRPr lang="cs-CZ" sz="2000" dirty="0"/>
          </a:p>
          <a:p>
            <a:pPr algn="just"/>
            <a:r>
              <a:rPr lang="cs-CZ" sz="2000" b="1" dirty="0"/>
              <a:t>Nemajetková újma</a:t>
            </a:r>
            <a:r>
              <a:rPr lang="cs-CZ" sz="2000" dirty="0"/>
              <a:t> se odčiní přiměřeným zadostiučiněním, které musí být poskytnuto v penězích, nezajistí-li jeho jiný způsob skutečné a dostatečně účinné odčinění způsobené újmy</a:t>
            </a:r>
            <a:r>
              <a:rPr lang="cs-CZ" sz="2000" dirty="0" smtClean="0"/>
              <a:t>.</a:t>
            </a:r>
          </a:p>
          <a:p>
            <a:pPr algn="just"/>
            <a:endParaRPr lang="cs-CZ" sz="2000" dirty="0"/>
          </a:p>
          <a:p>
            <a:pPr algn="just"/>
            <a:r>
              <a:rPr lang="cs-CZ" i="1" dirty="0"/>
              <a:t>Pokud noviny zveřejní na titulní straně lživé informace způsobilé přivodit dotčené osobě nemajetkovou újmu, neměla by být zadostiučiněním pouhá omluva na posledních stranách novin, nýbrž kupříkladu omluva zveřejněná též na titulní straně.</a:t>
            </a:r>
            <a:endParaRPr lang="cs-CZ" sz="2000" dirty="0"/>
          </a:p>
          <a:p>
            <a:endParaRPr lang="cs-CZ" sz="2000" dirty="0" smtClean="0"/>
          </a:p>
          <a:p>
            <a:pPr lvl="0" algn="just"/>
            <a:endParaRPr lang="cs-CZ" sz="2000" dirty="0"/>
          </a:p>
          <a:p>
            <a:pPr lvl="0" algn="just"/>
            <a:endParaRPr lang="cs-CZ" sz="2400" b="1" dirty="0" smtClean="0"/>
          </a:p>
        </p:txBody>
      </p:sp>
    </p:spTree>
    <p:extLst>
      <p:ext uri="{BB962C8B-B14F-4D97-AF65-F5344CB8AC3E}">
        <p14:creationId xmlns:p14="http://schemas.microsoft.com/office/powerpoint/2010/main" val="269168655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98</a:t>
            </a:fld>
            <a:endParaRPr lang="cs-CZ" dirty="0"/>
          </a:p>
        </p:txBody>
      </p:sp>
      <p:sp>
        <p:nvSpPr>
          <p:cNvPr id="4" name="Obdélník 3"/>
          <p:cNvSpPr/>
          <p:nvPr/>
        </p:nvSpPr>
        <p:spPr>
          <a:xfrm>
            <a:off x="323528" y="-772150"/>
            <a:ext cx="8208912" cy="1040284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endParaRPr lang="cs-CZ" sz="2400" b="1" dirty="0"/>
          </a:p>
          <a:p>
            <a:pPr algn="just"/>
            <a:r>
              <a:rPr lang="cs-CZ" sz="2400" b="1" dirty="0"/>
              <a:t>Rozsah a způsob náhrady</a:t>
            </a:r>
          </a:p>
          <a:p>
            <a:pPr algn="just"/>
            <a:endParaRPr lang="cs-CZ" sz="2400" dirty="0" smtClean="0"/>
          </a:p>
          <a:p>
            <a:pPr algn="just"/>
            <a:r>
              <a:rPr lang="cs-CZ" sz="2400" dirty="0" smtClean="0"/>
              <a:t>Nemajetkovou </a:t>
            </a:r>
            <a:r>
              <a:rPr lang="cs-CZ" sz="2400" dirty="0"/>
              <a:t>újmu je třeba </a:t>
            </a:r>
            <a:r>
              <a:rPr lang="cs-CZ" sz="2400" b="1" dirty="0"/>
              <a:t>odčinit</a:t>
            </a:r>
            <a:r>
              <a:rPr lang="cs-CZ" sz="2400" dirty="0"/>
              <a:t>. Zadostiučinění se poskytuje v penězích, nezajistí-li jeho jiný způsob skutečné a dostatečně účinné odčinění způsobené újmy. </a:t>
            </a:r>
            <a:endParaRPr lang="cs-CZ" sz="2400" dirty="0" smtClean="0"/>
          </a:p>
          <a:p>
            <a:pPr algn="just"/>
            <a:endParaRPr lang="cs-CZ" sz="2400" dirty="0"/>
          </a:p>
          <a:p>
            <a:pPr algn="ctr"/>
            <a:r>
              <a:rPr lang="cs-CZ" sz="2400" b="1" dirty="0" smtClean="0"/>
              <a:t>Náhrada při újmě na přirozených právech</a:t>
            </a:r>
          </a:p>
          <a:p>
            <a:pPr algn="just"/>
            <a:endParaRPr lang="cs-CZ" sz="2400" dirty="0"/>
          </a:p>
          <a:p>
            <a:pPr algn="just"/>
            <a:r>
              <a:rPr lang="cs-CZ" sz="2400" dirty="0" smtClean="0"/>
              <a:t>Při </a:t>
            </a:r>
            <a:r>
              <a:rPr lang="cs-CZ" sz="2400" dirty="0"/>
              <a:t>újmě na </a:t>
            </a:r>
            <a:r>
              <a:rPr lang="cs-CZ" sz="2400" b="1" dirty="0"/>
              <a:t>přirozených právech člověka</a:t>
            </a:r>
            <a:r>
              <a:rPr lang="cs-CZ" sz="2400" dirty="0"/>
              <a:t> je škůdce povinen nahradit škodu </a:t>
            </a:r>
            <a:r>
              <a:rPr lang="cs-CZ" sz="2400" dirty="0" smtClean="0"/>
              <a:t>i </a:t>
            </a:r>
            <a:r>
              <a:rPr lang="cs-CZ" sz="2400" dirty="0"/>
              <a:t>nemajetkovou </a:t>
            </a:r>
            <a:r>
              <a:rPr lang="cs-CZ" sz="2400" dirty="0" smtClean="0"/>
              <a:t>újmu, </a:t>
            </a:r>
            <a:r>
              <a:rPr lang="cs-CZ" sz="2400" dirty="0"/>
              <a:t>kterou tím způsobil. Jako nemajetkovou újmu má odčinit i způsobené duševní útrapy (§ </a:t>
            </a:r>
            <a:r>
              <a:rPr lang="cs-CZ" sz="2400" dirty="0" smtClean="0"/>
              <a:t>2956 OZ</a:t>
            </a:r>
            <a:r>
              <a:rPr lang="cs-CZ" sz="2400" dirty="0"/>
              <a:t>). Podle § 2957 </a:t>
            </a:r>
            <a:r>
              <a:rPr lang="cs-CZ" sz="2400" dirty="0" smtClean="0"/>
              <a:t>OZ </a:t>
            </a:r>
            <a:r>
              <a:rPr lang="cs-CZ" sz="2400" dirty="0"/>
              <a:t>musí být způsob a výše přiměřeného zadostiučinění určeny tak, aby byly odčiněny i okolnosti zvláštního zřetele hodné (úmyslné způsobení újmy, použití lsti, pohrůžky, zneužití závislosti poškozeného na škůdci atd.).</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381302868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99</a:t>
            </a:fld>
            <a:endParaRPr lang="cs-CZ" dirty="0"/>
          </a:p>
        </p:txBody>
      </p:sp>
      <p:sp>
        <p:nvSpPr>
          <p:cNvPr id="5" name="Obdélník 4"/>
          <p:cNvSpPr/>
          <p:nvPr/>
        </p:nvSpPr>
        <p:spPr>
          <a:xfrm>
            <a:off x="611560" y="620689"/>
            <a:ext cx="8208912" cy="6401753"/>
          </a:xfrm>
          <a:prstGeom prst="rect">
            <a:avLst/>
          </a:prstGeom>
        </p:spPr>
        <p:txBody>
          <a:bodyPr wrap="square">
            <a:spAutoFit/>
          </a:bodyPr>
          <a:lstStyle/>
          <a:p>
            <a:pPr algn="just"/>
            <a:r>
              <a:rPr lang="cs-CZ" sz="2400" b="1" dirty="0"/>
              <a:t>Rozsah a způsob náhrady</a:t>
            </a:r>
          </a:p>
          <a:p>
            <a:pPr lvl="0" algn="just"/>
            <a:endParaRPr lang="cs-CZ" sz="2400" b="1" i="1" dirty="0"/>
          </a:p>
          <a:p>
            <a:pPr lvl="0" algn="just"/>
            <a:r>
              <a:rPr lang="cs-CZ" sz="2400" b="1" i="1" dirty="0" smtClean="0"/>
              <a:t>Újma na zdraví, aneb dobře mířená facka problém nevyřeší, ale způsobí…</a:t>
            </a:r>
          </a:p>
          <a:p>
            <a:pPr lvl="0" algn="just"/>
            <a:endParaRPr lang="cs-CZ" sz="2400" b="1" i="1" dirty="0"/>
          </a:p>
          <a:p>
            <a:r>
              <a:rPr lang="cs-CZ" sz="2000" b="1" dirty="0"/>
              <a:t>Náhrady při ublížení na zdraví a při usmrcení</a:t>
            </a:r>
            <a:r>
              <a:rPr lang="cs-CZ" sz="2000" dirty="0"/>
              <a:t> </a:t>
            </a:r>
            <a:r>
              <a:rPr lang="cs-CZ" sz="2000" dirty="0" smtClean="0"/>
              <a:t> (§2958-2960)</a:t>
            </a:r>
          </a:p>
          <a:p>
            <a:endParaRPr lang="cs-CZ" sz="2000" b="1" dirty="0"/>
          </a:p>
          <a:p>
            <a:r>
              <a:rPr lang="cs-CZ" sz="2000" b="1" dirty="0" smtClean="0"/>
              <a:t>ublížení </a:t>
            </a:r>
            <a:r>
              <a:rPr lang="cs-CZ" sz="2000" b="1" dirty="0"/>
              <a:t>na zdraví</a:t>
            </a:r>
            <a:r>
              <a:rPr lang="cs-CZ" sz="2000" dirty="0"/>
              <a:t>: náleží peněžitá náhrada vyvažující plně vytrpěné bolesti a další nemajetkové újmy a náhrada za ztížení společenského uplatnění, pokud vznikla poškozením zdraví překážka lepší budoucnosti </a:t>
            </a:r>
            <a:r>
              <a:rPr lang="cs-CZ" sz="2000" dirty="0" smtClean="0"/>
              <a:t>poškozeného</a:t>
            </a:r>
          </a:p>
          <a:p>
            <a:endParaRPr lang="cs-CZ" sz="2000" b="1" dirty="0"/>
          </a:p>
          <a:p>
            <a:r>
              <a:rPr lang="cs-CZ" sz="2000" b="1" dirty="0" smtClean="0"/>
              <a:t>usmrcení/zvlášť </a:t>
            </a:r>
            <a:r>
              <a:rPr lang="cs-CZ" sz="2000" b="1" dirty="0"/>
              <a:t>závažné ublížení na zdraví</a:t>
            </a:r>
            <a:r>
              <a:rPr lang="cs-CZ" sz="2000" dirty="0"/>
              <a:t>: škůdce odčiní duševní útrapy manželu, rodiči, dítěti nebo jiné osobě blízké peněžitou náhradou vyvažující plně jejich utrpení</a:t>
            </a:r>
          </a:p>
          <a:p>
            <a:pPr lvl="0" algn="just"/>
            <a:endParaRPr lang="cs-CZ" sz="2000" b="1" i="1" dirty="0" smtClean="0"/>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2794442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2484</TotalTime>
  <Words>8651</Words>
  <Application>Microsoft Office PowerPoint</Application>
  <PresentationFormat>Předvádění na obrazovce (4:3)</PresentationFormat>
  <Paragraphs>1598</Paragraphs>
  <Slides>102</Slides>
  <Notes>21</Notes>
  <HiddenSlides>0</HiddenSlides>
  <MMClips>0</MMClips>
  <ScaleCrop>false</ScaleCrop>
  <HeadingPairs>
    <vt:vector size="4" baseType="variant">
      <vt:variant>
        <vt:lpstr>Motiv</vt:lpstr>
      </vt:variant>
      <vt:variant>
        <vt:i4>1</vt:i4>
      </vt:variant>
      <vt:variant>
        <vt:lpstr>Nadpisy snímků</vt:lpstr>
      </vt:variant>
      <vt:variant>
        <vt:i4>102</vt:i4>
      </vt:variant>
    </vt:vector>
  </HeadingPairs>
  <TitlesOfParts>
    <vt:vector size="103" baseType="lpstr">
      <vt:lpstr>Motiv sady Office</vt:lpstr>
      <vt:lpstr>BLOK III. Občanské právo (10. 12. 2021)</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192</cp:revision>
  <dcterms:created xsi:type="dcterms:W3CDTF">2015-09-08T17:35:18Z</dcterms:created>
  <dcterms:modified xsi:type="dcterms:W3CDTF">2021-12-05T12:25:45Z</dcterms:modified>
</cp:coreProperties>
</file>