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9" r:id="rId4"/>
    <p:sldId id="283" r:id="rId5"/>
    <p:sldId id="295" r:id="rId6"/>
    <p:sldId id="297" r:id="rId7"/>
    <p:sldId id="281" r:id="rId8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jerov&#225;@opf.slu.cz" TargetMode="External"/><Relationship Id="rId5" Type="http://schemas.openxmlformats.org/officeDocument/2006/relationships/hyperlink" Target="mailto:gajdov&#225;@opf.slu.cz" TargetMode="External"/><Relationship Id="rId4" Type="http://schemas.openxmlformats.org/officeDocument/2006/relationships/hyperlink" Target="mailto:kubal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715962"/>
            <a:ext cx="8286808" cy="59896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20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Doc. Ing. Marian </a:t>
            </a:r>
            <a:r>
              <a:rPr lang="cs-CZ" sz="2000" dirty="0" err="1" smtClean="0"/>
              <a:t>Lebiedzik</a:t>
            </a:r>
            <a:r>
              <a:rPr lang="cs-CZ" sz="2000" dirty="0" smtClean="0"/>
              <a:t>, Ph.D.</a:t>
            </a:r>
          </a:p>
          <a:p>
            <a:pPr>
              <a:buNone/>
            </a:pPr>
            <a:r>
              <a:rPr lang="cs-CZ" sz="2000" b="1" i="1" u="sng" dirty="0" smtClean="0"/>
              <a:t>PŘEDNÁŠKY</a:t>
            </a:r>
            <a:r>
              <a:rPr lang="cs-CZ" sz="2000" u="sng" dirty="0" smtClean="0"/>
              <a:t> a </a:t>
            </a:r>
            <a:r>
              <a:rPr lang="cs-CZ" sz="2000" b="1" i="1" u="sng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sz="2000" dirty="0"/>
              <a:t>Ing. Eva Kotlánová, </a:t>
            </a:r>
            <a:r>
              <a:rPr lang="cs-CZ" sz="2000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2000" dirty="0"/>
              <a:t>	</a:t>
            </a:r>
            <a:r>
              <a:rPr lang="cs-CZ" sz="20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 smtClean="0"/>
              <a:t>		</a:t>
            </a:r>
            <a:r>
              <a:rPr lang="cs-CZ" sz="2000" dirty="0" smtClean="0">
                <a:hlinkClick r:id="rId3"/>
              </a:rPr>
              <a:t>kotlanova@opf.slu.cz</a:t>
            </a:r>
            <a:endParaRPr lang="cs-CZ" sz="20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dirty="0" smtClean="0"/>
              <a:t>	</a:t>
            </a:r>
            <a:r>
              <a:rPr lang="cs-CZ" sz="2000" dirty="0"/>
              <a:t>	</a:t>
            </a:r>
            <a:r>
              <a:rPr lang="cs-CZ" sz="2000" u="sng" dirty="0" err="1" smtClean="0"/>
              <a:t>Konz</a:t>
            </a:r>
            <a:r>
              <a:rPr lang="cs-CZ" sz="2000" u="sng" dirty="0" smtClean="0"/>
              <a:t>. h.</a:t>
            </a:r>
            <a:r>
              <a:rPr lang="cs-CZ" sz="2000" dirty="0" smtClean="0"/>
              <a:t>:  </a:t>
            </a:r>
            <a:r>
              <a:rPr lang="cs-CZ" sz="2000" b="1" dirty="0"/>
              <a:t>ST 7.55 – 8.55   13.30-14.30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b="1" dirty="0"/>
              <a:t>		                  jinak dle předchozí </a:t>
            </a:r>
            <a:r>
              <a:rPr lang="cs-CZ" sz="2000" b="1" dirty="0" smtClean="0"/>
              <a:t>dohody</a:t>
            </a:r>
          </a:p>
          <a:p>
            <a:pPr marL="273050" indent="-273050">
              <a:spcBef>
                <a:spcPts val="0"/>
              </a:spcBef>
              <a:buNone/>
            </a:pPr>
            <a:endParaRPr lang="cs-CZ" sz="2000" b="1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000" b="1" i="1" u="sng" dirty="0" smtClean="0"/>
              <a:t>SEMINÁŘE</a:t>
            </a:r>
          </a:p>
          <a:p>
            <a:pPr marL="273050" indent="-187325">
              <a:buFont typeface="Arial" panose="020B0604020202020204" pitchFamily="34" charset="0"/>
              <a:buChar char="•"/>
            </a:pPr>
            <a:r>
              <a:rPr lang="cs-CZ" sz="2000" dirty="0"/>
              <a:t>Ing. Radka </a:t>
            </a:r>
            <a:r>
              <a:rPr lang="cs-CZ" sz="2000" dirty="0" smtClean="0"/>
              <a:t>Kubalová             Ing. Karin Gajdová           Dr. Ing. Ingrid Majerová</a:t>
            </a:r>
            <a:endParaRPr lang="cs-CZ" sz="2000" dirty="0"/>
          </a:p>
          <a:p>
            <a:pPr marL="273050" lvl="0" indent="-4763">
              <a:spcAft>
                <a:spcPts val="600"/>
              </a:spcAft>
              <a:buClr>
                <a:srgbClr val="4F81B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KEVS                                        </a:t>
            </a:r>
            <a:r>
              <a:rPr lang="cs-CZ" sz="2000" dirty="0" err="1" smtClean="0">
                <a:solidFill>
                  <a:prstClr val="black"/>
                </a:solidFill>
              </a:rPr>
              <a:t>KEVS</a:t>
            </a:r>
            <a:r>
              <a:rPr lang="cs-CZ" sz="2000" dirty="0" smtClean="0">
                <a:solidFill>
                  <a:prstClr val="black"/>
                </a:solidFill>
              </a:rPr>
              <a:t>                                   </a:t>
            </a:r>
            <a:r>
              <a:rPr lang="cs-CZ" sz="2000" dirty="0" err="1" smtClean="0">
                <a:solidFill>
                  <a:prstClr val="black"/>
                </a:solidFill>
              </a:rPr>
              <a:t>KEVS</a:t>
            </a:r>
            <a:endParaRPr lang="cs-CZ" sz="2000" dirty="0">
              <a:solidFill>
                <a:prstClr val="black"/>
              </a:solidFill>
            </a:endParaRPr>
          </a:p>
          <a:p>
            <a:pPr marL="273050" lvl="0" indent="-4763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000" dirty="0">
                <a:solidFill>
                  <a:prstClr val="black"/>
                </a:solidFill>
              </a:rPr>
              <a:t>	</a:t>
            </a:r>
            <a:r>
              <a:rPr lang="cs-CZ" sz="2000" dirty="0" smtClean="0">
                <a:solidFill>
                  <a:prstClr val="black"/>
                </a:solidFill>
              </a:rPr>
              <a:t>kancelář A236                       kancelář A234                   kancelář A203</a:t>
            </a:r>
            <a:endParaRPr lang="cs-CZ" sz="2000" dirty="0">
              <a:solidFill>
                <a:prstClr val="black"/>
              </a:solidFill>
            </a:endParaRPr>
          </a:p>
          <a:p>
            <a:pPr marL="273050" lvl="0" indent="-4763"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cs-CZ" sz="2000" dirty="0">
                <a:solidFill>
                  <a:prstClr val="black"/>
                </a:solidFill>
              </a:rPr>
              <a:t>	</a:t>
            </a:r>
            <a:r>
              <a:rPr lang="cs-CZ" sz="2000" dirty="0" smtClean="0">
                <a:solidFill>
                  <a:prstClr val="black"/>
                </a:solidFill>
                <a:hlinkClick r:id="rId4"/>
              </a:rPr>
              <a:t>kubalova@opf.slu.cz</a:t>
            </a:r>
            <a:r>
              <a:rPr lang="cs-CZ" sz="2000" dirty="0" smtClean="0">
                <a:solidFill>
                  <a:prstClr val="black"/>
                </a:solidFill>
              </a:rPr>
              <a:t>            </a:t>
            </a:r>
            <a:r>
              <a:rPr lang="cs-CZ" sz="2000" dirty="0" smtClean="0">
                <a:solidFill>
                  <a:prstClr val="black"/>
                </a:solidFill>
                <a:hlinkClick r:id="rId5"/>
              </a:rPr>
              <a:t>gajdová@opf.slu.cz</a:t>
            </a:r>
            <a:r>
              <a:rPr lang="cs-CZ" sz="2000" dirty="0" smtClean="0">
                <a:solidFill>
                  <a:prstClr val="black"/>
                </a:solidFill>
              </a:rPr>
              <a:t>          </a:t>
            </a:r>
            <a:r>
              <a:rPr lang="cs-CZ" sz="2000" dirty="0" smtClean="0">
                <a:solidFill>
                  <a:prstClr val="black"/>
                </a:solidFill>
                <a:hlinkClick r:id="rId6"/>
              </a:rPr>
              <a:t>majerová@opf.slu.cz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273050" lvl="0" indent="-4763">
              <a:spcBef>
                <a:spcPts val="0"/>
              </a:spcBef>
              <a:spcAft>
                <a:spcPts val="600"/>
              </a:spcAft>
              <a:buClr>
                <a:srgbClr val="4F81BD"/>
              </a:buClr>
              <a:buNone/>
            </a:pPr>
            <a:endParaRPr lang="cs-CZ" sz="20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</a:t>
            </a:r>
            <a:r>
              <a:rPr lang="cs-CZ" sz="2800"/>
              <a:t>semestr </a:t>
            </a:r>
            <a:r>
              <a:rPr lang="cs-CZ" sz="280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 </a:t>
            </a:r>
            <a:r>
              <a:rPr lang="cs-CZ" sz="2600" b="1" dirty="0" smtClean="0"/>
              <a:t>(25.11. v 11.25 ve </a:t>
            </a:r>
            <a:r>
              <a:rPr lang="cs-CZ" sz="2600" b="1" dirty="0"/>
              <a:t>V</a:t>
            </a:r>
            <a:r>
              <a:rPr lang="cs-CZ" sz="2600" b="1" dirty="0" smtClean="0"/>
              <a:t>elkém sále)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467600" cy="60960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2856" y="1295400"/>
            <a:ext cx="8077200" cy="6019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sz="2200" dirty="0" smtClean="0"/>
              <a:t>Přednášky budou probíhat  prezenční formou na fakultě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Účast není povinná, nicméně doporučuji se jich účastnit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Předpokládá se  také domácí samostudium z doporučených zdrojů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Dotazy k nejasnostem v probírané látce či další vysvětlení budou studentům poskytnuty na seminářích, kde bude pro jejich dotazy vyhrazen určitý čas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Pokud student nevyužije čas na semináři, má možnost osobní konzultace s vyučujícím v jeho konzultačních hodinách (doporučuji si konzultaci domluvit předem)</a:t>
            </a:r>
          </a:p>
          <a:p>
            <a:pPr>
              <a:spcAft>
                <a:spcPts val="1200"/>
              </a:spcAft>
            </a:pPr>
            <a:r>
              <a:rPr lang="cs-CZ" sz="2200" dirty="0" smtClean="0"/>
              <a:t>V případě přechodu na online výuku budou studenti o dalším postupu informováni hromadným mailem</a:t>
            </a:r>
          </a:p>
        </p:txBody>
      </p:sp>
    </p:spTree>
    <p:extLst>
      <p:ext uri="{BB962C8B-B14F-4D97-AF65-F5344CB8AC3E}">
        <p14:creationId xmlns:p14="http://schemas.microsoft.com/office/powerpoint/2010/main" val="65894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Předběžný Harmonogram Přednášek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84402624"/>
              </p:ext>
            </p:extLst>
          </p:nvPr>
        </p:nvGraphicFramePr>
        <p:xfrm>
          <a:off x="304800" y="641875"/>
          <a:ext cx="8305800" cy="4985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Týden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Pozn.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878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23. 9. </a:t>
                      </a:r>
                      <a:endParaRPr kumimoji="0" lang="cs-C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ODPADÁ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Úvodní </a:t>
                      </a:r>
                      <a:r>
                        <a:rPr lang="cs-CZ" sz="2000" b="1" dirty="0" smtClean="0">
                          <a:effectLst/>
                        </a:rPr>
                        <a:t>týden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30.9.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ekonomie, trh, nabídka a poptávka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7. </a:t>
                      </a: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Spotřebitel a jeho rovnováha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14. </a:t>
                      </a:r>
                      <a:r>
                        <a:rPr lang="cs-CZ" sz="2000" dirty="0">
                          <a:effectLst/>
                        </a:rPr>
                        <a:t>10.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Poptávka a její elasticity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21. </a:t>
                      </a:r>
                      <a:r>
                        <a:rPr lang="cs-CZ" sz="2000" dirty="0">
                          <a:effectLst/>
                        </a:rPr>
                        <a:t>10.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a výrobní proces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28.10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Státní svátek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3794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 4. </a:t>
                      </a:r>
                      <a:r>
                        <a:rPr lang="cs-CZ" sz="2000" dirty="0">
                          <a:effectLst/>
                        </a:rPr>
                        <a:t>11.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Náklady, výnosy, zisk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3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11. </a:t>
                      </a:r>
                      <a:r>
                        <a:rPr lang="cs-CZ" sz="2000" dirty="0">
                          <a:effectLst/>
                        </a:rPr>
                        <a:t>11.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Typy tržních struktur a dokonalá konkurence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5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18. </a:t>
                      </a:r>
                      <a:r>
                        <a:rPr lang="cs-CZ" sz="2000" dirty="0">
                          <a:effectLst/>
                        </a:rPr>
                        <a:t>11.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Nedokonalá konkurence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2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25. 11.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Trh výrobních faktorů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25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2. 12.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 a jeho role při řešení selhání trhu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2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9. </a:t>
                      </a:r>
                      <a:r>
                        <a:rPr lang="cs-CZ" sz="2000" dirty="0">
                          <a:effectLst/>
                        </a:rPr>
                        <a:t>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veřejné volby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4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16.12.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Vyhrazeno</a:t>
                      </a:r>
                      <a:r>
                        <a:rPr kumimoji="0" lang="cs-CZ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 případnou </a:t>
                      </a:r>
                      <a:r>
                        <a:rPr kumimoji="0" lang="cs-CZ" sz="20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náhradu výuky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285974" y="571500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45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 </a:t>
            </a:r>
            <a:r>
              <a:rPr lang="cs-CZ" sz="2800" i="1" dirty="0" smtClean="0"/>
              <a:t>(případně pozdější vydání)</a:t>
            </a:r>
            <a:endParaRPr lang="cs-CZ" sz="2800" i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919</TotalTime>
  <Words>480</Words>
  <Application>Microsoft Office PowerPoint</Application>
  <PresentationFormat>Předvádění na obrazovce (4:3)</PresentationFormat>
  <Paragraphs>97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EKONOMIE  (BPEKO)           ZS 2021/2022</vt:lpstr>
      <vt:lpstr>Zajištění výuky</vt:lpstr>
      <vt:lpstr>Charakteristika předmětu</vt:lpstr>
      <vt:lpstr>Podmínky absolvování předmětu a hodnocení</vt:lpstr>
      <vt:lpstr>Přednášky</vt:lpstr>
      <vt:lpstr>Předběžný Harmonogram Přednášek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200</cp:revision>
  <dcterms:created xsi:type="dcterms:W3CDTF">2015-02-19T14:22:13Z</dcterms:created>
  <dcterms:modified xsi:type="dcterms:W3CDTF">2021-12-08T13:51:55Z</dcterms:modified>
</cp:coreProperties>
</file>