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79" r:id="rId4"/>
    <p:sldId id="283" r:id="rId5"/>
    <p:sldId id="295" r:id="rId6"/>
    <p:sldId id="297" r:id="rId7"/>
    <p:sldId id="281" r:id="rId8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jerov&#225;@opf.slu.cz" TargetMode="External"/><Relationship Id="rId5" Type="http://schemas.openxmlformats.org/officeDocument/2006/relationships/hyperlink" Target="mailto:gajdov&#225;@opf.slu.cz" TargetMode="External"/><Relationship Id="rId4" Type="http://schemas.openxmlformats.org/officeDocument/2006/relationships/hyperlink" Target="mailto:kubalova@opf.slu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12802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>EKONOMIE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4000" dirty="0" smtClean="0">
                <a:solidFill>
                  <a:schemeClr val="tx1"/>
                </a:solidFill>
              </a:rPr>
              <a:t>(BPEKO)</a:t>
            </a:r>
            <a:r>
              <a:rPr lang="cs-CZ" sz="6000" dirty="0" smtClean="0">
                <a:solidFill>
                  <a:schemeClr val="tx1"/>
                </a:solidFill>
              </a:rPr>
              <a:t>       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600" b="0" dirty="0" smtClean="0">
                <a:solidFill>
                  <a:schemeClr val="tx1"/>
                </a:solidFill>
              </a:rPr>
              <a:t>ZS 2021/2022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Zajištění výuky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715962"/>
            <a:ext cx="8286808" cy="59896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cs-CZ" sz="2000" b="1" i="1" dirty="0" smtClean="0"/>
              <a:t>GARANT PŘEDMĚTU: </a:t>
            </a:r>
          </a:p>
          <a:p>
            <a:pPr marL="901700" indent="-2730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Doc. Ing. Marian </a:t>
            </a:r>
            <a:r>
              <a:rPr lang="cs-CZ" sz="2000" dirty="0" err="1" smtClean="0"/>
              <a:t>Lebiedzik</a:t>
            </a:r>
            <a:r>
              <a:rPr lang="cs-CZ" sz="2000" dirty="0" smtClean="0"/>
              <a:t>, Ph.D.</a:t>
            </a:r>
          </a:p>
          <a:p>
            <a:pPr>
              <a:buNone/>
            </a:pPr>
            <a:r>
              <a:rPr lang="cs-CZ" sz="2000" b="1" i="1" u="sng" dirty="0" smtClean="0"/>
              <a:t>PŘEDNÁŠKY</a:t>
            </a:r>
            <a:r>
              <a:rPr lang="cs-CZ" sz="2000" u="sng" dirty="0" smtClean="0"/>
              <a:t> a </a:t>
            </a:r>
            <a:r>
              <a:rPr lang="cs-CZ" sz="2000" b="1" i="1" u="sng" dirty="0" smtClean="0"/>
              <a:t>SEMINÁŘE</a:t>
            </a:r>
          </a:p>
          <a:p>
            <a:pPr marL="901700" indent="-273050">
              <a:buFont typeface="Arial" panose="020B0604020202020204" pitchFamily="34" charset="0"/>
              <a:buChar char="•"/>
            </a:pPr>
            <a:r>
              <a:rPr lang="cs-CZ" sz="2000" dirty="0"/>
              <a:t>Ing. Eva Kotlánová, </a:t>
            </a:r>
            <a:r>
              <a:rPr lang="cs-CZ" sz="2000" dirty="0" smtClean="0"/>
              <a:t>Ph.D.</a:t>
            </a:r>
          </a:p>
          <a:p>
            <a:pPr marL="628650" indent="0">
              <a:spcAft>
                <a:spcPts val="60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000" dirty="0" smtClean="0"/>
              <a:t>		kancelář A234</a:t>
            </a:r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dirty="0" smtClean="0"/>
              <a:t>		</a:t>
            </a:r>
            <a:r>
              <a:rPr lang="cs-CZ" sz="2000" dirty="0" smtClean="0">
                <a:hlinkClick r:id="rId3"/>
              </a:rPr>
              <a:t>kotlanova@opf.slu.cz</a:t>
            </a:r>
            <a:endParaRPr lang="cs-CZ" sz="2000" dirty="0" smtClean="0"/>
          </a:p>
          <a:p>
            <a:pPr marL="273050" indent="-273050">
              <a:spcBef>
                <a:spcPts val="0"/>
              </a:spcBef>
              <a:buNone/>
            </a:pPr>
            <a:r>
              <a:rPr lang="cs-CZ" sz="2000" dirty="0" smtClean="0"/>
              <a:t>	</a:t>
            </a:r>
            <a:r>
              <a:rPr lang="cs-CZ" sz="2000" dirty="0"/>
              <a:t>	</a:t>
            </a:r>
            <a:r>
              <a:rPr lang="cs-CZ" sz="2000" u="sng" dirty="0" err="1" smtClean="0"/>
              <a:t>Konz</a:t>
            </a:r>
            <a:r>
              <a:rPr lang="cs-CZ" sz="2000" u="sng" dirty="0" smtClean="0"/>
              <a:t>. h.</a:t>
            </a:r>
            <a:r>
              <a:rPr lang="cs-CZ" sz="2000" dirty="0" smtClean="0"/>
              <a:t>:  </a:t>
            </a:r>
            <a:r>
              <a:rPr lang="cs-CZ" sz="2000" b="1" dirty="0"/>
              <a:t>ST 7.55 – 8.55   13.30-14.30	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000" b="1" dirty="0"/>
              <a:t>		                  jinak dle předchozí </a:t>
            </a:r>
            <a:r>
              <a:rPr lang="cs-CZ" sz="2000" b="1" dirty="0" smtClean="0"/>
              <a:t>dohody</a:t>
            </a:r>
          </a:p>
          <a:p>
            <a:pPr marL="273050" indent="-273050">
              <a:spcBef>
                <a:spcPts val="0"/>
              </a:spcBef>
              <a:buNone/>
            </a:pPr>
            <a:endParaRPr lang="cs-CZ" sz="2000" b="1" dirty="0"/>
          </a:p>
          <a:p>
            <a:pPr marL="273050" indent="-273050">
              <a:spcBef>
                <a:spcPts val="0"/>
              </a:spcBef>
              <a:buNone/>
            </a:pPr>
            <a:r>
              <a:rPr lang="cs-CZ" sz="2000" b="1" i="1" u="sng" dirty="0" smtClean="0"/>
              <a:t>SEMINÁŘE</a:t>
            </a:r>
          </a:p>
          <a:p>
            <a:pPr marL="273050" indent="-187325">
              <a:buFont typeface="Arial" panose="020B0604020202020204" pitchFamily="34" charset="0"/>
              <a:buChar char="•"/>
            </a:pPr>
            <a:r>
              <a:rPr lang="cs-CZ" sz="2000" dirty="0"/>
              <a:t>Ing. Radka </a:t>
            </a:r>
            <a:r>
              <a:rPr lang="cs-CZ" sz="2000" dirty="0" smtClean="0"/>
              <a:t>Kubalová             Ing. Karin Gajdová           Dr. Ing. Ingrid Majerová</a:t>
            </a:r>
            <a:endParaRPr lang="cs-CZ" sz="2000" dirty="0"/>
          </a:p>
          <a:p>
            <a:pPr marL="273050" lvl="0" indent="-4763">
              <a:spcAft>
                <a:spcPts val="600"/>
              </a:spcAft>
              <a:buClr>
                <a:srgbClr val="4F81BD"/>
              </a:buClr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KEVS                                        </a:t>
            </a:r>
            <a:r>
              <a:rPr lang="cs-CZ" sz="2000" dirty="0" err="1" smtClean="0">
                <a:solidFill>
                  <a:prstClr val="black"/>
                </a:solidFill>
              </a:rPr>
              <a:t>KEVS</a:t>
            </a:r>
            <a:r>
              <a:rPr lang="cs-CZ" sz="2000" dirty="0" smtClean="0">
                <a:solidFill>
                  <a:prstClr val="black"/>
                </a:solidFill>
              </a:rPr>
              <a:t>                                   </a:t>
            </a:r>
            <a:r>
              <a:rPr lang="cs-CZ" sz="2000" dirty="0" err="1" smtClean="0">
                <a:solidFill>
                  <a:prstClr val="black"/>
                </a:solidFill>
              </a:rPr>
              <a:t>KEVS</a:t>
            </a:r>
            <a:endParaRPr lang="cs-CZ" sz="2000" dirty="0">
              <a:solidFill>
                <a:prstClr val="black"/>
              </a:solidFill>
            </a:endParaRPr>
          </a:p>
          <a:p>
            <a:pPr marL="273050" lvl="0" indent="-4763">
              <a:spcBef>
                <a:spcPts val="0"/>
              </a:spcBef>
              <a:buClr>
                <a:srgbClr val="4F81BD"/>
              </a:buClr>
              <a:buNone/>
            </a:pPr>
            <a:r>
              <a:rPr lang="cs-CZ" sz="2000" dirty="0">
                <a:solidFill>
                  <a:prstClr val="black"/>
                </a:solidFill>
              </a:rPr>
              <a:t>	</a:t>
            </a:r>
            <a:r>
              <a:rPr lang="cs-CZ" sz="2000" dirty="0" smtClean="0">
                <a:solidFill>
                  <a:prstClr val="black"/>
                </a:solidFill>
              </a:rPr>
              <a:t>kancelář A236                       kancelář A234                   kancelář A203</a:t>
            </a:r>
            <a:endParaRPr lang="cs-CZ" sz="2000" dirty="0">
              <a:solidFill>
                <a:prstClr val="black"/>
              </a:solidFill>
            </a:endParaRPr>
          </a:p>
          <a:p>
            <a:pPr marL="273050" lvl="0" indent="-4763">
              <a:spcBef>
                <a:spcPts val="0"/>
              </a:spcBef>
              <a:spcAft>
                <a:spcPts val="600"/>
              </a:spcAft>
              <a:buClr>
                <a:srgbClr val="4F81BD"/>
              </a:buClr>
              <a:buNone/>
            </a:pPr>
            <a:r>
              <a:rPr lang="cs-CZ" sz="2000" dirty="0">
                <a:solidFill>
                  <a:prstClr val="black"/>
                </a:solidFill>
              </a:rPr>
              <a:t>	</a:t>
            </a:r>
            <a:r>
              <a:rPr lang="cs-CZ" sz="2000" dirty="0" smtClean="0">
                <a:solidFill>
                  <a:prstClr val="black"/>
                </a:solidFill>
                <a:hlinkClick r:id="rId4"/>
              </a:rPr>
              <a:t>kubalova@opf.slu.cz</a:t>
            </a:r>
            <a:r>
              <a:rPr lang="cs-CZ" sz="2000" dirty="0" smtClean="0">
                <a:solidFill>
                  <a:prstClr val="black"/>
                </a:solidFill>
              </a:rPr>
              <a:t>            </a:t>
            </a:r>
            <a:r>
              <a:rPr lang="cs-CZ" sz="2000" dirty="0" smtClean="0">
                <a:solidFill>
                  <a:prstClr val="black"/>
                </a:solidFill>
                <a:hlinkClick r:id="rId5"/>
              </a:rPr>
              <a:t>gajdová@opf.slu.cz</a:t>
            </a:r>
            <a:r>
              <a:rPr lang="cs-CZ" sz="2000" dirty="0" smtClean="0">
                <a:solidFill>
                  <a:prstClr val="black"/>
                </a:solidFill>
              </a:rPr>
              <a:t>          </a:t>
            </a:r>
            <a:r>
              <a:rPr lang="cs-CZ" sz="2000" dirty="0" smtClean="0">
                <a:solidFill>
                  <a:prstClr val="black"/>
                </a:solidFill>
                <a:hlinkClick r:id="rId6"/>
              </a:rPr>
              <a:t>majerová@opf.slu.cz</a:t>
            </a:r>
            <a:endParaRPr lang="cs-CZ" sz="2000" dirty="0" smtClean="0">
              <a:solidFill>
                <a:prstClr val="black"/>
              </a:solidFill>
            </a:endParaRPr>
          </a:p>
          <a:p>
            <a:pPr marL="273050" lvl="0" indent="-4763">
              <a:spcBef>
                <a:spcPts val="0"/>
              </a:spcBef>
              <a:spcAft>
                <a:spcPts val="600"/>
              </a:spcAft>
              <a:buClr>
                <a:srgbClr val="4F81BD"/>
              </a:buClr>
              <a:buNone/>
            </a:pPr>
            <a:endParaRPr lang="cs-CZ" sz="20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zimní </a:t>
            </a:r>
            <a:r>
              <a:rPr lang="cs-CZ" sz="2800"/>
              <a:t>semestr </a:t>
            </a:r>
            <a:r>
              <a:rPr lang="cs-CZ" sz="2800" smtClean="0"/>
              <a:t>2021/2022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</a:t>
            </a:r>
            <a:r>
              <a:rPr lang="cs-CZ" sz="2800" dirty="0" smtClean="0"/>
              <a:t>bakalářského prezenčního studia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rozsah předmětu:  2 + </a:t>
            </a:r>
            <a:r>
              <a:rPr lang="cs-CZ" sz="2800" dirty="0" smtClean="0"/>
              <a:t>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počet </a:t>
            </a:r>
            <a:r>
              <a:rPr lang="cs-CZ" sz="2800" dirty="0"/>
              <a:t>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</a:t>
            </a:r>
            <a:r>
              <a:rPr lang="cs-CZ" sz="2800" b="1" dirty="0" smtClean="0">
                <a:solidFill>
                  <a:srgbClr val="FF0000"/>
                </a:solidFill>
              </a:rPr>
              <a:t>písemná zkouška (+ průběžný test)</a:t>
            </a:r>
            <a:endParaRPr lang="cs-CZ" sz="2800" b="1" dirty="0">
              <a:solidFill>
                <a:srgbClr val="FF0000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Podmínkou připuštění studenta ke zkoušce je splnění podmínek semináře</a:t>
            </a:r>
            <a:endParaRPr lang="cs-CZ" sz="2600" b="1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/>
              <a:t>Celkově </a:t>
            </a:r>
            <a:r>
              <a:rPr lang="cs-CZ" sz="2600" dirty="0" smtClean="0"/>
              <a:t>lze v předmětu získat </a:t>
            </a:r>
            <a:r>
              <a:rPr lang="cs-CZ" sz="2600" b="1" dirty="0" smtClean="0"/>
              <a:t>100 bodů</a:t>
            </a:r>
            <a:r>
              <a:rPr lang="cs-CZ" sz="2600" dirty="0" smtClean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15 bodů </a:t>
            </a:r>
            <a:r>
              <a:rPr lang="cs-CZ" sz="2600" dirty="0" smtClean="0"/>
              <a:t>– průběžné aktivity v rámci seminářů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25 bodů </a:t>
            </a:r>
            <a:r>
              <a:rPr lang="cs-CZ" sz="2600" dirty="0" smtClean="0"/>
              <a:t>- průběžný test </a:t>
            </a:r>
            <a:r>
              <a:rPr lang="cs-CZ" sz="2600" b="1" dirty="0" smtClean="0"/>
              <a:t>(25.11. v 11.25 ve </a:t>
            </a:r>
            <a:r>
              <a:rPr lang="cs-CZ" sz="2600" b="1" dirty="0"/>
              <a:t>V</a:t>
            </a:r>
            <a:r>
              <a:rPr lang="cs-CZ" sz="2600" b="1" dirty="0" smtClean="0"/>
              <a:t>elkém sále)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60 bodů </a:t>
            </a:r>
            <a:r>
              <a:rPr lang="cs-CZ" sz="2600" dirty="0" smtClean="0"/>
              <a:t>– písemná zkouška (teorie, grafy)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>
                <a:solidFill>
                  <a:srgbClr val="FF0000"/>
                </a:solidFill>
              </a:rPr>
              <a:t>Závěrečná klasifikace</a:t>
            </a:r>
            <a:endParaRPr lang="cs-CZ" sz="2600" b="1" dirty="0">
              <a:solidFill>
                <a:srgbClr val="FF0000"/>
              </a:solidFill>
            </a:endParaRP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92 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91 </a:t>
            </a:r>
            <a:r>
              <a:rPr lang="cs-CZ" sz="2600" b="1" dirty="0"/>
              <a:t>– 84 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83 </a:t>
            </a:r>
            <a:r>
              <a:rPr lang="cs-CZ" sz="2600" b="1" dirty="0"/>
              <a:t>– 76 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75 </a:t>
            </a:r>
            <a:r>
              <a:rPr lang="cs-CZ" sz="2600" b="1" dirty="0"/>
              <a:t>– 68 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67 </a:t>
            </a:r>
            <a:r>
              <a:rPr lang="cs-CZ" sz="2600" b="1" dirty="0"/>
              <a:t>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59 </a:t>
            </a:r>
            <a:r>
              <a:rPr lang="cs-CZ" sz="2600" b="1" dirty="0"/>
              <a:t>– </a:t>
            </a:r>
            <a:r>
              <a:rPr lang="cs-CZ" sz="2600" b="1" dirty="0" smtClean="0"/>
              <a:t>  0 </a:t>
            </a:r>
            <a:r>
              <a:rPr lang="cs-CZ" sz="2600" b="1" dirty="0"/>
              <a:t>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467600" cy="609600"/>
          </a:xfrm>
        </p:spPr>
        <p:txBody>
          <a:bodyPr>
            <a:normAutofit/>
          </a:bodyPr>
          <a:lstStyle/>
          <a:p>
            <a:r>
              <a:rPr lang="cs-CZ" sz="3200" b="1" u="sng" dirty="0">
                <a:solidFill>
                  <a:schemeClr val="tx1"/>
                </a:solidFill>
              </a:rPr>
              <a:t>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42856" y="1295400"/>
            <a:ext cx="8077200" cy="60198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cs-CZ" sz="2200" dirty="0" smtClean="0"/>
              <a:t>Přednášky budou probíhat  prezenční formou na fakultě</a:t>
            </a:r>
          </a:p>
          <a:p>
            <a:pPr>
              <a:spcAft>
                <a:spcPts val="1200"/>
              </a:spcAft>
            </a:pPr>
            <a:r>
              <a:rPr lang="cs-CZ" sz="2200" dirty="0" smtClean="0"/>
              <a:t>Účast není povinná, nicméně doporučuji se jich účastnit</a:t>
            </a:r>
          </a:p>
          <a:p>
            <a:pPr>
              <a:spcAft>
                <a:spcPts val="1200"/>
              </a:spcAft>
            </a:pPr>
            <a:r>
              <a:rPr lang="cs-CZ" sz="2200" dirty="0" smtClean="0"/>
              <a:t>Předpokládá se  také domácí samostudium z doporučených zdrojů</a:t>
            </a:r>
          </a:p>
          <a:p>
            <a:pPr>
              <a:spcAft>
                <a:spcPts val="1200"/>
              </a:spcAft>
            </a:pPr>
            <a:r>
              <a:rPr lang="cs-CZ" sz="2200" dirty="0" smtClean="0"/>
              <a:t>Dotazy k nejasnostem v probírané látce či další vysvětlení budou studentům poskytnuty na seminářích, kde bude pro jejich dotazy vyhrazen určitý čas</a:t>
            </a:r>
          </a:p>
          <a:p>
            <a:pPr>
              <a:spcAft>
                <a:spcPts val="1200"/>
              </a:spcAft>
            </a:pPr>
            <a:r>
              <a:rPr lang="cs-CZ" sz="2200" dirty="0" smtClean="0"/>
              <a:t>Pokud student nevyužije čas na semináři, má možnost osobní konzultace s vyučujícím v jeho konzultačních hodinách (doporučuji si konzultaci domluvit předem)</a:t>
            </a:r>
          </a:p>
          <a:p>
            <a:pPr>
              <a:spcAft>
                <a:spcPts val="1200"/>
              </a:spcAft>
            </a:pPr>
            <a:r>
              <a:rPr lang="cs-CZ" sz="2200" dirty="0" smtClean="0"/>
              <a:t>V případě přechodu na online výuku budou studenti o dalším postupu informováni hromadným mailem</a:t>
            </a:r>
          </a:p>
        </p:txBody>
      </p:sp>
    </p:spTree>
    <p:extLst>
      <p:ext uri="{BB962C8B-B14F-4D97-AF65-F5344CB8AC3E}">
        <p14:creationId xmlns:p14="http://schemas.microsoft.com/office/powerpoint/2010/main" val="65894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452" y="66658"/>
            <a:ext cx="7467600" cy="563562"/>
          </a:xfrm>
        </p:spPr>
        <p:txBody>
          <a:bodyPr/>
          <a:lstStyle/>
          <a:p>
            <a:r>
              <a:rPr lang="cs-CZ" dirty="0" smtClean="0"/>
              <a:t>Předběžný Harmonogram Přednášek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84402624"/>
              </p:ext>
            </p:extLst>
          </p:nvPr>
        </p:nvGraphicFramePr>
        <p:xfrm>
          <a:off x="304800" y="641875"/>
          <a:ext cx="8305800" cy="4985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Týden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Pozn.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878">
                <a:tc>
                  <a:txBody>
                    <a:bodyPr/>
                    <a:lstStyle/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23. 9. </a:t>
                      </a:r>
                      <a:endParaRPr kumimoji="0" lang="cs-CZ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ODPADÁ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Úvodní </a:t>
                      </a:r>
                      <a:r>
                        <a:rPr lang="cs-CZ" sz="2000" b="1" dirty="0" smtClean="0">
                          <a:effectLst/>
                        </a:rPr>
                        <a:t>týden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30.9.</a:t>
                      </a: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Úvod do ekonomie, trh, nabídka a poptávka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7. </a:t>
                      </a:r>
                      <a:r>
                        <a:rPr lang="cs-CZ" sz="2000" dirty="0">
                          <a:effectLst/>
                        </a:rPr>
                        <a:t>10</a:t>
                      </a:r>
                      <a:r>
                        <a:rPr lang="cs-CZ" sz="2000" dirty="0" smtClean="0">
                          <a:effectLst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Spotřebitel a jeho rovnováha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14. </a:t>
                      </a:r>
                      <a:r>
                        <a:rPr lang="cs-CZ" sz="2000" dirty="0">
                          <a:effectLst/>
                        </a:rPr>
                        <a:t>10.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Poptávka a její elasticity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21. </a:t>
                      </a:r>
                      <a:r>
                        <a:rPr lang="cs-CZ" sz="2000" dirty="0">
                          <a:effectLst/>
                        </a:rPr>
                        <a:t>10.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Firma a výrobní proces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28.10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ODPADÁ</a:t>
                      </a:r>
                      <a:endParaRPr kumimoji="0" lang="cs-CZ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Státní svátek</a:t>
                      </a:r>
                      <a:endParaRPr kumimoji="0" lang="cs-CZ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710117"/>
                  </a:ext>
                </a:extLst>
              </a:tr>
              <a:tr h="3794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 4. </a:t>
                      </a:r>
                      <a:r>
                        <a:rPr lang="cs-CZ" sz="2000" dirty="0">
                          <a:effectLst/>
                        </a:rPr>
                        <a:t>11.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Náklady, výnosy, zisk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3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11. </a:t>
                      </a:r>
                      <a:r>
                        <a:rPr lang="cs-CZ" sz="2000" dirty="0">
                          <a:effectLst/>
                        </a:rPr>
                        <a:t>11.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Typy tržních struktur a dokonalá konkurence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18. </a:t>
                      </a:r>
                      <a:r>
                        <a:rPr lang="cs-CZ" sz="2000" dirty="0">
                          <a:effectLst/>
                        </a:rPr>
                        <a:t>11.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Nedokonalá konkurence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29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25. 11.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Průběžný test</a:t>
                      </a: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Trh výrobních faktorů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2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2. 12.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Stát a jeho role při řešení selhání trhu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2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9. </a:t>
                      </a:r>
                      <a:r>
                        <a:rPr lang="cs-CZ" sz="2000" dirty="0">
                          <a:effectLst/>
                        </a:rPr>
                        <a:t>12.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Teorie veřejné volby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049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16.12.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Vyhrazeno</a:t>
                      </a:r>
                      <a:r>
                        <a:rPr kumimoji="0" lang="cs-CZ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 případnou </a:t>
                      </a:r>
                      <a:r>
                        <a:rPr kumimoji="0" lang="cs-CZ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náhradu výuky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285974" y="5715000"/>
            <a:ext cx="7467600" cy="563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 smtClean="0"/>
              <a:t>Změna programu vyhrazena!!!!!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145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TULEJA, P., P. NEZVAL A I. MAJEROVÁ, 2011. Základy mikroekonomie. Praha: CP </a:t>
            </a:r>
            <a:r>
              <a:rPr lang="cs-CZ" sz="2800" dirty="0" err="1" smtClean="0"/>
              <a:t>Bookds</a:t>
            </a:r>
            <a:r>
              <a:rPr lang="cs-CZ" sz="2800" dirty="0" smtClean="0"/>
              <a:t>. ISBN 978-80-251-3577-8.</a:t>
            </a:r>
            <a:endParaRPr lang="cs-CZ" sz="2800" dirty="0"/>
          </a:p>
          <a:p>
            <a:r>
              <a:rPr lang="cs-CZ" sz="2800" dirty="0" smtClean="0"/>
              <a:t>JUREČKA, V. A KOLEKTIV, 2010. Mikroekonomie. Praha: </a:t>
            </a:r>
            <a:r>
              <a:rPr lang="cs-CZ" sz="2800" dirty="0" err="1" smtClean="0"/>
              <a:t>Grada</a:t>
            </a:r>
            <a:r>
              <a:rPr lang="cs-CZ" sz="2800" dirty="0" smtClean="0"/>
              <a:t> </a:t>
            </a:r>
            <a:r>
              <a:rPr lang="cs-CZ" sz="2800" dirty="0" err="1" smtClean="0"/>
              <a:t>Publishing</a:t>
            </a:r>
            <a:r>
              <a:rPr lang="cs-CZ" sz="2800" dirty="0" smtClean="0"/>
              <a:t>, a.s. ISBN 978-80-247-3259-6. </a:t>
            </a:r>
            <a:r>
              <a:rPr lang="cs-CZ" sz="2800" i="1" dirty="0" smtClean="0"/>
              <a:t>(případně pozdější vydání)</a:t>
            </a:r>
            <a:endParaRPr lang="cs-CZ" sz="2800" i="1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 smtClean="0"/>
              <a:t>JUREČKA, V., O. BŘEZINOVÁ A KOLEKTIV, 2004. Mikroekonome, základní kurs. Ostrava: VŠB-TU Ostrava. ISBN 80-7078-771-6.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MANKIW, N. G., 2009. Základy ekonomie. Praha: </a:t>
            </a:r>
            <a:r>
              <a:rPr lang="cs-CZ" sz="2800" dirty="0" err="1"/>
              <a:t>G</a:t>
            </a:r>
            <a:r>
              <a:rPr lang="cs-CZ" sz="2800" dirty="0" err="1" smtClean="0"/>
              <a:t>rada</a:t>
            </a:r>
            <a:r>
              <a:rPr lang="cs-CZ" sz="2800" dirty="0" smtClean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CASE, K. E., R. FAIR and S. OSTER, 2011. </a:t>
            </a:r>
            <a:r>
              <a:rPr lang="cs-CZ" sz="2800" dirty="0" err="1" smtClean="0"/>
              <a:t>Principles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Microeconomics</a:t>
            </a:r>
            <a:r>
              <a:rPr lang="cs-CZ" sz="2800" dirty="0" smtClean="0"/>
              <a:t>. New York: </a:t>
            </a:r>
            <a:r>
              <a:rPr lang="cs-CZ" sz="2800" dirty="0" err="1" smtClean="0"/>
              <a:t>Prentice</a:t>
            </a:r>
            <a:r>
              <a:rPr lang="cs-CZ" sz="2800" dirty="0" smtClean="0"/>
              <a:t> </a:t>
            </a:r>
            <a:r>
              <a:rPr lang="cs-CZ" sz="2800" dirty="0" err="1" smtClean="0"/>
              <a:t>Hall</a:t>
            </a:r>
            <a:r>
              <a:rPr lang="cs-CZ" sz="2800" dirty="0" smtClean="0"/>
              <a:t>. ISBN 978-0131388857.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919</TotalTime>
  <Words>480</Words>
  <Application>Microsoft Office PowerPoint</Application>
  <PresentationFormat>Předvádění na obrazovce (4:3)</PresentationFormat>
  <Paragraphs>97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Wingdings 2</vt:lpstr>
      <vt:lpstr>Arkýř</vt:lpstr>
      <vt:lpstr>EKONOMIE  (BPEKO)           ZS 2021/2022</vt:lpstr>
      <vt:lpstr>Zajištění výuky</vt:lpstr>
      <vt:lpstr>Charakteristika předmětu</vt:lpstr>
      <vt:lpstr>Podmínky absolvování předmětu a hodnocení</vt:lpstr>
      <vt:lpstr>Přednášky</vt:lpstr>
      <vt:lpstr>Předběžný Harmonogram Přednášek</vt:lpstr>
      <vt:lpstr>Základní literatura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200</cp:revision>
  <dcterms:created xsi:type="dcterms:W3CDTF">2015-02-19T14:22:13Z</dcterms:created>
  <dcterms:modified xsi:type="dcterms:W3CDTF">2021-12-08T13:51:55Z</dcterms:modified>
</cp:coreProperties>
</file>