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58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53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38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933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5731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58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325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360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888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9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02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1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40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79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23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85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79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73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15D1DD1-8B11-4297-BEE5-11CC6002F3D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0134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00674" y="871729"/>
            <a:ext cx="10192749" cy="2593848"/>
          </a:xfrm>
        </p:spPr>
        <p:txBody>
          <a:bodyPr/>
          <a:lstStyle/>
          <a:p>
            <a:r>
              <a:rPr lang="cs-CZ" dirty="0" smtClean="0"/>
              <a:t>EKONOMIE (BPEKO)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80790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Ing. Radka Kubalová</a:t>
            </a:r>
          </a:p>
          <a:p>
            <a:endParaRPr lang="cs-CZ" dirty="0" smtClean="0"/>
          </a:p>
          <a:p>
            <a:pPr algn="l"/>
            <a:r>
              <a:rPr lang="cs-CZ" dirty="0" smtClean="0"/>
              <a:t>E-mail: kubalova@opf.slu.cz</a:t>
            </a:r>
          </a:p>
          <a:p>
            <a:pPr algn="l"/>
            <a:r>
              <a:rPr lang="cs-CZ" dirty="0" smtClean="0"/>
              <a:t>Kancelář: A-236</a:t>
            </a:r>
          </a:p>
          <a:p>
            <a:pPr algn="l"/>
            <a:r>
              <a:rPr lang="cs-CZ" dirty="0" smtClean="0"/>
              <a:t>Konzultační hodiny:  	</a:t>
            </a:r>
            <a:r>
              <a:rPr lang="cs-CZ" dirty="0" smtClean="0">
                <a:solidFill>
                  <a:srgbClr val="FFFF00"/>
                </a:solidFill>
              </a:rPr>
              <a:t>Úterý 9:45 – 10:45															Čtvrtek 14:45 – 16:25</a:t>
            </a:r>
          </a:p>
          <a:p>
            <a:r>
              <a:rPr lang="cs-CZ" dirty="0" smtClean="0"/>
              <a:t>                                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524000" y="373118"/>
            <a:ext cx="1601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mtClean="0"/>
              <a:t>ZS 2021/2022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57440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472184"/>
            <a:ext cx="8946541" cy="4776215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b="1" u="sng" dirty="0"/>
              <a:t>GARANT PŘEDMĚTU: </a:t>
            </a:r>
          </a:p>
          <a:p>
            <a:pPr marL="0" indent="0">
              <a:buNone/>
            </a:pPr>
            <a:r>
              <a:rPr lang="cs-CZ" dirty="0"/>
              <a:t>Doc. Ing. Marian </a:t>
            </a:r>
            <a:r>
              <a:rPr lang="cs-CZ" dirty="0" err="1"/>
              <a:t>Lebiedzik</a:t>
            </a:r>
            <a:r>
              <a:rPr lang="cs-CZ" dirty="0"/>
              <a:t>, Ph.D.</a:t>
            </a:r>
          </a:p>
          <a:p>
            <a:pPr marL="0" indent="0">
              <a:buNone/>
            </a:pPr>
            <a:endParaRPr lang="cs-CZ" b="1" u="sng" dirty="0" smtClean="0"/>
          </a:p>
          <a:p>
            <a:r>
              <a:rPr lang="cs-CZ" b="1" u="sng" dirty="0" smtClean="0"/>
              <a:t>Přednášky:</a:t>
            </a:r>
          </a:p>
          <a:p>
            <a:pPr marL="0" indent="0">
              <a:buNone/>
            </a:pPr>
            <a:r>
              <a:rPr lang="cs-CZ" dirty="0" smtClean="0"/>
              <a:t>termín: </a:t>
            </a:r>
            <a:r>
              <a:rPr lang="cs-CZ" dirty="0" smtClean="0">
                <a:solidFill>
                  <a:srgbClr val="FFFF00"/>
                </a:solidFill>
              </a:rPr>
              <a:t>čtvrtek 11:25 – 13:00</a:t>
            </a:r>
          </a:p>
          <a:p>
            <a:pPr marL="0" indent="0">
              <a:buNone/>
            </a:pPr>
            <a:r>
              <a:rPr lang="cs-CZ" dirty="0" smtClean="0"/>
              <a:t>přednášejí</a:t>
            </a:r>
            <a:r>
              <a:rPr lang="cs-CZ" dirty="0"/>
              <a:t>: Ing. Eva Kotlánová, Ph.D.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u="sng" dirty="0" smtClean="0"/>
              <a:t>Semináře:</a:t>
            </a:r>
          </a:p>
          <a:p>
            <a:pPr marL="0" indent="0">
              <a:buNone/>
            </a:pPr>
            <a:r>
              <a:rPr lang="cs-CZ" dirty="0" smtClean="0"/>
              <a:t>termín: </a:t>
            </a:r>
            <a:r>
              <a:rPr lang="cs-CZ" dirty="0" smtClean="0">
                <a:solidFill>
                  <a:srgbClr val="FFFF00"/>
                </a:solidFill>
              </a:rPr>
              <a:t>úterý 8:05 – 9:40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		středa 8:05 – 9:40 a 9:45 – 11:20</a:t>
            </a:r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	</a:t>
            </a:r>
            <a:r>
              <a:rPr lang="cs-CZ" dirty="0" smtClean="0">
                <a:solidFill>
                  <a:srgbClr val="FFFF00"/>
                </a:solidFill>
              </a:rPr>
              <a:t>	čtvrtek 13:05 – </a:t>
            </a:r>
            <a:r>
              <a:rPr lang="cs-CZ" dirty="0" smtClean="0">
                <a:solidFill>
                  <a:srgbClr val="FFFF00"/>
                </a:solidFill>
              </a:rPr>
              <a:t>14:40 a 16:25 – 18:00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33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Předpokládaný harmonogram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308409"/>
              </p:ext>
            </p:extLst>
          </p:nvPr>
        </p:nvGraphicFramePr>
        <p:xfrm>
          <a:off x="-1" y="1237038"/>
          <a:ext cx="12192001" cy="56571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43429">
                  <a:extLst>
                    <a:ext uri="{9D8B030D-6E8A-4147-A177-3AD203B41FA5}">
                      <a16:colId xmlns:a16="http://schemas.microsoft.com/office/drawing/2014/main" val="2241911346"/>
                    </a:ext>
                  </a:extLst>
                </a:gridCol>
                <a:gridCol w="7902668">
                  <a:extLst>
                    <a:ext uri="{9D8B030D-6E8A-4147-A177-3AD203B41FA5}">
                      <a16:colId xmlns:a16="http://schemas.microsoft.com/office/drawing/2014/main" val="3821957617"/>
                    </a:ext>
                  </a:extLst>
                </a:gridCol>
                <a:gridCol w="2545904">
                  <a:extLst>
                    <a:ext uri="{9D8B030D-6E8A-4147-A177-3AD203B41FA5}">
                      <a16:colId xmlns:a16="http://schemas.microsoft.com/office/drawing/2014/main" val="1123499307"/>
                    </a:ext>
                  </a:extLst>
                </a:gridCol>
              </a:tblGrid>
              <a:tr h="230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Týden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Pozn.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9881412"/>
                  </a:ext>
                </a:extLst>
              </a:tr>
              <a:tr h="402625">
                <a:tc>
                  <a:txBody>
                    <a:bodyPr/>
                    <a:lstStyle/>
                    <a:p>
                      <a:pPr marL="0" algn="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20. – 24.9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ODPADÁ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Úvodní týden – semináře se nekonají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5443944"/>
                  </a:ext>
                </a:extLst>
              </a:tr>
              <a:tr h="5882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27.</a:t>
                      </a:r>
                      <a:r>
                        <a:rPr lang="cs-CZ" sz="1600" baseline="0" dirty="0" smtClean="0">
                          <a:effectLst/>
                        </a:rPr>
                        <a:t>9. - 1</a:t>
                      </a:r>
                      <a:r>
                        <a:rPr lang="cs-CZ" sz="1600" dirty="0" smtClean="0">
                          <a:effectLst/>
                        </a:rPr>
                        <a:t>. 10.</a:t>
                      </a:r>
                      <a:endParaRPr lang="cs-CZ" sz="16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Úvodní</a:t>
                      </a:r>
                      <a:r>
                        <a:rPr lang="cs-CZ" sz="1600" baseline="0" dirty="0" smtClean="0">
                          <a:effectLst/>
                        </a:rPr>
                        <a:t> seminář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Seminář 28. 9.</a:t>
                      </a:r>
                      <a:r>
                        <a:rPr lang="cs-CZ" sz="1400" baseline="0" dirty="0" smtClean="0">
                          <a:effectLst/>
                        </a:rPr>
                        <a:t> odpadá – státní svátek</a:t>
                      </a: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2238265"/>
                  </a:ext>
                </a:extLst>
              </a:tr>
              <a:tr h="46014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4.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dirty="0" smtClean="0">
                          <a:effectLst/>
                        </a:rPr>
                        <a:t>-10.10.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Úvod do mikroekonomie – základní pojmy</a:t>
                      </a:r>
                      <a:r>
                        <a:rPr lang="cs-CZ" sz="1600" baseline="0" dirty="0" smtClean="0">
                          <a:effectLst/>
                        </a:rPr>
                        <a:t> a souvislosti ekonomie, modelový přístup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4514768"/>
                  </a:ext>
                </a:extLst>
              </a:tr>
              <a:tr h="23007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11. -17.10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Prvky trhu, tržní</a:t>
                      </a:r>
                      <a:r>
                        <a:rPr lang="cs-CZ" sz="1600" baseline="0" dirty="0" smtClean="0">
                          <a:effectLst/>
                        </a:rPr>
                        <a:t> rovnováha a její změna</a:t>
                      </a:r>
                      <a:endParaRPr lang="cs-CZ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3164790"/>
                  </a:ext>
                </a:extLst>
              </a:tr>
              <a:tr h="23007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18. - 24.10.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 smtClean="0">
                          <a:effectLst/>
                        </a:rPr>
                        <a:t>Racionální</a:t>
                      </a:r>
                      <a:r>
                        <a:rPr lang="cs-CZ" sz="1600" dirty="0" smtClean="0">
                          <a:effectLst/>
                        </a:rPr>
                        <a:t> chování spotřebitele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7819295"/>
                  </a:ext>
                </a:extLst>
              </a:tr>
              <a:tr h="5882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25.10. - 31.11.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Poptávka, elasticita</a:t>
                      </a:r>
                      <a:r>
                        <a:rPr lang="cs-CZ" sz="1600" baseline="0" dirty="0" smtClean="0">
                          <a:effectLst/>
                        </a:rPr>
                        <a:t> poptávky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Seminář 28. 10.</a:t>
                      </a:r>
                      <a:r>
                        <a:rPr lang="cs-CZ" sz="1400" baseline="0" dirty="0" smtClean="0">
                          <a:effectLst/>
                        </a:rPr>
                        <a:t> odpadá – státní svátek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8318502"/>
                  </a:ext>
                </a:extLst>
              </a:tr>
              <a:tr h="46014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smtClean="0">
                          <a:effectLst/>
                        </a:rPr>
                        <a:t>1. - 7. </a:t>
                      </a:r>
                      <a:r>
                        <a:rPr lang="cs-CZ" sz="1600" dirty="0">
                          <a:effectLst/>
                        </a:rPr>
                        <a:t>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Teorie výroby, produkční funkce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Poptávka, elasticita</a:t>
                      </a:r>
                      <a:r>
                        <a:rPr lang="cs-CZ" sz="1600" baseline="0" dirty="0" smtClean="0">
                          <a:effectLst/>
                        </a:rPr>
                        <a:t> poptávky</a:t>
                      </a:r>
                      <a:endParaRPr lang="cs-CZ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0136068"/>
                  </a:ext>
                </a:extLst>
              </a:tr>
              <a:tr h="46014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8. - 14. </a:t>
                      </a:r>
                      <a:r>
                        <a:rPr lang="cs-CZ" sz="1600" dirty="0">
                          <a:effectLst/>
                        </a:rPr>
                        <a:t>11.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Příjmy, náklady, </a:t>
                      </a:r>
                      <a:r>
                        <a:rPr lang="cs-CZ" sz="1600" dirty="0" smtClean="0">
                          <a:effectLst/>
                        </a:rPr>
                        <a:t>zisk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Teorie výroby, produkční funkce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899098"/>
                  </a:ext>
                </a:extLst>
              </a:tr>
              <a:tr h="46014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15. - 21. </a:t>
                      </a:r>
                      <a:r>
                        <a:rPr lang="cs-CZ" sz="1600" dirty="0">
                          <a:effectLst/>
                        </a:rPr>
                        <a:t>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Opakování k průběžnému testu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Příjmy, náklady, zisk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Seminář 17.11. odpadá – státní svátek</a:t>
                      </a: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4993544"/>
                  </a:ext>
                </a:extLst>
              </a:tr>
              <a:tr h="60393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22. – 28. 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Dokonalá </a:t>
                      </a:r>
                      <a:r>
                        <a:rPr lang="cs-CZ" sz="1600" dirty="0" smtClean="0">
                          <a:effectLst/>
                        </a:rPr>
                        <a:t>konkurence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25. 11. – průběžný test v době přednášky (11:25</a:t>
                      </a:r>
                      <a:r>
                        <a:rPr lang="cs-CZ" sz="1400" baseline="0" dirty="0" smtClean="0">
                          <a:effectLst/>
                        </a:rPr>
                        <a:t> – VS)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2658139"/>
                  </a:ext>
                </a:extLst>
              </a:tr>
              <a:tr h="23007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29.11. - 5. 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Nedokonalá konkurence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8309470"/>
                  </a:ext>
                </a:extLst>
              </a:tr>
              <a:tr h="23007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6. - 12. </a:t>
                      </a:r>
                      <a:r>
                        <a:rPr lang="cs-CZ" sz="1600" dirty="0">
                          <a:effectLst/>
                        </a:rPr>
                        <a:t>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Opakování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6779564"/>
                  </a:ext>
                </a:extLst>
              </a:tr>
              <a:tr h="23007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13. – 19.12.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/>
                        <a:t>Semináře</a:t>
                      </a:r>
                      <a:r>
                        <a:rPr kumimoji="0" lang="cs-CZ" sz="1600" kern="1200" baseline="0" dirty="0" smtClean="0"/>
                        <a:t> zrušeny – </a:t>
                      </a:r>
                      <a:r>
                        <a:rPr kumimoji="0" lang="cs-CZ" sz="1600" kern="1200" baseline="0" dirty="0" err="1" smtClean="0"/>
                        <a:t>předtermín</a:t>
                      </a:r>
                      <a:r>
                        <a:rPr kumimoji="0" lang="cs-CZ" sz="1600" kern="1200" baseline="0" dirty="0" smtClean="0"/>
                        <a:t> na zkoušku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2024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839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pro úspěšné splnění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91056"/>
            <a:ext cx="10884408" cy="48554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Semináře</a:t>
            </a:r>
            <a:r>
              <a:rPr lang="cs-CZ" dirty="0" smtClean="0"/>
              <a:t>	– </a:t>
            </a:r>
            <a:r>
              <a:rPr lang="cs-CZ" dirty="0" smtClean="0">
                <a:solidFill>
                  <a:srgbClr val="FFFF00"/>
                </a:solidFill>
              </a:rPr>
              <a:t>povinná minimální 60% docházka na semináře </a:t>
            </a:r>
          </a:p>
          <a:p>
            <a:pPr marL="0" indent="0">
              <a:buNone/>
            </a:pPr>
            <a:r>
              <a:rPr lang="cs-CZ" dirty="0" smtClean="0"/>
              <a:t>			- </a:t>
            </a:r>
            <a:r>
              <a:rPr lang="cs-CZ" dirty="0" smtClean="0">
                <a:solidFill>
                  <a:srgbClr val="00B0F0"/>
                </a:solidFill>
              </a:rPr>
              <a:t>max. 15 bodů za aktivitu na seminářích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			</a:t>
            </a:r>
          </a:p>
          <a:p>
            <a:pPr marL="0" indent="0">
              <a:buNone/>
            </a:pPr>
            <a:r>
              <a:rPr lang="cs-CZ" b="1" dirty="0" smtClean="0"/>
              <a:t>Průběžný test </a:t>
            </a:r>
            <a:r>
              <a:rPr lang="cs-CZ" dirty="0" smtClean="0"/>
              <a:t>– 25. 11. 2021 v době přednášky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smtClean="0"/>
              <a:t>	    - obsah učiva: teorie, grafy, příklady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   - dobrovolná účast, bez opravného termínu!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        </a:t>
            </a:r>
            <a:r>
              <a:rPr lang="cs-CZ" sz="2800" dirty="0" smtClean="0">
                <a:solidFill>
                  <a:srgbClr val="00B0F0"/>
                </a:solidFill>
              </a:rPr>
              <a:t>- max. 25 bodů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sz="2200" b="1" dirty="0" smtClean="0"/>
              <a:t>Závěrečná zkouška </a:t>
            </a:r>
            <a:r>
              <a:rPr lang="cs-CZ" sz="2200" dirty="0" smtClean="0"/>
              <a:t>– podle vypsaných termínů ve zkouškovém období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		 	</a:t>
            </a: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r>
              <a:rPr lang="cs-CZ" sz="2200" dirty="0" smtClean="0">
                <a:solidFill>
                  <a:srgbClr val="00B0F0"/>
                </a:solidFill>
              </a:rPr>
              <a:t>- max. 60 bodů</a:t>
            </a:r>
          </a:p>
          <a:p>
            <a:pPr marL="0" indent="0"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200" b="1" dirty="0" smtClean="0"/>
              <a:t>Z celkových 100 bodů je tedy nutno získat </a:t>
            </a:r>
            <a:r>
              <a:rPr lang="cs-CZ" sz="2200" b="1" dirty="0" smtClean="0">
                <a:solidFill>
                  <a:srgbClr val="FFFF00"/>
                </a:solidFill>
              </a:rPr>
              <a:t>minimálně 60 bodů.</a:t>
            </a:r>
          </a:p>
          <a:p>
            <a:pPr marL="0" indent="0">
              <a:buNone/>
            </a:pPr>
            <a:r>
              <a:rPr lang="cs-CZ" sz="2400" dirty="0" smtClean="0"/>
              <a:t>Podmínkou </a:t>
            </a:r>
            <a:r>
              <a:rPr lang="cs-CZ" sz="2400" dirty="0"/>
              <a:t>připuštění studenta ke zkoušce je splnění podmínek semináře.</a:t>
            </a:r>
            <a:endParaRPr lang="cs-CZ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sz="22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sz="22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654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seminářů – prezenční 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2144" y="1527048"/>
            <a:ext cx="9217152" cy="4721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Semináře </a:t>
            </a:r>
            <a:r>
              <a:rPr lang="cs-CZ" dirty="0" smtClean="0"/>
              <a:t>Ekonomie by měly </a:t>
            </a:r>
            <a:r>
              <a:rPr lang="cs-CZ" dirty="0"/>
              <a:t>zatím probíhat prezenční </a:t>
            </a:r>
            <a:r>
              <a:rPr lang="cs-CZ" dirty="0" smtClean="0"/>
              <a:t>formou, v případě přechodu na online formu </a:t>
            </a:r>
            <a:r>
              <a:rPr lang="cs-CZ" dirty="0"/>
              <a:t>budou </a:t>
            </a:r>
            <a:r>
              <a:rPr lang="cs-CZ" dirty="0" smtClean="0"/>
              <a:t>studenti informováni.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u="sng" dirty="0" smtClean="0"/>
              <a:t>Student si bude nosit se sebou a používat:</a:t>
            </a:r>
          </a:p>
          <a:p>
            <a:pPr>
              <a:buFontTx/>
              <a:buChar char="-"/>
            </a:pPr>
            <a:r>
              <a:rPr lang="cs-CZ" b="1" dirty="0" smtClean="0"/>
              <a:t>psací potřeby</a:t>
            </a:r>
          </a:p>
          <a:p>
            <a:pPr>
              <a:buFontTx/>
              <a:buChar char="-"/>
            </a:pPr>
            <a:r>
              <a:rPr lang="cs-CZ" b="1" dirty="0" smtClean="0"/>
              <a:t>kalkulačku (nikoliv mobil)</a:t>
            </a:r>
          </a:p>
          <a:p>
            <a:pPr>
              <a:buFontTx/>
              <a:buChar char="-"/>
            </a:pPr>
            <a:r>
              <a:rPr lang="cs-CZ" b="1" dirty="0"/>
              <a:t>v</a:t>
            </a:r>
            <a:r>
              <a:rPr lang="cs-CZ" b="1" dirty="0" smtClean="0"/>
              <a:t>lastní vytištěný a předem prostudovaný(!) materiál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U</a:t>
            </a:r>
            <a:r>
              <a:rPr lang="cs-CZ" b="1" dirty="0" smtClean="0"/>
              <a:t>místění materiálů na semináře</a:t>
            </a:r>
            <a:r>
              <a:rPr lang="cs-CZ" dirty="0" smtClean="0"/>
              <a:t>: </a:t>
            </a:r>
            <a:r>
              <a:rPr lang="cs-CZ" dirty="0"/>
              <a:t>IS SU </a:t>
            </a:r>
            <a:r>
              <a:rPr lang="cs-CZ" dirty="0" smtClean="0"/>
              <a:t>–&gt; materiály EVSBPEKO </a:t>
            </a:r>
            <a:r>
              <a:rPr lang="cs-CZ" dirty="0"/>
              <a:t>Ekonomie </a:t>
            </a:r>
            <a:r>
              <a:rPr lang="cs-CZ" dirty="0" smtClean="0"/>
              <a:t>-&gt; </a:t>
            </a:r>
            <a:r>
              <a:rPr lang="cs-CZ" dirty="0" err="1" smtClean="0"/>
              <a:t>semináře_kubalová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52395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seminářů – prezenční forma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Student je povinen navštěvovat seminář v termínu, který má zapsán v rozvrhu. </a:t>
            </a:r>
            <a:endParaRPr lang="cs-CZ" dirty="0" smtClean="0"/>
          </a:p>
          <a:p>
            <a:pPr algn="just"/>
            <a:r>
              <a:rPr lang="cs-CZ" dirty="0" smtClean="0"/>
              <a:t>Používání mobilních telefonů nebo notebooků/počítačů je možné pouze v případech, kdy je k tomu student vyučujícím vyzván.</a:t>
            </a:r>
          </a:p>
          <a:p>
            <a:pPr algn="just"/>
            <a:r>
              <a:rPr lang="cs-CZ" dirty="0" smtClean="0"/>
              <a:t>Je </a:t>
            </a:r>
            <a:r>
              <a:rPr lang="cs-CZ" dirty="0"/>
              <a:t>vyžadována </a:t>
            </a:r>
            <a:r>
              <a:rPr lang="cs-CZ" dirty="0">
                <a:solidFill>
                  <a:srgbClr val="FFFF00"/>
                </a:solidFill>
              </a:rPr>
              <a:t>aktivní účast. </a:t>
            </a:r>
            <a:r>
              <a:rPr lang="cs-CZ" dirty="0"/>
              <a:t>V případě pasivní účasti nebo neplnění úkolů, které jsou náplní semináře, </a:t>
            </a:r>
            <a:r>
              <a:rPr lang="cs-CZ" dirty="0" smtClean="0">
                <a:solidFill>
                  <a:srgbClr val="FFFF00"/>
                </a:solidFill>
              </a:rPr>
              <a:t>nebudou studentovi udělovány body za aktivitu! </a:t>
            </a:r>
            <a:r>
              <a:rPr lang="cs-CZ" dirty="0" smtClean="0"/>
              <a:t>V případě </a:t>
            </a:r>
            <a:r>
              <a:rPr lang="cs-CZ" dirty="0" smtClean="0">
                <a:solidFill>
                  <a:srgbClr val="FFFF00"/>
                </a:solidFill>
              </a:rPr>
              <a:t>hrubého narušování průběhu výuky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bude student požádán o opuštění místnosti.</a:t>
            </a:r>
            <a:endParaRPr lang="cs-CZ" dirty="0"/>
          </a:p>
          <a:p>
            <a:pPr algn="just"/>
            <a:r>
              <a:rPr lang="cs-CZ" dirty="0"/>
              <a:t>Náplní seminářů není zabývat se teorií k problematice, ale prohloubení znalostí a propojení </a:t>
            </a:r>
            <a:r>
              <a:rPr lang="cs-CZ" dirty="0" smtClean="0"/>
              <a:t>teorie s </a:t>
            </a:r>
            <a:r>
              <a:rPr lang="cs-CZ" dirty="0"/>
              <a:t>příklady a grafy. Studenti na semináři by se </a:t>
            </a:r>
            <a:r>
              <a:rPr lang="cs-CZ" dirty="0" smtClean="0"/>
              <a:t>tedy již </a:t>
            </a:r>
            <a:r>
              <a:rPr lang="cs-CZ" dirty="0"/>
              <a:t>měli orientovat v teorii, která byla probírána na přednášce. Z toho důvodu </a:t>
            </a:r>
            <a:r>
              <a:rPr lang="cs-CZ" dirty="0">
                <a:solidFill>
                  <a:srgbClr val="FFFF00"/>
                </a:solidFill>
              </a:rPr>
              <a:t>doporučuji účastnit se přednášek!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89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</a:t>
            </a:r>
            <a:r>
              <a:rPr lang="cs-CZ" dirty="0" smtClean="0"/>
              <a:t>seminářů – online 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9888" y="2052918"/>
            <a:ext cx="8979408" cy="4195481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Pro studenty, kteří se neúčastní </a:t>
            </a:r>
            <a:r>
              <a:rPr lang="cs-CZ" b="1" dirty="0" smtClean="0"/>
              <a:t>seminářů (z důvodu karantény, nemoci, aj.): </a:t>
            </a:r>
          </a:p>
          <a:p>
            <a:pPr marL="0" indent="0" algn="just">
              <a:buNone/>
            </a:pPr>
            <a:r>
              <a:rPr lang="cs-CZ" b="1" dirty="0" smtClean="0"/>
              <a:t>- </a:t>
            </a:r>
            <a:r>
              <a:rPr lang="cs-CZ" dirty="0" smtClean="0"/>
              <a:t>platí </a:t>
            </a:r>
            <a:r>
              <a:rPr lang="cs-CZ" dirty="0"/>
              <a:t>termíny pro odevzdání vypracovaných úkolů za body podle termínů MS </a:t>
            </a:r>
            <a:r>
              <a:rPr lang="cs-CZ" dirty="0" err="1"/>
              <a:t>Teams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 </a:t>
            </a:r>
            <a:r>
              <a:rPr lang="cs-CZ" b="1" dirty="0" smtClean="0"/>
              <a:t>případě plošného </a:t>
            </a:r>
            <a:r>
              <a:rPr lang="cs-CZ" b="1" dirty="0"/>
              <a:t>přechodu na online výuku</a:t>
            </a:r>
            <a:r>
              <a:rPr lang="cs-CZ" dirty="0"/>
              <a:t>: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- výuka </a:t>
            </a:r>
            <a:r>
              <a:rPr lang="cs-CZ" dirty="0"/>
              <a:t>bude </a:t>
            </a:r>
            <a:r>
              <a:rPr lang="cs-CZ" dirty="0" smtClean="0"/>
              <a:t>realizována primárně v </a:t>
            </a:r>
            <a:r>
              <a:rPr lang="cs-CZ" dirty="0"/>
              <a:t>MS </a:t>
            </a:r>
            <a:r>
              <a:rPr lang="cs-CZ" dirty="0" err="1"/>
              <a:t>Teams</a:t>
            </a:r>
            <a:r>
              <a:rPr lang="cs-CZ" dirty="0"/>
              <a:t> (podle </a:t>
            </a:r>
            <a:r>
              <a:rPr lang="cs-CZ" dirty="0" smtClean="0"/>
              <a:t>stávajícího </a:t>
            </a:r>
            <a:r>
              <a:rPr lang="cs-CZ" dirty="0"/>
              <a:t>rozvrhu) a </a:t>
            </a:r>
            <a:r>
              <a:rPr lang="cs-CZ" dirty="0" smtClean="0"/>
              <a:t>vypracování úkolů za body se bude řídit </a:t>
            </a:r>
            <a:r>
              <a:rPr lang="cs-CZ" dirty="0"/>
              <a:t>podle termínů </a:t>
            </a:r>
            <a:r>
              <a:rPr lang="cs-CZ" dirty="0" smtClean="0"/>
              <a:t>a pokynů v </a:t>
            </a:r>
            <a:r>
              <a:rPr lang="cs-CZ" dirty="0"/>
              <a:t>MS </a:t>
            </a:r>
            <a:r>
              <a:rPr lang="cs-CZ" dirty="0" err="1"/>
              <a:t>Teams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90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Základní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417320"/>
            <a:ext cx="8946541" cy="51572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TULEJA, P., P. NEZVAL A I. MAJEROVÁ, 2011. Základy mikroekonomie. Praha: CP </a:t>
            </a:r>
            <a:r>
              <a:rPr lang="cs-CZ" dirty="0" err="1" smtClean="0"/>
              <a:t>Books</a:t>
            </a:r>
            <a:r>
              <a:rPr lang="cs-CZ" dirty="0"/>
              <a:t>. ISBN 978-80-251-3577-8.</a:t>
            </a:r>
          </a:p>
          <a:p>
            <a:r>
              <a:rPr lang="cs-CZ" dirty="0"/>
              <a:t>JUREČKA, V. A KOLEKTIV, 2010. Mikroekonomie.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a.s. ISBN 978-80-247-3259-6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0" indent="0">
              <a:spcAft>
                <a:spcPts val="600"/>
              </a:spcAft>
              <a:buNone/>
            </a:pPr>
            <a:r>
              <a:rPr lang="cs-CZ" dirty="0" smtClean="0"/>
              <a:t>Doporučená literatura: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JUREČKA</a:t>
            </a:r>
            <a:r>
              <a:rPr lang="cs-CZ" dirty="0"/>
              <a:t>, V., O. BŘEZINOVÁ A KOLEKTIV, 2004. Mikroekonome, základní kurs. Ostrava: VŠB-TU Ostrava. ISBN 80-7078-771-6.</a:t>
            </a:r>
          </a:p>
          <a:p>
            <a:pPr>
              <a:spcAft>
                <a:spcPts val="600"/>
              </a:spcAft>
            </a:pPr>
            <a:r>
              <a:rPr lang="cs-CZ" dirty="0"/>
              <a:t>MANKIW, N. G., 2009. Základy ekonomie. Praha: </a:t>
            </a:r>
            <a:r>
              <a:rPr lang="cs-CZ" dirty="0" err="1"/>
              <a:t>Grada</a:t>
            </a:r>
            <a:r>
              <a:rPr lang="cs-CZ" dirty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dirty="0"/>
              <a:t>CASE, K. E., R. FAIR and S. OSTER, 2011. </a:t>
            </a:r>
            <a:r>
              <a:rPr lang="cs-CZ" dirty="0" err="1"/>
              <a:t>Principles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Microeconomics</a:t>
            </a:r>
            <a:r>
              <a:rPr lang="cs-CZ" dirty="0"/>
              <a:t>. New York: </a:t>
            </a:r>
            <a:r>
              <a:rPr lang="cs-CZ" dirty="0" err="1"/>
              <a:t>Prentice</a:t>
            </a:r>
            <a:r>
              <a:rPr lang="cs-CZ" dirty="0"/>
              <a:t> </a:t>
            </a:r>
            <a:r>
              <a:rPr lang="cs-CZ" dirty="0" err="1"/>
              <a:t>Hall</a:t>
            </a:r>
            <a:r>
              <a:rPr lang="cs-CZ" dirty="0"/>
              <a:t>. ISBN 978-0131388857.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305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342</TotalTime>
  <Words>804</Words>
  <Application>Microsoft Office PowerPoint</Application>
  <PresentationFormat>Širokoúhlá obrazovka</PresentationFormat>
  <Paragraphs>109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Ion</vt:lpstr>
      <vt:lpstr>EKONOMIE (BPEKO)</vt:lpstr>
      <vt:lpstr>O kurzu</vt:lpstr>
      <vt:lpstr>Předpokládaný harmonogram</vt:lpstr>
      <vt:lpstr>Požadavky pro úspěšné splnění</vt:lpstr>
      <vt:lpstr>Průběh seminářů – prezenční forma</vt:lpstr>
      <vt:lpstr>Průběh seminářů – prezenční forma</vt:lpstr>
      <vt:lpstr>Průběh seminářů – online forma</vt:lpstr>
      <vt:lpstr>Základní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Obecná ekonomie II.</dc:title>
  <dc:creator>kub0047</dc:creator>
  <cp:lastModifiedBy>kub0047</cp:lastModifiedBy>
  <cp:revision>41</cp:revision>
  <dcterms:created xsi:type="dcterms:W3CDTF">2019-02-22T08:41:05Z</dcterms:created>
  <dcterms:modified xsi:type="dcterms:W3CDTF">2021-09-30T10:46:53Z</dcterms:modified>
</cp:coreProperties>
</file>