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11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21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3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10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60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33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7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92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28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88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69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E37D7-F199-408A-A269-95EB3EA29C3A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6573F-5F5E-4095-8862-716E89FFB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43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VZNIK SOCIOLOGIE JAK O VĚDY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16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1588" y="342057"/>
            <a:ext cx="11142306" cy="6105395"/>
          </a:xfrm>
        </p:spPr>
        <p:txBody>
          <a:bodyPr/>
          <a:lstStyle/>
          <a:p>
            <a:r>
              <a:rPr lang="cs-CZ" b="1" dirty="0" smtClean="0"/>
              <a:t>Max Weber </a:t>
            </a:r>
            <a:r>
              <a:rPr lang="cs-CZ" dirty="0" smtClean="0"/>
              <a:t>(1864 – 1920)</a:t>
            </a:r>
          </a:p>
          <a:p>
            <a:pPr marL="0" indent="0">
              <a:buNone/>
            </a:pPr>
            <a:r>
              <a:rPr lang="cs-CZ" dirty="0" smtClean="0"/>
              <a:t>Zná teorii Marxe a Engelse, ale s řadou věcí nesouhlasí a vytváří novou koncepci sociologie. Zavádí metodu ideálních typů, ve které vytváří modely ideálních skutečností, které pak srovnává s realitou ( přínos pro metodologii ). Položil základy modernímu sociologickému uvažování o politice. Při vysvětlování politiky uplatňuje tři typy moci :</a:t>
            </a:r>
          </a:p>
          <a:p>
            <a:r>
              <a:rPr lang="cs-CZ" sz="2400" i="1" dirty="0" smtClean="0"/>
              <a:t>1. charismatickou moc – úspěšnost vůdců je založena na kouzlu</a:t>
            </a:r>
          </a:p>
          <a:p>
            <a:r>
              <a:rPr lang="cs-CZ" sz="2400" i="1" dirty="0" smtClean="0"/>
              <a:t>osobnosti</a:t>
            </a:r>
          </a:p>
          <a:p>
            <a:r>
              <a:rPr lang="cs-CZ" sz="2400" i="1" dirty="0" smtClean="0"/>
              <a:t>2. tradiční moc – mocenské postavení se dědí ( feudálové )</a:t>
            </a:r>
          </a:p>
          <a:p>
            <a:r>
              <a:rPr lang="cs-CZ" sz="2400" i="1" dirty="0" smtClean="0"/>
              <a:t>3. legální moc – je založena na právních zákonech ( parlament )</a:t>
            </a:r>
          </a:p>
          <a:p>
            <a:pPr marL="0" indent="0">
              <a:buNone/>
            </a:pPr>
            <a:r>
              <a:rPr lang="cs-CZ" dirty="0" smtClean="0"/>
              <a:t>Weber je rovněž představitelem </a:t>
            </a:r>
            <a:r>
              <a:rPr lang="cs-CZ" b="1" i="1" dirty="0" err="1" smtClean="0"/>
              <a:t>sociologistického</a:t>
            </a:r>
            <a:r>
              <a:rPr lang="cs-CZ" b="1" i="1" dirty="0" smtClean="0"/>
              <a:t> směru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749" y="2481122"/>
            <a:ext cx="2748449" cy="366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6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8910" y="547331"/>
            <a:ext cx="10515600" cy="4351338"/>
          </a:xfrm>
        </p:spPr>
        <p:txBody>
          <a:bodyPr/>
          <a:lstStyle/>
          <a:p>
            <a:r>
              <a:rPr lang="cs-CZ" b="1" dirty="0" err="1" smtClean="0"/>
              <a:t>Vilfredo</a:t>
            </a:r>
            <a:r>
              <a:rPr lang="cs-CZ" b="1" dirty="0" smtClean="0"/>
              <a:t> </a:t>
            </a:r>
            <a:r>
              <a:rPr lang="cs-CZ" b="1" dirty="0" err="1" smtClean="0"/>
              <a:t>Pareto</a:t>
            </a:r>
            <a:r>
              <a:rPr lang="cs-CZ" b="1" dirty="0" smtClean="0"/>
              <a:t> </a:t>
            </a:r>
            <a:r>
              <a:rPr lang="cs-CZ" dirty="0" smtClean="0"/>
              <a:t>(1848 – 1923)</a:t>
            </a:r>
          </a:p>
          <a:p>
            <a:pPr marL="0" indent="0">
              <a:buNone/>
            </a:pPr>
            <a:r>
              <a:rPr lang="cs-CZ" dirty="0" smtClean="0"/>
              <a:t>Zaměřuje se na jednání lidí a jeho příčiny, které hledá v subjektivních pohnutkách. Vytvořil teorii cirkulace elit. </a:t>
            </a:r>
            <a:r>
              <a:rPr lang="cs-CZ" dirty="0" err="1" smtClean="0"/>
              <a:t>Pareto</a:t>
            </a:r>
            <a:r>
              <a:rPr lang="cs-CZ" dirty="0" smtClean="0"/>
              <a:t> společnost dělí na elity a masy. Elita je sociální skupina, která ovládá společnost částečně silou a částečně přesvědčováním a manipulací.</a:t>
            </a:r>
          </a:p>
          <a:p>
            <a:pPr marL="0" indent="0">
              <a:buNone/>
            </a:pPr>
            <a:r>
              <a:rPr lang="cs-CZ" dirty="0" err="1" smtClean="0"/>
              <a:t>Pareto</a:t>
            </a:r>
            <a:r>
              <a:rPr lang="cs-CZ" dirty="0" smtClean="0"/>
              <a:t> je představitelem </a:t>
            </a:r>
            <a:r>
              <a:rPr lang="cs-CZ" b="1" i="1" dirty="0" err="1" smtClean="0"/>
              <a:t>sociologistického</a:t>
            </a:r>
            <a:r>
              <a:rPr lang="cs-CZ" b="1" i="1" dirty="0" smtClean="0"/>
              <a:t> směru</a:t>
            </a:r>
            <a:endParaRPr lang="cs-CZ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501" y="2558673"/>
            <a:ext cx="3029532" cy="404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7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Období - Empirismu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200" y="1797633"/>
            <a:ext cx="8145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2. Období empirismu – trvalo zhruba do roku 1945</a:t>
            </a:r>
          </a:p>
          <a:p>
            <a:r>
              <a:rPr lang="cs-CZ" sz="2400" dirty="0" smtClean="0"/>
              <a:t>Empirická sociologie se rozvíjela v USA již od konce 19. století, a to v podobě:</a:t>
            </a:r>
          </a:p>
          <a:p>
            <a:r>
              <a:rPr lang="cs-CZ" sz="2400" b="1" dirty="0" smtClean="0"/>
              <a:t>pluralistického behaviorismu </a:t>
            </a:r>
            <a:r>
              <a:rPr lang="cs-CZ" sz="2400" dirty="0" smtClean="0"/>
              <a:t>- sleduje chování jako reakci organismu na určité situace</a:t>
            </a:r>
          </a:p>
          <a:p>
            <a:endParaRPr lang="cs-CZ" sz="2400" dirty="0" smtClean="0"/>
          </a:p>
          <a:p>
            <a:r>
              <a:rPr lang="cs-CZ" sz="2400" b="1" dirty="0" smtClean="0"/>
              <a:t>symbolického </a:t>
            </a:r>
            <a:r>
              <a:rPr lang="cs-CZ" sz="2400" b="1" dirty="0" err="1" smtClean="0"/>
              <a:t>interakcionismu</a:t>
            </a:r>
            <a:r>
              <a:rPr lang="cs-CZ" sz="2400" b="1" dirty="0" smtClean="0"/>
              <a:t> </a:t>
            </a:r>
            <a:r>
              <a:rPr lang="cs-CZ" sz="2400" dirty="0" smtClean="0"/>
              <a:t>- soustřeďuje se na osobnost a symbolické významy, které jsou vlastní pouze lidem.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8786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4935" y="593984"/>
            <a:ext cx="10515600" cy="4351338"/>
          </a:xfrm>
        </p:spPr>
        <p:txBody>
          <a:bodyPr/>
          <a:lstStyle/>
          <a:p>
            <a:r>
              <a:rPr lang="cs-CZ" dirty="0" smtClean="0"/>
              <a:t>K prudkému rozvoji empirické sociologie došlo mezi dvěma světovými válkami. Teoretické systémy jsou považovány za spekulativní a pozornost sociologů se obrací k požadavku zkoumat fakta. Jednalo se především o výzkum v oblasti práce a průmyslu.</a:t>
            </a:r>
          </a:p>
          <a:p>
            <a:r>
              <a:rPr lang="cs-CZ" dirty="0" smtClean="0"/>
              <a:t>Zkoumány jsou jen jevy, které je možno kvantifikovat, tj. nějakým způsobem měřit.</a:t>
            </a:r>
          </a:p>
          <a:p>
            <a:r>
              <a:rPr lang="cs-CZ" dirty="0" smtClean="0"/>
              <a:t>Empirický výzkum se realizoval v oblasti sociálních statutů, komunit a průmyslu ( oblast řízení podniku 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6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oblasti průmyslu je nejznámější osobností </a:t>
            </a:r>
            <a:r>
              <a:rPr lang="cs-CZ" b="1" dirty="0" err="1" smtClean="0"/>
              <a:t>Elton</a:t>
            </a:r>
            <a:r>
              <a:rPr lang="cs-CZ" b="1" dirty="0" smtClean="0"/>
              <a:t> </a:t>
            </a:r>
            <a:r>
              <a:rPr lang="cs-CZ" b="1" dirty="0" err="1" smtClean="0"/>
              <a:t>Mayo</a:t>
            </a:r>
            <a:r>
              <a:rPr lang="cs-CZ" b="1" dirty="0" smtClean="0"/>
              <a:t> </a:t>
            </a:r>
            <a:r>
              <a:rPr lang="cs-CZ" dirty="0" smtClean="0"/>
              <a:t>(1880 – 1949), který prováděl ve 30. letech výzkumy na hranici sociologie a ergonomie.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704" y="2887824"/>
            <a:ext cx="5715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46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 smtClean="0"/>
              <a:t>Návrat k velkým teoriím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6455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29950" y="2152197"/>
            <a:ext cx="10192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Sociologie vznikla v souvislosti s převratnými sociálními změnami, zejména díky francouzské revoluci (1789) a evropské průmyslové revoluci. V podstatě šlo o rozpad tradiční (feudální, stavovské) společnosti.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39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902" y="1783379"/>
            <a:ext cx="10775302" cy="4653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Auguste </a:t>
            </a:r>
            <a:r>
              <a:rPr lang="cs-CZ" dirty="0" err="1" smtClean="0"/>
              <a:t>Comte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/>
              <a:t>Za hlavního zakladatele sociologie je považován Francouz Auguste </a:t>
            </a:r>
            <a:r>
              <a:rPr lang="cs-CZ" sz="2700" dirty="0" err="1" smtClean="0"/>
              <a:t>Comte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>( 1798 – 1857 ), který roku 1840 napsal šestisvazkovou práci</a:t>
            </a:r>
            <a:br>
              <a:rPr lang="cs-CZ" sz="2700" dirty="0" smtClean="0"/>
            </a:br>
            <a:r>
              <a:rPr lang="cs-CZ" sz="2700" dirty="0" smtClean="0"/>
              <a:t>Kurz pozitivní filosofie, ve které poprvé použil slovo sociologie</a:t>
            </a:r>
            <a:endParaRPr lang="cs-CZ" sz="27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0533" y="2863039"/>
            <a:ext cx="3057915" cy="39227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369" y="2536467"/>
            <a:ext cx="2400495" cy="383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4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vzniku společnosti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Jak se společnost udržuje ve stavu rovnováhy ?</a:t>
            </a:r>
          </a:p>
          <a:p>
            <a:r>
              <a:rPr lang="cs-CZ" dirty="0" smtClean="0"/>
              <a:t>Jak vzniká a trvá řád ?</a:t>
            </a:r>
          </a:p>
          <a:p>
            <a:r>
              <a:rPr lang="cs-CZ" dirty="0" smtClean="0"/>
              <a:t>Jak se společnost mění ?</a:t>
            </a:r>
          </a:p>
          <a:p>
            <a:r>
              <a:rPr lang="cs-CZ" dirty="0" smtClean="0"/>
              <a:t>Podle jakých zákonitostí a na základě jakých příčin se odehrává vývoj či</a:t>
            </a:r>
          </a:p>
          <a:p>
            <a:r>
              <a:rPr lang="cs-CZ" dirty="0" smtClean="0"/>
              <a:t>pokrok ?</a:t>
            </a:r>
          </a:p>
          <a:p>
            <a:pPr marL="0" indent="0">
              <a:buNone/>
            </a:pPr>
            <a:r>
              <a:rPr lang="cs-CZ" dirty="0" smtClean="0"/>
              <a:t>August </a:t>
            </a:r>
            <a:r>
              <a:rPr lang="cs-CZ" dirty="0" err="1" smtClean="0"/>
              <a:t>Comte</a:t>
            </a:r>
            <a:r>
              <a:rPr lang="cs-CZ" dirty="0" smtClean="0"/>
              <a:t> rovněž zavádí termín :</a:t>
            </a:r>
          </a:p>
          <a:p>
            <a:r>
              <a:rPr lang="cs-CZ" b="1" dirty="0" smtClean="0"/>
              <a:t>sociální statika </a:t>
            </a:r>
            <a:r>
              <a:rPr lang="cs-CZ" dirty="0" smtClean="0"/>
              <a:t>– představuje pevný společenský řád starého režimu</a:t>
            </a:r>
          </a:p>
          <a:p>
            <a:r>
              <a:rPr lang="cs-CZ" b="1" dirty="0" smtClean="0"/>
              <a:t>sociální dynamika </a:t>
            </a:r>
            <a:r>
              <a:rPr lang="cs-CZ" dirty="0" smtClean="0"/>
              <a:t>– charakterizuje vývoj společnosti a její změny.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4404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Etapa spekulativní sociologie</a:t>
            </a:r>
            <a:br>
              <a:rPr lang="cs-CZ" dirty="0" smtClean="0"/>
            </a:br>
            <a:r>
              <a:rPr lang="cs-CZ" dirty="0" smtClean="0"/>
              <a:t>( klasické období ) trvala zhruba do roku 1918.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August </a:t>
            </a:r>
            <a:r>
              <a:rPr lang="cs-CZ" b="1" dirty="0" err="1" smtClean="0"/>
              <a:t>Comte</a:t>
            </a:r>
            <a:r>
              <a:rPr lang="cs-CZ" b="1" dirty="0" smtClean="0"/>
              <a:t> </a:t>
            </a:r>
            <a:r>
              <a:rPr lang="cs-CZ" dirty="0" smtClean="0"/>
              <a:t>(1798 – 1857) francouzský filosof</a:t>
            </a:r>
          </a:p>
          <a:p>
            <a:pPr marL="0" indent="0">
              <a:buNone/>
            </a:pPr>
            <a:r>
              <a:rPr lang="cs-CZ" dirty="0" smtClean="0"/>
              <a:t>Usiloval o zdokonalení stávajícího společenského stavu. Je zakladatelem teorie pozitivismu Odmítá prosazování společenských změn revolučními převraty. Úkolem společnosti je vzájemný soulad – </a:t>
            </a:r>
            <a:r>
              <a:rPr lang="cs-CZ" b="1" i="1" dirty="0" smtClean="0"/>
              <a:t>konsensus.</a:t>
            </a:r>
          </a:p>
          <a:p>
            <a:pPr marL="0" indent="0">
              <a:buNone/>
            </a:pPr>
            <a:r>
              <a:rPr lang="cs-CZ" b="1" dirty="0" smtClean="0"/>
              <a:t>Karel Marx </a:t>
            </a:r>
            <a:r>
              <a:rPr lang="cs-CZ" dirty="0" smtClean="0"/>
              <a:t>(1818 – 1883) německý filosof.</a:t>
            </a:r>
          </a:p>
          <a:p>
            <a:pPr marL="0" indent="0">
              <a:buNone/>
            </a:pPr>
            <a:r>
              <a:rPr lang="cs-CZ" dirty="0" smtClean="0"/>
              <a:t>Za hlavní problém společenského vývoje považoval </a:t>
            </a:r>
          </a:p>
          <a:p>
            <a:pPr marL="0" indent="0">
              <a:buNone/>
            </a:pPr>
            <a:r>
              <a:rPr lang="cs-CZ" dirty="0" smtClean="0"/>
              <a:t>sociální otázku, tj. problém tříd a třídního boje.</a:t>
            </a:r>
          </a:p>
          <a:p>
            <a:pPr marL="0" indent="0">
              <a:buNone/>
            </a:pPr>
            <a:r>
              <a:rPr lang="cs-CZ" b="1" i="1" dirty="0" smtClean="0"/>
              <a:t>teorie třídního boje a teorie revoluce</a:t>
            </a:r>
            <a:endParaRPr lang="cs-CZ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60" y="3632457"/>
            <a:ext cx="2317783" cy="322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6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Herbert </a:t>
            </a:r>
            <a:r>
              <a:rPr lang="cs-CZ" b="1" dirty="0" err="1" smtClean="0"/>
              <a:t>Spencer</a:t>
            </a:r>
            <a:r>
              <a:rPr lang="cs-CZ" b="1" dirty="0" smtClean="0"/>
              <a:t> </a:t>
            </a:r>
            <a:r>
              <a:rPr lang="cs-CZ" dirty="0" smtClean="0"/>
              <a:t>(1820 – 1903) anglický filosof.</a:t>
            </a:r>
          </a:p>
          <a:p>
            <a:pPr marL="0" indent="0">
              <a:buNone/>
            </a:pPr>
            <a:r>
              <a:rPr lang="cs-CZ" dirty="0" smtClean="0"/>
              <a:t>Aplikoval na společnost Darwinovu evoluční teorii. </a:t>
            </a:r>
          </a:p>
          <a:p>
            <a:pPr marL="0" indent="0">
              <a:buNone/>
            </a:pPr>
            <a:r>
              <a:rPr lang="cs-CZ" dirty="0" smtClean="0"/>
              <a:t>Společnost chápe jako živý organismus, který vznikl živelně a jako součást přírody je řízen přírodními zákony. </a:t>
            </a:r>
          </a:p>
          <a:p>
            <a:pPr marL="0" indent="0">
              <a:buNone/>
            </a:pPr>
            <a:r>
              <a:rPr lang="cs-CZ" dirty="0" smtClean="0"/>
              <a:t>Za základní buňku společnosti je považován </a:t>
            </a:r>
          </a:p>
          <a:p>
            <a:pPr marL="0" indent="0">
              <a:buNone/>
            </a:pPr>
            <a:r>
              <a:rPr lang="cs-CZ" dirty="0" smtClean="0"/>
              <a:t>jedinec. </a:t>
            </a:r>
          </a:p>
          <a:p>
            <a:pPr marL="0" indent="0">
              <a:buNone/>
            </a:pPr>
            <a:r>
              <a:rPr lang="cs-CZ" dirty="0" smtClean="0"/>
              <a:t>Do přirozeného vývoje společnosti by se nemělo zasahovat.</a:t>
            </a:r>
          </a:p>
          <a:p>
            <a:pPr marL="0" indent="0">
              <a:buNone/>
            </a:pPr>
            <a:r>
              <a:rPr lang="cs-CZ" dirty="0" err="1" smtClean="0"/>
              <a:t>Spencer</a:t>
            </a:r>
            <a:r>
              <a:rPr lang="cs-CZ" dirty="0" smtClean="0"/>
              <a:t> je představitelem </a:t>
            </a:r>
            <a:r>
              <a:rPr lang="cs-CZ" b="1" i="1" dirty="0" smtClean="0"/>
              <a:t>biologického směru</a:t>
            </a:r>
            <a:r>
              <a:rPr lang="cs-CZ" b="1" dirty="0" smtClean="0"/>
              <a:t>.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696" y="3295981"/>
            <a:ext cx="2323809" cy="33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5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Le</a:t>
            </a:r>
            <a:r>
              <a:rPr lang="cs-CZ" b="1" dirty="0" smtClean="0"/>
              <a:t> Play </a:t>
            </a:r>
            <a:r>
              <a:rPr lang="cs-CZ" dirty="0" smtClean="0"/>
              <a:t>(1806 – 1862) francouzský filosof</a:t>
            </a:r>
          </a:p>
          <a:p>
            <a:pPr marL="0" indent="0">
              <a:buNone/>
            </a:pPr>
            <a:r>
              <a:rPr lang="cs-CZ" dirty="0" smtClean="0"/>
              <a:t>Tvrdí, , že morální, ekonomická a kulturní úroveň, společenský růst i úpadek, je určován zeměpisnou polohou, podnebím, kvalitou půdy, nerostným bohatstvím atd. Chování člověka je podmíněno přírodním prostředím.</a:t>
            </a:r>
          </a:p>
          <a:p>
            <a:pPr marL="0" indent="0">
              <a:buNone/>
            </a:pPr>
            <a:r>
              <a:rPr lang="cs-CZ" dirty="0" err="1" smtClean="0"/>
              <a:t>Le</a:t>
            </a:r>
            <a:r>
              <a:rPr lang="cs-CZ" dirty="0" smtClean="0"/>
              <a:t> Play je představitelem </a:t>
            </a:r>
            <a:r>
              <a:rPr lang="cs-CZ" b="1" i="1" dirty="0" smtClean="0"/>
              <a:t>geografického směru</a:t>
            </a:r>
            <a:endParaRPr lang="cs-CZ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34" y="3765521"/>
            <a:ext cx="2569321" cy="291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2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Georg </a:t>
            </a:r>
            <a:r>
              <a:rPr lang="cs-CZ" b="1" dirty="0" err="1" smtClean="0"/>
              <a:t>Simmel</a:t>
            </a:r>
            <a:r>
              <a:rPr lang="cs-CZ" b="1" dirty="0" smtClean="0"/>
              <a:t> </a:t>
            </a:r>
            <a:r>
              <a:rPr lang="cs-CZ" dirty="0" smtClean="0"/>
              <a:t>(1858 – 1918)</a:t>
            </a:r>
          </a:p>
          <a:p>
            <a:pPr marL="0" indent="0">
              <a:buNone/>
            </a:pPr>
            <a:r>
              <a:rPr lang="cs-CZ" dirty="0" smtClean="0"/>
              <a:t>Sociologii považoval za vědu o formách socializace člověka, o mezilidských vztazích, které si přes změny dějin zachovávají svou formální totožnost. Skupiny nejsou vždy harmonické a konflikt určitého stupně je hlavní podmínkou jejich existence.</a:t>
            </a:r>
          </a:p>
          <a:p>
            <a:r>
              <a:rPr lang="cs-CZ" dirty="0" err="1" smtClean="0"/>
              <a:t>Simmel</a:t>
            </a:r>
            <a:r>
              <a:rPr lang="cs-CZ" dirty="0" smtClean="0"/>
              <a:t> je představitelem </a:t>
            </a:r>
            <a:r>
              <a:rPr lang="cs-CZ" b="1" i="1" dirty="0" smtClean="0"/>
              <a:t>formalistického směru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299" y="3549014"/>
            <a:ext cx="2478444" cy="330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12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5387" y="834461"/>
            <a:ext cx="10515600" cy="4351338"/>
          </a:xfrm>
        </p:spPr>
        <p:txBody>
          <a:bodyPr/>
          <a:lstStyle/>
          <a:p>
            <a:r>
              <a:rPr lang="cs-CZ" b="1" dirty="0" smtClean="0"/>
              <a:t>Emil </a:t>
            </a:r>
            <a:r>
              <a:rPr lang="cs-CZ" b="1" dirty="0" err="1" smtClean="0"/>
              <a:t>Durkheim</a:t>
            </a:r>
            <a:r>
              <a:rPr lang="cs-CZ" b="1" dirty="0" smtClean="0"/>
              <a:t> </a:t>
            </a:r>
            <a:r>
              <a:rPr lang="cs-CZ" dirty="0" smtClean="0"/>
              <a:t>( 1858 – 1917 )</a:t>
            </a:r>
          </a:p>
          <a:p>
            <a:pPr marL="0" indent="0">
              <a:buNone/>
            </a:pPr>
            <a:r>
              <a:rPr lang="cs-CZ" dirty="0" smtClean="0"/>
              <a:t>Pokusil se vysvětlit sociální jevy bez pomoci psychologických či naopak biologických činitelů, vytvořil teorii dělby práce a sebevraždy. Svět se podle něj skládá ze sociálních jevů, které jsou neosobní, vytvářejí na jedince vnější tlak a člověk se jim musí přizpůsobit. </a:t>
            </a:r>
          </a:p>
          <a:p>
            <a:pPr marL="0" indent="0">
              <a:buNone/>
            </a:pPr>
            <a:r>
              <a:rPr lang="cs-CZ" dirty="0" err="1" smtClean="0"/>
              <a:t>Durkheim</a:t>
            </a:r>
            <a:r>
              <a:rPr lang="cs-CZ" dirty="0" smtClean="0"/>
              <a:t> je považován za zakladatele moderní sociologie a je představitelem </a:t>
            </a:r>
            <a:r>
              <a:rPr lang="cs-CZ" b="1" i="1" dirty="0" err="1" smtClean="0"/>
              <a:t>sociologistického</a:t>
            </a:r>
            <a:r>
              <a:rPr lang="cs-CZ" b="1" i="1" dirty="0" smtClean="0"/>
              <a:t> směru</a:t>
            </a:r>
            <a:endParaRPr lang="cs-CZ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428" y="3513598"/>
            <a:ext cx="2459119" cy="334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157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723</Words>
  <Application>Microsoft Office PowerPoint</Application>
  <PresentationFormat>Širokoúhlá obrazovka</PresentationFormat>
  <Paragraphs>56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VZNIK SOCIOLOGIE JAK O VĚDY</vt:lpstr>
      <vt:lpstr>Prezentace aplikace PowerPoint</vt:lpstr>
      <vt:lpstr>Auguste Comte Za hlavního zakladatele sociologie je považován Francouz Auguste Comte ( 1798 – 1857 ), který roku 1840 napsal šestisvazkovou práci Kurz pozitivní filosofie, ve které poprvé použil slovo sociologie</vt:lpstr>
      <vt:lpstr>Otázky vzniku společnosti</vt:lpstr>
      <vt:lpstr>1. Etapa spekulativní sociologie ( klasické období ) trvala zhruba do roku 1918.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II. Období - Empirismu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SOCIOLOGIE JAK O VĚDY</dc:title>
  <dc:creator>buryova</dc:creator>
  <cp:lastModifiedBy>buryova</cp:lastModifiedBy>
  <cp:revision>5</cp:revision>
  <dcterms:created xsi:type="dcterms:W3CDTF">2021-10-07T10:35:53Z</dcterms:created>
  <dcterms:modified xsi:type="dcterms:W3CDTF">2021-10-07T11:01:01Z</dcterms:modified>
</cp:coreProperties>
</file>