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08" r:id="rId3"/>
    <p:sldId id="309" r:id="rId4"/>
    <p:sldId id="294" r:id="rId5"/>
    <p:sldId id="295" r:id="rId6"/>
    <p:sldId id="296" r:id="rId7"/>
    <p:sldId id="310" r:id="rId8"/>
    <p:sldId id="311" r:id="rId9"/>
    <p:sldId id="299" r:id="rId10"/>
    <p:sldId id="312" r:id="rId11"/>
    <p:sldId id="301" r:id="rId12"/>
    <p:sldId id="313" r:id="rId13"/>
    <p:sldId id="303" r:id="rId14"/>
    <p:sldId id="304" r:id="rId15"/>
    <p:sldId id="305" r:id="rId16"/>
    <p:sldId id="314" r:id="rId17"/>
    <p:sldId id="315" r:id="rId18"/>
    <p:sldId id="316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4" autoAdjust="0"/>
  </p:normalViewPr>
  <p:slideViewPr>
    <p:cSldViewPr>
      <p:cViewPr varScale="1">
        <p:scale>
          <a:sx n="136" d="100"/>
          <a:sy n="136" d="100"/>
        </p:scale>
        <p:origin x="3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3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915566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sociálního pojištění patří: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800" u="sng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systémy důchodového pojištění,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penzijního připojištění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nemocenského pojištění, </a:t>
            </a:r>
          </a:p>
        </p:txBody>
      </p:sp>
    </p:spTree>
    <p:extLst>
      <p:ext uri="{BB962C8B-B14F-4D97-AF65-F5344CB8AC3E}">
        <p14:creationId xmlns:p14="http://schemas.microsoft.com/office/powerpoint/2010/main" val="29803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Státní sociální podpora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28700"/>
            <a:ext cx="745648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sociální situace, kdy je účelné rodinu, především rodinu s dětmi, podpořit.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 je financován z daní, tedy ze státního rozpočtu v rámci nejširší celospolečenské solidarity.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sociální podpora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987574"/>
            <a:ext cx="7858148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přídavek na dítě,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rodičovský příspěvek,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bydlení,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porodné,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pohřebné </a:t>
            </a:r>
          </a:p>
        </p:txBody>
      </p:sp>
    </p:spTree>
    <p:extLst>
      <p:ext uri="{BB962C8B-B14F-4D97-AF65-F5344CB8AC3E}">
        <p14:creationId xmlns:p14="http://schemas.microsoft.com/office/powerpoint/2010/main" val="97240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Sociální pomoc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1131590"/>
            <a:ext cx="7643866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se navrhuje řešit obtížné sociální situace stavu hmotné a sociální nouze, kdy není občan sociálně pojištěn, nesplnil podmínky vzniku na státní zaopatření a není schopen řešit danou situaci sám nebo s pomocí své rodiny.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Základní formy 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75606"/>
            <a:ext cx="8072494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</a:t>
            </a:r>
            <a:r>
              <a:rPr kumimoji="0" lang="cs-CZ" altLang="cs-CZ" sz="2400" b="0" i="0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služeb (nestátní neziskové organizace, obce, kraje),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sociálně právní ochrany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dávek sociální pomoci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altLang="cs-CZ" b="1" dirty="0" smtClean="0"/>
              <a:t>Faktory ovlivňující sociální zabezpečení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771550"/>
            <a:ext cx="778674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Ekonomické faktory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zpomalení či pokles ekonomického růstu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schopnost soustavy reagovat na cenovou a mzdovou dynamiku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 nezaměstnanosti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7416824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771550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Demografické faktory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stárnutí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 počtu osamělých osob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stav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značná nemocnost a vysoká úrazovost pracujících </a:t>
            </a:r>
          </a:p>
        </p:txBody>
      </p:sp>
    </p:spTree>
    <p:extLst>
      <p:ext uri="{BB962C8B-B14F-4D97-AF65-F5344CB8AC3E}">
        <p14:creationId xmlns:p14="http://schemas.microsoft.com/office/powerpoint/2010/main" val="117580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84355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solidFill>
                  <a:srgbClr val="000000"/>
                </a:solidFill>
              </a:rPr>
              <a:t>Společensko politické faktory</a:t>
            </a:r>
            <a:r>
              <a:rPr lang="cs-CZ" altLang="cs-CZ" sz="2400" dirty="0" smtClean="0">
                <a:solidFill>
                  <a:srgbClr val="000000"/>
                </a:solidFill>
              </a:rPr>
              <a:t> </a:t>
            </a:r>
          </a:p>
          <a:p>
            <a:endParaRPr lang="cs-CZ" alt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vstup do 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koordinace volného  pohybu pracovních sil, pracovních vztahů,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bezpečnost a ochrana zdraví při práci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</a:rPr>
              <a:t>rovnost příležitostí.</a:t>
            </a:r>
          </a:p>
        </p:txBody>
      </p:sp>
    </p:spTree>
    <p:extLst>
      <p:ext uri="{BB962C8B-B14F-4D97-AF65-F5344CB8AC3E}">
        <p14:creationId xmlns:p14="http://schemas.microsoft.com/office/powerpoint/2010/main" val="405226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zabezpečení v české republice je strukturováno do tří pilířů: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Systém sociálního pojištění – důchodové pojištění, penzijní připojištění a nemocenské pojištění.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Státní sociální podpora – přídavek na dítě, rodičovský příspěvek, příspěvek na bydlení, porodné, pohřebné.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pomoc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-  forma soc. služeb (nestátní neziskové organizace, obce, kraje),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forma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sociálně právní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ochrany, forma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dávek sociální pomoci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Faktory, které ovlivňují sociální zabezpečení jsou ekonomického, demografického a společensky politického charakteru.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7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489401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cs-CZ" altLang="cs-CZ" sz="2400" b="1" dirty="0"/>
              <a:t>SOCIÁLNÍ ZABEZPEČENÍ V ČESKÉ REPUBLICE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zabezpečení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Struktura sociálního zabezpečení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Faktory ovlivňující sociální zabezpečení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88159" y="3613157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6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4047520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endParaRPr lang="cs-CZ" sz="3000" b="1" cap="all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 smtClean="0">
                <a:solidFill>
                  <a:schemeClr val="bg1">
                    <a:lumMod val="95000"/>
                  </a:schemeClr>
                </a:solidFill>
              </a:rPr>
              <a:t>ZABEZPEČENÍ </a:t>
            </a:r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V ČESKÉ REPUBLICE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cs-CZ" altLang="cs-CZ" sz="3200" b="1" dirty="0"/>
              <a:t>SOCIÁLNÍ ZABEZPEČENÍ V ČESKÉ REPUBLICE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144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sociálního zabezpečení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se strukturou sociálního zabezpečení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Uvést faktory ovlivňující charakter sociálního zabezpečení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8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77934" cy="507703"/>
          </a:xfrm>
        </p:spPr>
        <p:txBody>
          <a:bodyPr/>
          <a:lstStyle/>
          <a:p>
            <a:r>
              <a:rPr lang="cs-CZ" altLang="cs-CZ" b="1" dirty="0" smtClean="0"/>
              <a:t>Vymezení pojmu</a:t>
            </a:r>
            <a:r>
              <a:rPr lang="cs-CZ" altLang="cs-CZ" b="1" u="sng" dirty="0" smtClean="0"/>
              <a:t/>
            </a:r>
            <a:br>
              <a:rPr lang="cs-CZ" altLang="cs-CZ" b="1" u="sng" dirty="0" smtClean="0"/>
            </a:br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034" y="1028700"/>
            <a:ext cx="8501122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institucí, zařízení a opatření, jejíchž prostřednictvím a pomocí se uskutečňuje předcházení, zmírňování a odstraňování následků sociálních událostí občanů.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opatření formujících solidaritu s lidmi, kteří čelí (hrozbě) nedostatku příjmů (tj. příjmů z placené práce) nebo se nacházejí v situaci, jež vyžaduje mimořádné výdaje.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Vymezení pojmu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souhrn právních, finančních a organizačních nástrojů a opatření, jejíchž cílem je kompenzovat nepříznivé finanční a sociální důsledky různých životních okolností a událostí, ohrožujících uznaná sociální práva.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63488" cy="507703"/>
          </a:xfrm>
        </p:spPr>
        <p:txBody>
          <a:bodyPr/>
          <a:lstStyle/>
          <a:p>
            <a:r>
              <a:rPr lang="cs-CZ" altLang="cs-CZ" b="1" dirty="0" smtClean="0"/>
              <a:t>Sociálního zabezpečení před rokem 1989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Obsahoval </a:t>
            </a: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mnohá omezení a málo podmětů k individuálnímu občanskému úsilí.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Relativní chudoba.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Nespravedlnost – za různé vstupy, stejné výstupy.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Demotivace – všichni hodnoceni podle stejných kritérií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b="1" dirty="0"/>
              <a:t>Sociálního zabezpečení před rokem 1989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3832" y="843558"/>
            <a:ext cx="6894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systém byl statický, obsahoval řadu omezení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neexistence valorizačního mechanizmu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chudoba oficiálně neexistovala, i když ji systém tvořil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soustava nebyla připravena na budoucí demografický vývoj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 hlediska legislativy byl systém zavedených dávek velmi nepřehledný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systém nepočítal se soukromím podnikáním</a:t>
            </a:r>
          </a:p>
        </p:txBody>
      </p:sp>
    </p:spTree>
    <p:extLst>
      <p:ext uri="{BB962C8B-B14F-4D97-AF65-F5344CB8AC3E}">
        <p14:creationId xmlns:p14="http://schemas.microsoft.com/office/powerpoint/2010/main" val="74564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b="1" dirty="0"/>
              <a:t>Současná podoba sociálního zabezpečení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771550"/>
            <a:ext cx="7024864" cy="56832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altLang="cs-CZ" sz="2400" dirty="0" smtClean="0">
                <a:solidFill>
                  <a:srgbClr val="000000"/>
                </a:solidFill>
              </a:rPr>
              <a:t>Systém sociálního zabezpečení je strukturován do tří pilířů: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sociálního</a:t>
            </a:r>
            <a:r>
              <a:rPr kumimoji="0" lang="cs-CZ" altLang="cs-CZ" sz="2400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pojištění,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státní sociální podpory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 pomoci </a:t>
            </a:r>
          </a:p>
        </p:txBody>
      </p:sp>
    </p:spTree>
    <p:extLst>
      <p:ext uri="{BB962C8B-B14F-4D97-AF65-F5344CB8AC3E}">
        <p14:creationId xmlns:p14="http://schemas.microsoft.com/office/powerpoint/2010/main" val="10080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Sociální pojištění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669207"/>
            <a:ext cx="792961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ty sociální situace, na které se může občan předem připravit (pojistit) formou odložení části své dnešní potřeby na budoucí nejisté sociální situace.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pojištění je nejvhodnější formou pro zajištění </a:t>
            </a:r>
            <a:r>
              <a:rPr kumimoji="0" lang="cs-CZ" alt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potřeb občanů v případech, kdy se jedná o </a:t>
            </a:r>
            <a:r>
              <a:rPr kumimoji="0" lang="cs-CZ" alt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událost spojenou se ztrátou příjmů z výdělečné činnosti a to v: </a:t>
            </a:r>
            <a:r>
              <a:rPr kumimoji="0" lang="cs-CZ" alt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mateřství,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ošetřování člena rodiny,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nemoci,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invaliditě, stáří a ztrátě živitele.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427</Words>
  <Application>Microsoft Office PowerPoint</Application>
  <PresentationFormat>Předvádění na obrazovce (16:9)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Vymezení pojmu </vt:lpstr>
      <vt:lpstr>Vymezení pojmu</vt:lpstr>
      <vt:lpstr>Sociálního zabezpečení před rokem 1989</vt:lpstr>
      <vt:lpstr>Sociálního zabezpečení před rokem 1989</vt:lpstr>
      <vt:lpstr>Současná podoba sociálního zabezpečení v České republice </vt:lpstr>
      <vt:lpstr>Sociální pojištění </vt:lpstr>
      <vt:lpstr>Sociální pojištění </vt:lpstr>
      <vt:lpstr>Státní sociální podpora </vt:lpstr>
      <vt:lpstr>Státní sociální podpora </vt:lpstr>
      <vt:lpstr>Sociální pomoc </vt:lpstr>
      <vt:lpstr>Základní formy </vt:lpstr>
      <vt:lpstr>Faktory ovlivňující sociální zabezpečení</vt:lpstr>
      <vt:lpstr>Faktory ovlivňující sociální zabezpečení</vt:lpstr>
      <vt:lpstr>Faktory ovlivňující sociální zabezpečení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138</cp:revision>
  <cp:lastPrinted>2018-03-27T09:30:31Z</cp:lastPrinted>
  <dcterms:created xsi:type="dcterms:W3CDTF">2016-07-06T15:42:34Z</dcterms:created>
  <dcterms:modified xsi:type="dcterms:W3CDTF">2021-08-30T10:16:53Z</dcterms:modified>
</cp:coreProperties>
</file>