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63" r:id="rId6"/>
    <p:sldId id="310" r:id="rId7"/>
    <p:sldId id="303" r:id="rId8"/>
    <p:sldId id="313" r:id="rId9"/>
    <p:sldId id="314" r:id="rId10"/>
    <p:sldId id="278" r:id="rId11"/>
    <p:sldId id="311" r:id="rId12"/>
    <p:sldId id="315" r:id="rId13"/>
    <p:sldId id="316" r:id="rId14"/>
    <p:sldId id="318" r:id="rId15"/>
    <p:sldId id="317" r:id="rId16"/>
    <p:sldId id="319" r:id="rId17"/>
    <p:sldId id="320" r:id="rId18"/>
    <p:sldId id="321" r:id="rId19"/>
    <p:sldId id="322" r:id="rId20"/>
    <p:sldId id="323" r:id="rId21"/>
    <p:sldId id="324" r:id="rId22"/>
    <p:sldId id="326" r:id="rId23"/>
    <p:sldId id="325" r:id="rId24"/>
    <p:sldId id="327" r:id="rId25"/>
    <p:sldId id="328" r:id="rId26"/>
    <p:sldId id="277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110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625782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MARKET OF PRODUCTION </a:t>
            </a: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FACTORS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LAND and LABOUR</a:t>
            </a:r>
            <a:endParaRPr lang="en-GB" sz="3600" b="1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LESSON X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MICROECONOMICS</a:t>
            </a:r>
            <a:r>
              <a:rPr lang="en-GB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smtClean="0">
                <a:latin typeface="Arial" panose="020B0604020202020204" pitchFamily="34" charset="0"/>
              </a:rPr>
              <a:t>EVS/NAMIB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LABOUR DEMAND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64555" y="1994915"/>
            <a:ext cx="2721595" cy="3910584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>
                <a:latin typeface="Arial" panose="020B0604020202020204" pitchFamily="34" charset="0"/>
              </a:rPr>
              <a:t>When</a:t>
            </a:r>
            <a:r>
              <a:rPr lang="cs-CZ" sz="2200" dirty="0" smtClean="0">
                <a:latin typeface="Arial" panose="020B0604020202020204" pitchFamily="34" charset="0"/>
              </a:rPr>
              <a:t> a </a:t>
            </a:r>
            <a:r>
              <a:rPr lang="cs-CZ" sz="2200" dirty="0" err="1" smtClean="0">
                <a:latin typeface="Arial" panose="020B0604020202020204" pitchFamily="34" charset="0"/>
              </a:rPr>
              <a:t>firm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</a:rPr>
              <a:t>uses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</a:rPr>
              <a:t>only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</a:rPr>
              <a:t>one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</a:rPr>
              <a:t>factor</a:t>
            </a:r>
            <a:r>
              <a:rPr lang="cs-CZ" sz="2200" dirty="0" smtClean="0">
                <a:latin typeface="Arial" panose="020B0604020202020204" pitchFamily="34" charset="0"/>
              </a:rPr>
              <a:t>, </a:t>
            </a:r>
            <a:r>
              <a:rPr lang="cs-CZ" sz="2200" dirty="0" err="1" smtClean="0">
                <a:latin typeface="Arial" panose="020B0604020202020204" pitchFamily="34" charset="0"/>
              </a:rPr>
              <a:t>that</a:t>
            </a:r>
            <a:r>
              <a:rPr lang="cs-CZ" sz="2200" dirty="0" smtClean="0">
                <a:latin typeface="Arial" panose="020B0604020202020204" pitchFamily="34" charset="0"/>
              </a:rPr>
              <a:t> MRP </a:t>
            </a:r>
            <a:r>
              <a:rPr lang="cs-CZ" sz="2200" dirty="0" err="1" smtClean="0">
                <a:latin typeface="Arial" panose="020B0604020202020204" pitchFamily="34" charset="0"/>
              </a:rPr>
              <a:t>curve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</a:rPr>
              <a:t>is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cs-CZ" sz="2200" b="1" dirty="0" err="1" smtClean="0">
                <a:latin typeface="Arial" panose="020B0604020202020204" pitchFamily="34" charset="0"/>
              </a:rPr>
              <a:t>demand</a:t>
            </a:r>
            <a:r>
              <a:rPr lang="cs-CZ" sz="2200" b="1" dirty="0" smtClean="0">
                <a:latin typeface="Arial" panose="020B0604020202020204" pitchFamily="34" charset="0"/>
              </a:rPr>
              <a:t> </a:t>
            </a:r>
            <a:r>
              <a:rPr lang="cs-CZ" sz="2200" b="1" dirty="0" err="1" smtClean="0">
                <a:latin typeface="Arial" panose="020B0604020202020204" pitchFamily="34" charset="0"/>
              </a:rPr>
              <a:t>curve</a:t>
            </a:r>
            <a:r>
              <a:rPr lang="cs-CZ" sz="2200" b="1" dirty="0" smtClean="0">
                <a:latin typeface="Arial" panose="020B0604020202020204" pitchFamily="34" charset="0"/>
              </a:rPr>
              <a:t> </a:t>
            </a:r>
            <a:r>
              <a:rPr lang="cs-CZ" sz="2200" b="1" dirty="0" err="1" smtClean="0">
                <a:latin typeface="Arial" panose="020B0604020202020204" pitchFamily="34" charset="0"/>
              </a:rPr>
              <a:t>of</a:t>
            </a:r>
            <a:r>
              <a:rPr lang="cs-CZ" sz="2200" b="1" dirty="0" smtClean="0">
                <a:latin typeface="Arial" panose="020B0604020202020204" pitchFamily="34" charset="0"/>
              </a:rPr>
              <a:t> </a:t>
            </a:r>
            <a:r>
              <a:rPr lang="cs-CZ" sz="2200" b="1" dirty="0" err="1" smtClean="0">
                <a:latin typeface="Arial" panose="020B0604020202020204" pitchFamily="34" charset="0"/>
              </a:rPr>
              <a:t>firm</a:t>
            </a:r>
            <a:endParaRPr lang="en-GB" sz="2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987" r="46584" b="16895"/>
          <a:stretch/>
        </p:blipFill>
        <p:spPr>
          <a:xfrm>
            <a:off x="4337050" y="2442341"/>
            <a:ext cx="4235450" cy="36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LABOUR SUPPLY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Work</a:t>
            </a:r>
            <a:r>
              <a:rPr lang="cs-CZ" altLang="cs-CZ" sz="2200" dirty="0" smtClean="0">
                <a:latin typeface="Arial" panose="020B0604020202020204" pitchFamily="34" charset="0"/>
              </a:rPr>
              <a:t>in</a:t>
            </a:r>
            <a:r>
              <a:rPr lang="en-US" altLang="cs-CZ" sz="2200" dirty="0" smtClean="0">
                <a:latin typeface="Arial" panose="020B0604020202020204" pitchFamily="34" charset="0"/>
              </a:rPr>
              <a:t>g </a:t>
            </a:r>
            <a:r>
              <a:rPr lang="cs-CZ" altLang="cs-CZ" sz="2200" dirty="0" smtClean="0">
                <a:latin typeface="Arial" panose="020B0604020202020204" pitchFamily="34" charset="0"/>
              </a:rPr>
              <a:t>in a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200" dirty="0" smtClean="0">
                <a:latin typeface="Arial" panose="020B0604020202020204" pitchFamily="34" charset="0"/>
              </a:rPr>
              <a:t> and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at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home take </a:t>
            </a:r>
            <a:r>
              <a:rPr lang="en-US" altLang="cs-CZ" sz="2200" dirty="0">
                <a:latin typeface="Arial" panose="020B0604020202020204" pitchFamily="34" charset="0"/>
              </a:rPr>
              <a:t>up part of the day, the rest is free time.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determine the market supply is advisable to assume only two possibilities for the use of time: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Work - which is leased for wage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Leisure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</a:t>
            </a:r>
            <a:r>
              <a:rPr lang="cs-CZ" altLang="cs-CZ" sz="2200" dirty="0" smtClean="0">
                <a:latin typeface="Arial" panose="020B0604020202020204" pitchFamily="34" charset="0"/>
              </a:rPr>
              <a:t>´s </a:t>
            </a:r>
            <a:r>
              <a:rPr lang="en-US" altLang="cs-CZ" sz="2200" dirty="0" smtClean="0">
                <a:latin typeface="Arial" panose="020B0604020202020204" pitchFamily="34" charset="0"/>
              </a:rPr>
              <a:t>aim </a:t>
            </a:r>
            <a:r>
              <a:rPr lang="en-US" altLang="cs-CZ" sz="2200" dirty="0">
                <a:latin typeface="Arial" panose="020B0604020202020204" pitchFamily="34" charset="0"/>
              </a:rPr>
              <a:t>is to maximize </a:t>
            </a:r>
            <a:r>
              <a:rPr lang="en-US" altLang="cs-CZ" sz="2200" dirty="0" smtClean="0">
                <a:latin typeface="Arial" panose="020B0604020202020204" pitchFamily="34" charset="0"/>
              </a:rPr>
              <a:t>benefits </a:t>
            </a:r>
            <a:r>
              <a:rPr lang="en-US" altLang="cs-CZ" sz="2200" dirty="0">
                <a:latin typeface="Arial" panose="020B0604020202020204" pitchFamily="34" charset="0"/>
              </a:rPr>
              <a:t>= how to </a:t>
            </a:r>
            <a:r>
              <a:rPr lang="en-US" altLang="cs-CZ" sz="2200" dirty="0" smtClean="0">
                <a:latin typeface="Arial" panose="020B0604020202020204" pitchFamily="34" charset="0"/>
              </a:rPr>
              <a:t>maximize</a:t>
            </a:r>
            <a:r>
              <a:rPr lang="cs-CZ" altLang="cs-CZ" sz="2200" dirty="0" smtClean="0">
                <a:latin typeface="Arial" panose="020B0604020202020204" pitchFamily="34" charset="0"/>
              </a:rPr>
              <a:t> utility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</a:rPr>
              <a:t>by </a:t>
            </a:r>
            <a:r>
              <a:rPr lang="en-US" altLang="cs-CZ" sz="2200" dirty="0" smtClean="0">
                <a:latin typeface="Arial" panose="020B0604020202020204" pitchFamily="34" charset="0"/>
              </a:rPr>
              <a:t>dividing </a:t>
            </a:r>
            <a:r>
              <a:rPr lang="en-US" altLang="cs-CZ" sz="2200" dirty="0">
                <a:latin typeface="Arial" panose="020B0604020202020204" pitchFamily="34" charset="0"/>
              </a:rPr>
              <a:t>time between work in the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leisure.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INDIVIDUAL LABOUR SUPPLY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People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want </a:t>
            </a:r>
            <a:r>
              <a:rPr lang="en-US" altLang="cs-CZ" sz="2200" dirty="0">
                <a:latin typeface="Arial" panose="020B0604020202020204" pitchFamily="34" charset="0"/>
              </a:rPr>
              <a:t>to increase the number of hours until the marginal </a:t>
            </a:r>
            <a:r>
              <a:rPr lang="cs-CZ" altLang="cs-CZ" sz="2200" dirty="0" smtClean="0">
                <a:latin typeface="Arial" panose="020B0604020202020204" pitchFamily="34" charset="0"/>
              </a:rPr>
              <a:t>utility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arising from goods obtained through the last hour of </a:t>
            </a:r>
            <a:r>
              <a:rPr lang="en-US" altLang="cs-CZ" sz="2200" dirty="0" smtClean="0">
                <a:latin typeface="Arial" panose="020B0604020202020204" pitchFamily="34" charset="0"/>
              </a:rPr>
              <a:t>work</a:t>
            </a:r>
            <a:r>
              <a:rPr lang="cs-CZ" altLang="cs-CZ" sz="2200" dirty="0" smtClean="0">
                <a:latin typeface="Arial" panose="020B0604020202020204" pitchFamily="34" charset="0"/>
              </a:rPr>
              <a:t>,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equal to the marginal utility of the last hour of free time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</a:t>
            </a:r>
            <a:r>
              <a:rPr lang="en-US" altLang="cs-CZ" sz="2200" dirty="0" smtClean="0">
                <a:latin typeface="Arial" panose="020B0604020202020204" pitchFamily="34" charset="0"/>
              </a:rPr>
              <a:t>he </a:t>
            </a:r>
            <a:r>
              <a:rPr lang="en-US" altLang="cs-CZ" sz="2200" dirty="0">
                <a:latin typeface="Arial" panose="020B0604020202020204" pitchFamily="34" charset="0"/>
              </a:rPr>
              <a:t>maximum </a:t>
            </a:r>
            <a:r>
              <a:rPr lang="cs-CZ" altLang="cs-CZ" sz="2200" dirty="0" smtClean="0">
                <a:latin typeface="Arial" panose="020B0604020202020204" pitchFamily="34" charset="0"/>
              </a:rPr>
              <a:t>utility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is achieved when the marginal utility of additional units of time in both alternatives </a:t>
            </a:r>
            <a:r>
              <a:rPr lang="en-US" altLang="cs-CZ" sz="2200" dirty="0" smtClean="0">
                <a:latin typeface="Arial" panose="020B0604020202020204" pitchFamily="34" charset="0"/>
              </a:rPr>
              <a:t>use </a:t>
            </a:r>
            <a:r>
              <a:rPr lang="en-US" altLang="cs-CZ" sz="2200" dirty="0">
                <a:latin typeface="Arial" panose="020B0604020202020204" pitchFamily="34" charset="0"/>
              </a:rPr>
              <a:t>of </a:t>
            </a:r>
            <a:r>
              <a:rPr lang="en-US" altLang="cs-CZ" sz="2200" dirty="0" smtClean="0">
                <a:latin typeface="Arial" panose="020B0604020202020204" pitchFamily="34" charset="0"/>
              </a:rPr>
              <a:t>time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consistent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LABOUR SUPPLY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Changing wage rates have on a choice between work and leisure dual effect</a:t>
            </a:r>
            <a:r>
              <a:rPr lang="en-US" altLang="cs-CZ" sz="2200" dirty="0" smtClean="0">
                <a:latin typeface="Arial" panose="020B0604020202020204" pitchFamily="34" charset="0"/>
              </a:rPr>
              <a:t>: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Substitution effect </a:t>
            </a:r>
            <a:r>
              <a:rPr lang="en-US" altLang="cs-CZ" sz="2000" dirty="0">
                <a:latin typeface="Arial" panose="020B0604020202020204" pitchFamily="34" charset="0"/>
              </a:rPr>
              <a:t>- with higher </a:t>
            </a:r>
            <a:r>
              <a:rPr lang="en-US" altLang="cs-CZ" sz="2000" dirty="0" smtClean="0">
                <a:latin typeface="Arial" panose="020B0604020202020204" pitchFamily="34" charset="0"/>
              </a:rPr>
              <a:t>wage</a:t>
            </a:r>
            <a:r>
              <a:rPr lang="cs-CZ" altLang="cs-CZ" sz="2000" dirty="0" smtClean="0">
                <a:latin typeface="Arial" panose="020B0604020202020204" pitchFamily="34" charset="0"/>
              </a:rPr>
              <a:t>,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every hour </a:t>
            </a:r>
            <a:r>
              <a:rPr lang="en-US" altLang="cs-CZ" sz="2000" dirty="0" smtClean="0">
                <a:latin typeface="Arial" panose="020B0604020202020204" pitchFamily="34" charset="0"/>
              </a:rPr>
              <a:t>of </a:t>
            </a:r>
            <a:r>
              <a:rPr lang="en-US" altLang="cs-CZ" sz="2000" dirty="0">
                <a:latin typeface="Arial" panose="020B0604020202020204" pitchFamily="34" charset="0"/>
              </a:rPr>
              <a:t>work brings a greater variety of goods and services, which leads to a tendency to work more at the expense of free time (resulting in increase of the offered amount of work</a:t>
            </a:r>
            <a:r>
              <a:rPr lang="en-US" altLang="cs-CZ" sz="2000" dirty="0" smtClean="0">
                <a:latin typeface="Arial" panose="020B0604020202020204" pitchFamily="34" charset="0"/>
              </a:rPr>
              <a:t>).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b="1" dirty="0">
                <a:latin typeface="Arial" panose="020B0604020202020204" pitchFamily="34" charset="0"/>
              </a:rPr>
              <a:t>Income effect </a:t>
            </a:r>
            <a:r>
              <a:rPr lang="en-US" altLang="cs-CZ" sz="2000" dirty="0">
                <a:latin typeface="Arial" panose="020B0604020202020204" pitchFamily="34" charset="0"/>
              </a:rPr>
              <a:t>- the higher wage increases real income (assuming that the prices of goods and services remain the same) and thus leads to a tendency to have more free time (leading to a reduction of the offered amount of work).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LABOUR SUPPLY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62000" y="2454736"/>
            <a:ext cx="2057400" cy="402226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BECKWARD BENDIDNG LABOUR SUPPLY CURVE</a:t>
            </a:r>
            <a:endParaRPr lang="en-GB" sz="2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093" y="2454737"/>
            <a:ext cx="5638800" cy="353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EQUILIBRIUM ON LABOUR MARKET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E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quilibrium</a:t>
            </a:r>
            <a:r>
              <a:rPr lang="en-US" altLang="cs-CZ" sz="2200" dirty="0" smtClean="0">
                <a:latin typeface="Arial" panose="020B0604020202020204" pitchFamily="34" charset="0"/>
              </a:rPr>
              <a:t> o</a:t>
            </a:r>
            <a:r>
              <a:rPr lang="cs-CZ" altLang="cs-CZ" sz="2200" dirty="0" smtClean="0">
                <a:latin typeface="Arial" panose="020B0604020202020204" pitchFamily="34" charset="0"/>
              </a:rPr>
              <a:t>n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labor market occurs at the intersection point of the curve of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labo</a:t>
            </a: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 smtClean="0">
                <a:latin typeface="Arial" panose="020B0604020202020204" pitchFamily="34" charset="0"/>
              </a:rPr>
              <a:t>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market </a:t>
            </a:r>
            <a:r>
              <a:rPr lang="en-US" altLang="cs-CZ" sz="2200" dirty="0">
                <a:latin typeface="Arial" panose="020B0604020202020204" pitchFamily="34" charset="0"/>
              </a:rPr>
              <a:t>supply and </a:t>
            </a:r>
            <a:r>
              <a:rPr lang="en-US" altLang="cs-CZ" sz="2200" dirty="0" smtClean="0">
                <a:latin typeface="Arial" panose="020B0604020202020204" pitchFamily="34" charset="0"/>
              </a:rPr>
              <a:t>market </a:t>
            </a:r>
            <a:r>
              <a:rPr lang="en-US" altLang="cs-CZ" sz="2200" dirty="0">
                <a:latin typeface="Arial" panose="020B0604020202020204" pitchFamily="34" charset="0"/>
              </a:rPr>
              <a:t>demand for </a:t>
            </a:r>
            <a:r>
              <a:rPr lang="en-US" altLang="cs-CZ" sz="2200" dirty="0" smtClean="0">
                <a:latin typeface="Arial" panose="020B0604020202020204" pitchFamily="34" charset="0"/>
              </a:rPr>
              <a:t>labor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L</a:t>
            </a:r>
            <a:r>
              <a:rPr lang="en-US" altLang="cs-CZ" sz="2200" dirty="0" smtClean="0">
                <a:latin typeface="Arial" panose="020B0604020202020204" pitchFamily="34" charset="0"/>
              </a:rPr>
              <a:t>abo</a:t>
            </a:r>
            <a:r>
              <a:rPr lang="cs-CZ" altLang="cs-CZ" sz="2200" dirty="0" smtClean="0">
                <a:latin typeface="Arial" panose="020B0604020202020204" pitchFamily="34" charset="0"/>
              </a:rPr>
              <a:t>u</a:t>
            </a:r>
            <a:r>
              <a:rPr lang="en-US" altLang="cs-CZ" sz="2200" dirty="0" smtClean="0">
                <a:latin typeface="Arial" panose="020B0604020202020204" pitchFamily="34" charset="0"/>
              </a:rPr>
              <a:t>r </a:t>
            </a:r>
            <a:r>
              <a:rPr lang="en-US" altLang="cs-CZ" sz="2200" dirty="0">
                <a:latin typeface="Arial" panose="020B0604020202020204" pitchFamily="34" charset="0"/>
              </a:rPr>
              <a:t>supply - employees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D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emand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for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labo</a:t>
            </a:r>
            <a:r>
              <a:rPr lang="cs-CZ" altLang="cs-CZ" sz="2200" dirty="0" smtClean="0">
                <a:latin typeface="Arial" panose="020B0604020202020204" pitchFamily="34" charset="0"/>
              </a:rPr>
              <a:t>u</a:t>
            </a:r>
            <a:r>
              <a:rPr lang="en-US" altLang="cs-CZ" sz="2200" dirty="0" smtClean="0">
                <a:latin typeface="Arial" panose="020B0604020202020204" pitchFamily="34" charset="0"/>
              </a:rPr>
              <a:t>r </a:t>
            </a:r>
            <a:r>
              <a:rPr lang="en-US" altLang="cs-CZ" sz="2200" dirty="0">
                <a:latin typeface="Arial" panose="020B0604020202020204" pitchFamily="34" charset="0"/>
              </a:rPr>
              <a:t>- employers </a:t>
            </a:r>
            <a:r>
              <a:rPr lang="en-US" altLang="cs-CZ" sz="2200" dirty="0" smtClean="0">
                <a:latin typeface="Arial" panose="020B0604020202020204" pitchFamily="34" charset="0"/>
              </a:rPr>
              <a:t>(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firms</a:t>
            </a:r>
            <a:r>
              <a:rPr lang="en-US" altLang="cs-CZ" sz="2200" dirty="0" smtClean="0">
                <a:latin typeface="Arial" panose="020B0604020202020204" pitchFamily="34" charset="0"/>
              </a:rPr>
              <a:t>)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656" y="3661994"/>
            <a:ext cx="5245993" cy="307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MONOPSONY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M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onopoly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power </a:t>
            </a:r>
            <a:r>
              <a:rPr lang="cs-CZ" altLang="cs-CZ" sz="2200" dirty="0" smtClean="0">
                <a:latin typeface="Arial" panose="020B0604020202020204" pitchFamily="34" charset="0"/>
              </a:rPr>
              <a:t>o</a:t>
            </a:r>
            <a:r>
              <a:rPr lang="en-US" altLang="cs-CZ" sz="2200" dirty="0" smtClean="0">
                <a:latin typeface="Arial" panose="020B0604020202020204" pitchFamily="34" charset="0"/>
              </a:rPr>
              <a:t>n </a:t>
            </a: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site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demand </a:t>
            </a:r>
            <a:r>
              <a:rPr lang="en-US" altLang="cs-CZ" sz="2200" dirty="0">
                <a:latin typeface="Arial" panose="020B0604020202020204" pitchFamily="34" charset="0"/>
              </a:rPr>
              <a:t>for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labo</a:t>
            </a:r>
            <a:r>
              <a:rPr lang="cs-CZ" altLang="cs-CZ" sz="2200" dirty="0" smtClean="0">
                <a:latin typeface="Arial" panose="020B0604020202020204" pitchFamily="34" charset="0"/>
              </a:rPr>
              <a:t>u</a:t>
            </a:r>
            <a:r>
              <a:rPr lang="en-US" altLang="cs-CZ" sz="2200" dirty="0" smtClean="0">
                <a:latin typeface="Arial" panose="020B0604020202020204" pitchFamily="34" charset="0"/>
              </a:rPr>
              <a:t>r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S</a:t>
            </a:r>
            <a:r>
              <a:rPr lang="en-US" altLang="cs-CZ" sz="2200" dirty="0" smtClean="0">
                <a:latin typeface="Arial" panose="020B0604020202020204" pitchFamily="34" charset="0"/>
              </a:rPr>
              <a:t>ingle </a:t>
            </a:r>
            <a:r>
              <a:rPr lang="en-US" altLang="cs-CZ" sz="2200" dirty="0">
                <a:latin typeface="Arial" panose="020B0604020202020204" pitchFamily="34" charset="0"/>
              </a:rPr>
              <a:t>buyer of a particular input (single employer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some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specific </a:t>
            </a:r>
            <a:r>
              <a:rPr lang="en-US" altLang="cs-CZ" sz="2200" dirty="0" smtClean="0">
                <a:latin typeface="Arial" panose="020B0604020202020204" pitchFamily="34" charset="0"/>
              </a:rPr>
              <a:t>skill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ed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worker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or sole </a:t>
            </a:r>
            <a:r>
              <a:rPr lang="en-US" altLang="cs-CZ" sz="2200" dirty="0" smtClean="0">
                <a:latin typeface="Arial" panose="020B0604020202020204" pitchFamily="34" charset="0"/>
              </a:rPr>
              <a:t>employer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work in a certain area)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M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onopsony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may affect the wages of their </a:t>
            </a:r>
            <a:r>
              <a:rPr lang="en-US" altLang="cs-CZ" sz="2200" dirty="0" smtClean="0">
                <a:latin typeface="Arial" panose="020B0604020202020204" pitchFamily="34" charset="0"/>
              </a:rPr>
              <a:t>employees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</a:t>
            </a:r>
            <a:r>
              <a:rPr lang="en-US" altLang="cs-CZ" sz="2200" dirty="0" err="1">
                <a:latin typeface="Arial" panose="020B0604020202020204" pitchFamily="34" charset="0"/>
              </a:rPr>
              <a:t>monopsonist</a:t>
            </a:r>
            <a:r>
              <a:rPr lang="en-US" altLang="cs-CZ" sz="2200" dirty="0">
                <a:latin typeface="Arial" panose="020B0604020202020204" pitchFamily="34" charset="0"/>
              </a:rPr>
              <a:t> employer maximizes profits by choosing the employment level L, that equates the marginal revenue product (MRP) to the marginal cost MC, at point A.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MONOPSONY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1050" y="1409700"/>
            <a:ext cx="2781300" cy="504825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M</a:t>
            </a:r>
            <a:r>
              <a:rPr lang="en-US" sz="2200" dirty="0" err="1" smtClean="0"/>
              <a:t>onopsony</a:t>
            </a:r>
            <a:r>
              <a:rPr lang="en-US" sz="2200" dirty="0" smtClean="0"/>
              <a:t> </a:t>
            </a:r>
            <a:r>
              <a:rPr lang="en-US" sz="2200" dirty="0"/>
              <a:t>will hire a smaller quantity of </a:t>
            </a:r>
            <a:r>
              <a:rPr lang="en-US" sz="2200" dirty="0" err="1" smtClean="0"/>
              <a:t>labo</a:t>
            </a:r>
            <a:r>
              <a:rPr lang="cs-CZ" sz="2200" dirty="0" smtClean="0"/>
              <a:t>u</a:t>
            </a:r>
            <a:r>
              <a:rPr lang="en-US" sz="2200" dirty="0" smtClean="0"/>
              <a:t>r </a:t>
            </a:r>
            <a:r>
              <a:rPr lang="en-US" sz="2200" dirty="0"/>
              <a:t>at a lower wage </a:t>
            </a:r>
            <a:r>
              <a:rPr lang="en-US" sz="2200" dirty="0" smtClean="0"/>
              <a:t>rate</a:t>
            </a:r>
            <a:endParaRPr lang="cs-CZ" sz="2200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9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The wage is </a:t>
            </a:r>
            <a:r>
              <a:rPr lang="en-US" sz="2200" dirty="0" smtClean="0"/>
              <a:t>determined </a:t>
            </a:r>
            <a:r>
              <a:rPr lang="en-US" sz="2200" dirty="0"/>
              <a:t>on the supply curve, at point M, and is equal to w.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8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b="1" dirty="0" smtClean="0"/>
              <a:t>DEADWEIGHT LOSS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000" b="1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/>
              <a:t>Competitive</a:t>
            </a:r>
            <a:r>
              <a:rPr lang="cs-CZ" sz="2200" dirty="0" smtClean="0"/>
              <a:t> market – </a:t>
            </a:r>
            <a:r>
              <a:rPr lang="cs-CZ" sz="2200" dirty="0" err="1" smtClean="0"/>
              <a:t>wages</a:t>
            </a:r>
            <a:r>
              <a:rPr lang="cs-CZ" sz="2200" dirty="0" smtClean="0"/>
              <a:t> and </a:t>
            </a:r>
            <a:r>
              <a:rPr lang="cs-CZ" sz="2200" dirty="0" err="1" smtClean="0"/>
              <a:t>labour</a:t>
            </a:r>
            <a:r>
              <a:rPr lang="cs-CZ" sz="2200" dirty="0" smtClean="0"/>
              <a:t> </a:t>
            </a:r>
            <a:r>
              <a:rPr lang="cs-CZ" sz="2200" dirty="0" err="1" smtClean="0"/>
              <a:t>amount</a:t>
            </a:r>
            <a:r>
              <a:rPr lang="cs-CZ" sz="2200" dirty="0" smtClean="0"/>
              <a:t> </a:t>
            </a:r>
            <a:r>
              <a:rPr lang="cs-CZ" sz="2200" dirty="0" err="1" smtClean="0"/>
              <a:t>at</a:t>
            </a:r>
            <a:r>
              <a:rPr lang="cs-CZ" sz="2200" dirty="0" smtClean="0"/>
              <a:t> C</a:t>
            </a:r>
            <a:endParaRPr lang="cs-CZ" sz="22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2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1572" y="2128045"/>
            <a:ext cx="4139406" cy="4139406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H="1">
            <a:off x="6010275" y="4629150"/>
            <a:ext cx="32385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897" y="4913800"/>
            <a:ext cx="472455" cy="26629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45" y="4800600"/>
            <a:ext cx="369107" cy="208042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>
            <a:off x="6097897" y="4629150"/>
            <a:ext cx="472455" cy="4177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182" y="4784795"/>
            <a:ext cx="579170" cy="524301"/>
          </a:xfrm>
          <a:prstGeom prst="rect">
            <a:avLst/>
          </a:prstGeom>
        </p:spPr>
      </p:pic>
      <p:sp>
        <p:nvSpPr>
          <p:cNvPr id="14" name="Šipka dolů 13"/>
          <p:cNvSpPr/>
          <p:nvPr/>
        </p:nvSpPr>
        <p:spPr>
          <a:xfrm flipH="1">
            <a:off x="6374164" y="4152900"/>
            <a:ext cx="325748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3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BILATERAL MONOPOLY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A</a:t>
            </a:r>
            <a:r>
              <a:rPr lang="en-US" altLang="cs-CZ" sz="2200" dirty="0" smtClean="0">
                <a:latin typeface="Arial" panose="020B0604020202020204" pitchFamily="34" charset="0"/>
              </a:rPr>
              <a:t>rises </a:t>
            </a:r>
            <a:r>
              <a:rPr lang="en-US" altLang="cs-CZ" sz="2200" dirty="0">
                <a:latin typeface="Arial" panose="020B0604020202020204" pitchFamily="34" charset="0"/>
              </a:rPr>
              <a:t>when there is a monopoly power on both the labor supply (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labo</a:t>
            </a:r>
            <a:r>
              <a:rPr lang="cs-CZ" altLang="cs-CZ" sz="2200" dirty="0" smtClean="0">
                <a:latin typeface="Arial" panose="020B0604020202020204" pitchFamily="34" charset="0"/>
              </a:rPr>
              <a:t>u</a:t>
            </a:r>
            <a:r>
              <a:rPr lang="en-US" altLang="cs-CZ" sz="2200" dirty="0" smtClean="0">
                <a:latin typeface="Arial" panose="020B0604020202020204" pitchFamily="34" charset="0"/>
              </a:rPr>
              <a:t>r </a:t>
            </a:r>
            <a:r>
              <a:rPr lang="en-US" altLang="cs-CZ" sz="2200" dirty="0">
                <a:latin typeface="Arial" panose="020B0604020202020204" pitchFamily="34" charset="0"/>
              </a:rPr>
              <a:t>unions), and on the side of labor demand (monopsony)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</a:t>
            </a:r>
            <a:r>
              <a:rPr lang="en-US" altLang="cs-CZ" sz="2200" dirty="0" smtClean="0">
                <a:latin typeface="Arial" panose="020B0604020202020204" pitchFamily="34" charset="0"/>
              </a:rPr>
              <a:t>he </a:t>
            </a:r>
            <a:r>
              <a:rPr lang="en-US" altLang="cs-CZ" sz="2200" dirty="0">
                <a:latin typeface="Arial" panose="020B0604020202020204" pitchFamily="34" charset="0"/>
              </a:rPr>
              <a:t>interests of both sides are opposed (monopsony - a minimum wage, trade unions - the highest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wages</a:t>
            </a:r>
            <a:r>
              <a:rPr lang="en-US" altLang="cs-CZ" sz="2200" dirty="0" smtClean="0">
                <a:latin typeface="Arial" panose="020B0604020202020204" pitchFamily="34" charset="0"/>
              </a:rPr>
              <a:t>)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</a:t>
            </a:r>
            <a:r>
              <a:rPr lang="en-US" altLang="cs-CZ" sz="2200" dirty="0" smtClean="0">
                <a:latin typeface="Arial" panose="020B0604020202020204" pitchFamily="34" charset="0"/>
              </a:rPr>
              <a:t>he </a:t>
            </a:r>
            <a:r>
              <a:rPr lang="en-US" altLang="cs-CZ" sz="2200" dirty="0">
                <a:latin typeface="Arial" panose="020B0604020202020204" pitchFamily="34" charset="0"/>
              </a:rPr>
              <a:t>height of the real wage rate depends on the ratio of monopoly power of unions and monopsony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W</a:t>
            </a:r>
            <a:r>
              <a:rPr lang="en-US" altLang="cs-CZ" sz="2200" dirty="0" smtClean="0">
                <a:latin typeface="Arial" panose="020B0604020202020204" pitchFamily="34" charset="0"/>
              </a:rPr>
              <a:t>ages </a:t>
            </a:r>
            <a:r>
              <a:rPr lang="en-US" altLang="cs-CZ" sz="2200" dirty="0">
                <a:latin typeface="Arial" panose="020B0604020202020204" pitchFamily="34" charset="0"/>
              </a:rPr>
              <a:t>are the result of collective agreements between both sides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BILATERAL MONOPOLY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19150" y="1924050"/>
            <a:ext cx="2781300" cy="3543300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Monopoly wage –wage </a:t>
            </a:r>
            <a:r>
              <a:rPr lang="cs-CZ" sz="2200" dirty="0" err="1" smtClean="0"/>
              <a:t>required</a:t>
            </a:r>
            <a:r>
              <a:rPr lang="cs-CZ" sz="2200" dirty="0" smtClean="0"/>
              <a:t> by </a:t>
            </a:r>
            <a:r>
              <a:rPr lang="cs-CZ" sz="2200" dirty="0" err="1" smtClean="0"/>
              <a:t>unions</a:t>
            </a:r>
            <a:r>
              <a:rPr lang="cs-CZ" sz="2200" dirty="0" smtClean="0"/>
              <a:t>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err="1" smtClean="0"/>
              <a:t>Difference</a:t>
            </a:r>
            <a:r>
              <a:rPr lang="cs-CZ" sz="2200" dirty="0" smtClean="0"/>
              <a:t> </a:t>
            </a:r>
            <a:r>
              <a:rPr lang="cs-CZ" sz="2200" dirty="0" err="1" smtClean="0"/>
              <a:t>between</a:t>
            </a:r>
            <a:r>
              <a:rPr lang="cs-CZ" sz="2200" dirty="0" smtClean="0"/>
              <a:t> </a:t>
            </a:r>
            <a:r>
              <a:rPr lang="cs-CZ" sz="2200" dirty="0" err="1" smtClean="0"/>
              <a:t>required</a:t>
            </a:r>
            <a:r>
              <a:rPr lang="cs-CZ" sz="2200" dirty="0" smtClean="0"/>
              <a:t> and </a:t>
            </a:r>
            <a:r>
              <a:rPr lang="cs-CZ" sz="2200" dirty="0" err="1" smtClean="0"/>
              <a:t>offered</a:t>
            </a:r>
            <a:r>
              <a:rPr lang="cs-CZ" sz="2200" dirty="0" smtClean="0"/>
              <a:t> </a:t>
            </a:r>
            <a:r>
              <a:rPr lang="cs-CZ" sz="2200" dirty="0" err="1" smtClean="0"/>
              <a:t>wages</a:t>
            </a:r>
            <a:r>
              <a:rPr lang="cs-CZ" sz="2200" dirty="0" smtClean="0"/>
              <a:t> </a:t>
            </a: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range</a:t>
            </a:r>
            <a:r>
              <a:rPr lang="cs-CZ" sz="2200" dirty="0" smtClean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negotiation</a:t>
            </a:r>
            <a:r>
              <a:rPr lang="cs-CZ" sz="2200" dirty="0" smtClean="0"/>
              <a:t> </a:t>
            </a:r>
            <a:endParaRPr lang="cs-CZ" sz="22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200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3497" y="211455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FACTOR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Revenues</a:t>
            </a:r>
            <a:r>
              <a:rPr lang="cs-CZ" altLang="cs-CZ" sz="2200" dirty="0" smtClean="0">
                <a:latin typeface="Arial" panose="020B0604020202020204" pitchFamily="34" charset="0"/>
              </a:rPr>
              <a:t> and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Costs</a:t>
            </a:r>
            <a:r>
              <a:rPr lang="cs-CZ" altLang="cs-CZ" sz="2200" dirty="0" smtClean="0">
                <a:latin typeface="Arial" panose="020B0604020202020204" pitchFamily="34" charset="0"/>
              </a:rPr>
              <a:t> on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200" dirty="0" smtClean="0">
                <a:latin typeface="Arial" panose="020B0604020202020204" pitchFamily="34" charset="0"/>
              </a:rPr>
              <a:t> Market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Production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Factors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Land Market and Land Rent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Labour</a:t>
            </a:r>
            <a:r>
              <a:rPr lang="cs-CZ" altLang="cs-CZ" sz="2200" dirty="0" smtClean="0">
                <a:latin typeface="Arial" panose="020B0604020202020204" pitchFamily="34" charset="0"/>
              </a:rPr>
              <a:t> Market</a:t>
            </a:r>
          </a:p>
          <a:p>
            <a:pPr marL="457200" indent="-457200"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Monopsony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Bilateral</a:t>
            </a:r>
            <a:r>
              <a:rPr lang="cs-CZ" altLang="cs-CZ" sz="2200" dirty="0" smtClean="0">
                <a:latin typeface="Arial" panose="020B0604020202020204" pitchFamily="34" charset="0"/>
              </a:rPr>
              <a:t> Monopoly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0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MINIMUM WAGE AND THE ROLE OF LABOUR UNIONS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= </a:t>
            </a:r>
            <a:r>
              <a:rPr lang="cs-CZ" altLang="cs-CZ" sz="2200" dirty="0" smtClean="0">
                <a:latin typeface="Arial" panose="020B0604020202020204" pitchFamily="34" charset="0"/>
              </a:rPr>
              <a:t>P</a:t>
            </a:r>
            <a:r>
              <a:rPr lang="en-US" altLang="cs-CZ" sz="2200" dirty="0" smtClean="0">
                <a:latin typeface="Arial" panose="020B0604020202020204" pitchFamily="34" charset="0"/>
              </a:rPr>
              <a:t>rice </a:t>
            </a:r>
            <a:r>
              <a:rPr lang="en-US" altLang="cs-CZ" sz="2200" dirty="0">
                <a:latin typeface="Arial" panose="020B0604020202020204" pitchFamily="34" charset="0"/>
              </a:rPr>
              <a:t>regulation on the labor market, or </a:t>
            </a:r>
            <a:r>
              <a:rPr lang="en-US" altLang="cs-CZ" sz="2200" dirty="0" smtClean="0">
                <a:latin typeface="Arial" panose="020B0604020202020204" pitchFamily="34" charset="0"/>
              </a:rPr>
              <a:t>wage regulation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Objectives</a:t>
            </a:r>
            <a:r>
              <a:rPr lang="en-US" altLang="cs-CZ" sz="2200" dirty="0" smtClean="0">
                <a:latin typeface="Arial" panose="020B0604020202020204" pitchFamily="34" charset="0"/>
              </a:rPr>
              <a:t>: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guaranteeing a minimum income workers by the state → instrument of social </a:t>
            </a:r>
            <a:r>
              <a:rPr lang="en-US" altLang="cs-CZ" sz="2000" dirty="0" smtClean="0">
                <a:latin typeface="Arial" panose="020B0604020202020204" pitchFamily="34" charset="0"/>
              </a:rPr>
              <a:t>policy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increase the motivation to find a </a:t>
            </a:r>
            <a:r>
              <a:rPr lang="en-US" altLang="cs-CZ" sz="2000" dirty="0" smtClean="0">
                <a:latin typeface="Arial" panose="020B0604020202020204" pitchFamily="34" charset="0"/>
              </a:rPr>
              <a:t>job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increase employment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MINIMUM WAGES</a:t>
            </a: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819150" y="1924050"/>
            <a:ext cx="2781300" cy="35433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Minimum wage </a:t>
            </a:r>
            <a:r>
              <a:rPr lang="en-US" sz="2200" dirty="0" smtClean="0"/>
              <a:t>causes</a:t>
            </a:r>
            <a:r>
              <a:rPr lang="cs-CZ" sz="2200" dirty="0" smtClean="0"/>
              <a:t> </a:t>
            </a:r>
            <a:r>
              <a:rPr lang="cs-CZ" sz="2200" dirty="0" err="1" smtClean="0"/>
              <a:t>that</a:t>
            </a:r>
            <a:r>
              <a:rPr lang="en-US" sz="2200" dirty="0" smtClean="0"/>
              <a:t> </a:t>
            </a:r>
            <a:r>
              <a:rPr lang="en-US" sz="2200" dirty="0"/>
              <a:t>the labor market does not clear, there is excess of </a:t>
            </a:r>
            <a:r>
              <a:rPr lang="en-US" sz="2200" dirty="0" smtClean="0"/>
              <a:t>S</a:t>
            </a:r>
            <a:r>
              <a:rPr lang="cs-CZ" sz="2200" dirty="0" smtClean="0"/>
              <a:t> </a:t>
            </a:r>
            <a:r>
              <a:rPr lang="en-US" sz="2200" dirty="0" smtClean="0"/>
              <a:t>above D</a:t>
            </a:r>
            <a:endParaRPr lang="cs-CZ" sz="2200" dirty="0" smtClean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000" dirty="0" smtClean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causing </a:t>
            </a:r>
            <a:r>
              <a:rPr lang="en-US" sz="2200" dirty="0"/>
              <a:t>the emergence of </a:t>
            </a:r>
            <a:r>
              <a:rPr lang="en-US" sz="2200" b="1" dirty="0"/>
              <a:t>involuntary unemployment</a:t>
            </a:r>
            <a:endParaRPr lang="en-GB" sz="22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250" y="2204360"/>
            <a:ext cx="5111750" cy="34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3375" y="834379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MINIMUM WAGES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17" y="1296044"/>
            <a:ext cx="7406108" cy="52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276225" y="720725"/>
            <a:ext cx="8477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DEVELOPMENT OF MINIMUM WAGES IN THE CZECH REPUBLIC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0" y="1748957"/>
            <a:ext cx="7967859" cy="45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276225" y="720725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DEVELOPMENT OF MINIMUM WAGES IN </a:t>
            </a:r>
            <a:r>
              <a:rPr lang="cs-CZ" altLang="cs-CZ" sz="2400" b="1" smtClean="0">
                <a:latin typeface="Arial" panose="020B0604020202020204" pitchFamily="34" charset="0"/>
              </a:rPr>
              <a:t>THE </a:t>
            </a:r>
            <a:r>
              <a:rPr lang="cs-CZ" altLang="cs-CZ" sz="2400" b="1" smtClean="0">
                <a:latin typeface="Arial" panose="020B0604020202020204" pitchFamily="34" charset="0"/>
              </a:rPr>
              <a:t>EU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59" y="1551722"/>
            <a:ext cx="5206481" cy="517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REVENUES, COSTS AND PROFIT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REVENUES VARIABLES ON THE MARKET OF PRODUCTION FACTORS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M</a:t>
            </a:r>
            <a:r>
              <a:rPr lang="en-US" altLang="cs-CZ" sz="2200" b="1" dirty="0" err="1" smtClean="0">
                <a:latin typeface="Arial" panose="020B0604020202020204" pitchFamily="34" charset="0"/>
              </a:rPr>
              <a:t>arginal</a:t>
            </a:r>
            <a:r>
              <a:rPr lang="en-US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revenue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product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factor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(MRP</a:t>
            </a:r>
            <a:r>
              <a:rPr lang="cs-CZ" altLang="cs-CZ" sz="1400" dirty="0" smtClean="0">
                <a:latin typeface="Arial" panose="020B0604020202020204" pitchFamily="34" charset="0"/>
              </a:rPr>
              <a:t>P</a:t>
            </a:r>
            <a:r>
              <a:rPr lang="en-US" altLang="cs-CZ" sz="1400" dirty="0" smtClean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how </a:t>
            </a:r>
            <a:r>
              <a:rPr lang="en-US" altLang="cs-CZ" sz="2000" dirty="0" smtClean="0">
                <a:latin typeface="Arial" panose="020B0604020202020204" pitchFamily="34" charset="0"/>
              </a:rPr>
              <a:t>m</a:t>
            </a:r>
            <a:r>
              <a:rPr lang="cs-CZ" altLang="cs-CZ" sz="2000" dirty="0" smtClean="0">
                <a:latin typeface="Arial" panose="020B0604020202020204" pitchFamily="34" charset="0"/>
              </a:rPr>
              <a:t>uch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the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revenue</a:t>
            </a:r>
            <a:r>
              <a:rPr lang="en-US" altLang="cs-CZ" sz="2000" dirty="0" smtClean="0">
                <a:latin typeface="Arial" panose="020B0604020202020204" pitchFamily="34" charset="0"/>
              </a:rPr>
              <a:t> changes</a:t>
            </a:r>
            <a:r>
              <a:rPr lang="cs-CZ" altLang="cs-CZ" sz="2000" dirty="0" smtClean="0">
                <a:latin typeface="Arial" panose="020B0604020202020204" pitchFamily="34" charset="0"/>
              </a:rPr>
              <a:t>, </a:t>
            </a:r>
            <a:r>
              <a:rPr lang="en-US" altLang="cs-CZ" sz="2000" dirty="0" smtClean="0">
                <a:latin typeface="Arial" panose="020B0604020202020204" pitchFamily="34" charset="0"/>
              </a:rPr>
              <a:t>if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marginal </a:t>
            </a:r>
            <a:r>
              <a:rPr lang="en-US" altLang="cs-CZ" sz="2000" dirty="0">
                <a:latin typeface="Arial" panose="020B0604020202020204" pitchFamily="34" charset="0"/>
              </a:rPr>
              <a:t>product 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changes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with</a:t>
            </a:r>
            <a:r>
              <a:rPr lang="cs-CZ" altLang="cs-CZ" sz="2000" dirty="0" smtClean="0">
                <a:latin typeface="Arial" panose="020B0604020202020204" pitchFamily="34" charset="0"/>
              </a:rPr>
              <a:t> i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nvolvement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of additional </a:t>
            </a:r>
            <a:r>
              <a:rPr lang="cs-CZ" altLang="cs-CZ" sz="2000" dirty="0" smtClean="0">
                <a:latin typeface="Arial" panose="020B0604020202020204" pitchFamily="34" charset="0"/>
              </a:rPr>
              <a:t>P</a:t>
            </a:r>
            <a:r>
              <a:rPr lang="en-US" altLang="cs-CZ" sz="2000" dirty="0" smtClean="0">
                <a:latin typeface="Arial" panose="020B0604020202020204" pitchFamily="34" charset="0"/>
              </a:rPr>
              <a:t>F 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A</a:t>
            </a:r>
            <a:r>
              <a:rPr lang="en-US" altLang="cs-CZ" sz="2200" b="1" dirty="0" err="1" smtClean="0">
                <a:latin typeface="Arial" panose="020B0604020202020204" pitchFamily="34" charset="0"/>
              </a:rPr>
              <a:t>verage</a:t>
            </a:r>
            <a:r>
              <a:rPr lang="en-US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revenue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product</a:t>
            </a:r>
            <a:r>
              <a:rPr lang="en-US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dirty="0">
                <a:latin typeface="Arial" panose="020B0604020202020204" pitchFamily="34" charset="0"/>
              </a:rPr>
              <a:t>of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factor</a:t>
            </a:r>
            <a:r>
              <a:rPr lang="en-US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</a:t>
            </a:r>
            <a:r>
              <a:rPr lang="en-US" altLang="cs-CZ" sz="2200" dirty="0" smtClean="0">
                <a:latin typeface="Arial" panose="020B0604020202020204" pitchFamily="34" charset="0"/>
              </a:rPr>
              <a:t>ARP</a:t>
            </a:r>
            <a:r>
              <a:rPr lang="cs-CZ" altLang="cs-CZ" sz="1400" dirty="0" smtClean="0">
                <a:latin typeface="Arial" panose="020B0604020202020204" pitchFamily="34" charset="0"/>
              </a:rPr>
              <a:t>P</a:t>
            </a:r>
            <a:r>
              <a:rPr lang="en-US" altLang="cs-CZ" sz="1400" dirty="0" smtClean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how many units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goods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on average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per unit of </a:t>
            </a:r>
            <a:r>
              <a:rPr lang="cs-CZ" altLang="cs-CZ" sz="2000" dirty="0" smtClean="0">
                <a:latin typeface="Arial" panose="020B0604020202020204" pitchFamily="34" charset="0"/>
              </a:rPr>
              <a:t>P</a:t>
            </a:r>
            <a:r>
              <a:rPr lang="en-US" altLang="cs-CZ" sz="2000" dirty="0" smtClean="0">
                <a:latin typeface="Arial" panose="020B0604020202020204" pitchFamily="34" charset="0"/>
              </a:rPr>
              <a:t>F(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eg</a:t>
            </a:r>
            <a:r>
              <a:rPr lang="en-US" altLang="cs-CZ" sz="2000" dirty="0">
                <a:latin typeface="Arial" panose="020B0604020202020204" pitchFamily="34" charset="0"/>
              </a:rPr>
              <a:t>. how much, on average, one </a:t>
            </a:r>
            <a:r>
              <a:rPr lang="en-US" altLang="cs-CZ" sz="2000" dirty="0" smtClean="0">
                <a:latin typeface="Arial" panose="020B0604020202020204" pitchFamily="34" charset="0"/>
              </a:rPr>
              <a:t>worker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produces)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en-US" altLang="cs-CZ" sz="10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MRP and ARP normally first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ris</a:t>
            </a:r>
            <a:r>
              <a:rPr lang="cs-CZ" altLang="cs-CZ" sz="2200" dirty="0" smtClean="0">
                <a:latin typeface="Arial" panose="020B0604020202020204" pitchFamily="34" charset="0"/>
              </a:rPr>
              <a:t>e</a:t>
            </a:r>
            <a:r>
              <a:rPr lang="en-US" altLang="cs-CZ" sz="2200" dirty="0" smtClean="0">
                <a:latin typeface="Arial" panose="020B0604020202020204" pitchFamily="34" charset="0"/>
              </a:rPr>
              <a:t> and then fall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First</a:t>
            </a:r>
            <a:r>
              <a:rPr lang="cs-CZ" altLang="cs-CZ" sz="2000" dirty="0" smtClean="0">
                <a:latin typeface="Arial" panose="020B0604020202020204" pitchFamily="34" charset="0"/>
              </a:rPr>
              <a:t>,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additional unit of </a:t>
            </a:r>
            <a:r>
              <a:rPr lang="cs-CZ" altLang="cs-CZ" sz="2000" dirty="0" smtClean="0">
                <a:latin typeface="Arial" panose="020B0604020202020204" pitchFamily="34" charset="0"/>
              </a:rPr>
              <a:t>P</a:t>
            </a:r>
            <a:r>
              <a:rPr lang="en-US" altLang="cs-CZ" sz="2000" dirty="0" smtClean="0">
                <a:latin typeface="Arial" panose="020B0604020202020204" pitchFamily="34" charset="0"/>
              </a:rPr>
              <a:t>F </a:t>
            </a:r>
            <a:r>
              <a:rPr lang="en-US" altLang="cs-CZ" sz="2000" dirty="0">
                <a:latin typeface="Arial" panose="020B0604020202020204" pitchFamily="34" charset="0"/>
              </a:rPr>
              <a:t>produces more than the previous unit - </a:t>
            </a:r>
            <a:r>
              <a:rPr lang="en-US" altLang="cs-CZ" sz="2000" dirty="0" smtClean="0">
                <a:latin typeface="Arial" panose="020B0604020202020204" pitchFamily="34" charset="0"/>
              </a:rPr>
              <a:t>the </a:t>
            </a:r>
            <a:r>
              <a:rPr lang="en-US" altLang="cs-CZ" sz="2000" dirty="0">
                <a:latin typeface="Arial" panose="020B0604020202020204" pitchFamily="34" charset="0"/>
              </a:rPr>
              <a:t>division of labor, specialization, etc</a:t>
            </a:r>
            <a:r>
              <a:rPr lang="en-US" altLang="cs-CZ" sz="2000" dirty="0" smtClean="0">
                <a:latin typeface="Arial" panose="020B0604020202020204" pitchFamily="34" charset="0"/>
              </a:rPr>
              <a:t>.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</a:rPr>
              <a:t>are </a:t>
            </a:r>
            <a:r>
              <a:rPr lang="en-US" altLang="cs-CZ" sz="2000" dirty="0" smtClean="0">
                <a:latin typeface="Arial" panose="020B0604020202020204" pitchFamily="34" charset="0"/>
              </a:rPr>
              <a:t>reflected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endParaRPr lang="cs-CZ" altLang="cs-CZ" sz="800" dirty="0" smtClean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later the additional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unit 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</a:rPr>
              <a:t> P</a:t>
            </a:r>
            <a:r>
              <a:rPr lang="en-US" altLang="cs-CZ" sz="2000" dirty="0" smtClean="0">
                <a:latin typeface="Arial" panose="020B0604020202020204" pitchFamily="34" charset="0"/>
              </a:rPr>
              <a:t>F produces </a:t>
            </a:r>
            <a:r>
              <a:rPr lang="en-US" altLang="cs-CZ" sz="2000" dirty="0">
                <a:latin typeface="Arial" panose="020B0604020202020204" pitchFamily="34" charset="0"/>
              </a:rPr>
              <a:t>less than the previous unit - </a:t>
            </a:r>
            <a:r>
              <a:rPr lang="en-US" altLang="cs-CZ" sz="2000" dirty="0" smtClean="0">
                <a:latin typeface="Arial" panose="020B0604020202020204" pitchFamily="34" charset="0"/>
              </a:rPr>
              <a:t>the </a:t>
            </a:r>
            <a:r>
              <a:rPr lang="en-US" altLang="cs-CZ" sz="2000" dirty="0">
                <a:latin typeface="Arial" panose="020B0604020202020204" pitchFamily="34" charset="0"/>
              </a:rPr>
              <a:t>law of diminishing marginal returns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05" y="4151377"/>
            <a:ext cx="481610" cy="279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MARGINAL AND AVERAGE VARIABLES ON THE MARKET OF PRODUCTION FACTORS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571501" y="1790700"/>
            <a:ext cx="2914650" cy="41147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MRP </a:t>
            </a:r>
            <a:r>
              <a:rPr lang="en-US" altLang="cs-CZ" sz="2200" dirty="0" smtClean="0">
                <a:latin typeface="Arial" panose="020B0604020202020204" pitchFamily="34" charset="0"/>
              </a:rPr>
              <a:t>and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ARP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curves follow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the MP </a:t>
            </a:r>
            <a:r>
              <a:rPr lang="en-US" altLang="cs-CZ" sz="2200" dirty="0">
                <a:latin typeface="Arial" panose="020B0604020202020204" pitchFamily="34" charset="0"/>
              </a:rPr>
              <a:t>and </a:t>
            </a:r>
            <a:r>
              <a:rPr lang="en-US" altLang="cs-CZ" sz="2200" dirty="0" smtClean="0">
                <a:latin typeface="Arial" panose="020B0604020202020204" pitchFamily="34" charset="0"/>
              </a:rPr>
              <a:t>AP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curves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200" dirty="0" smtClean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</a:rPr>
              <a:t>shape of the curve depends on the type of competition - </a:t>
            </a:r>
            <a:r>
              <a:rPr lang="cs-CZ" sz="2200" dirty="0" err="1" smtClean="0">
                <a:latin typeface="Arial" panose="020B0604020202020204" pitchFamily="34" charset="0"/>
              </a:rPr>
              <a:t>they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are </a:t>
            </a:r>
            <a:r>
              <a:rPr lang="en-US" sz="2200" dirty="0">
                <a:latin typeface="Arial" panose="020B0604020202020204" pitchFamily="34" charset="0"/>
              </a:rPr>
              <a:t>flatter in perfect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one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and steeper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in </a:t>
            </a:r>
            <a:r>
              <a:rPr lang="en-US" sz="2200" dirty="0">
                <a:latin typeface="Arial" panose="020B0604020202020204" pitchFamily="34" charset="0"/>
              </a:rPr>
              <a:t>imperfect competition </a:t>
            </a:r>
            <a:endParaRPr lang="cs-CZ" sz="2200" dirty="0">
              <a:latin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69" t="37912" r="4471" b="-1491"/>
          <a:stretch/>
        </p:blipFill>
        <p:spPr>
          <a:xfrm>
            <a:off x="3486150" y="2731447"/>
            <a:ext cx="5540619" cy="3055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COSTS VARIABLES ON THE MARKET OF PRODUCTION FACTORS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828085"/>
            <a:ext cx="847725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Marginal Factor Costs (MFC) </a:t>
            </a:r>
            <a:r>
              <a:rPr lang="en-US" altLang="cs-CZ" sz="2200" dirty="0">
                <a:latin typeface="Arial" panose="020B0604020202020204" pitchFamily="34" charset="0"/>
              </a:rPr>
              <a:t>- change in total cost due to the additional involvement of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factor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Average Factor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Costs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(</a:t>
            </a:r>
            <a:r>
              <a:rPr lang="en-US" altLang="cs-CZ" sz="2200" b="1" dirty="0">
                <a:latin typeface="Arial" panose="020B0604020202020204" pitchFamily="34" charset="0"/>
              </a:rPr>
              <a:t>AFC</a:t>
            </a:r>
            <a:r>
              <a:rPr lang="en-US" altLang="cs-CZ" sz="2200" b="1" dirty="0" smtClean="0">
                <a:latin typeface="Arial" panose="020B0604020202020204" pitchFamily="34" charset="0"/>
              </a:rPr>
              <a:t>) </a:t>
            </a:r>
            <a:r>
              <a:rPr lang="en-US" altLang="cs-CZ" sz="2200" dirty="0" smtClean="0">
                <a:latin typeface="Arial" panose="020B0604020202020204" pitchFamily="34" charset="0"/>
              </a:rPr>
              <a:t>– costs</a:t>
            </a:r>
            <a:r>
              <a:rPr lang="cs-CZ" altLang="cs-CZ" sz="2200" dirty="0" smtClean="0">
                <a:latin typeface="Arial" panose="020B0604020202020204" pitchFamily="34" charset="0"/>
              </a:rPr>
              <a:t> on t</a:t>
            </a:r>
            <a:r>
              <a:rPr lang="en-US" altLang="cs-CZ" sz="2200" dirty="0" smtClean="0">
                <a:latin typeface="Arial" panose="020B0604020202020204" pitchFamily="34" charset="0"/>
              </a:rPr>
              <a:t>he unit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en-US" altLang="cs-CZ" sz="2200" dirty="0" smtClean="0">
                <a:latin typeface="Arial" panose="020B0604020202020204" pitchFamily="34" charset="0"/>
              </a:rPr>
              <a:t> involved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factor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(how much the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pays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for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one </a:t>
            </a:r>
            <a:r>
              <a:rPr lang="en-US" altLang="cs-CZ" sz="2200" dirty="0">
                <a:latin typeface="Arial" panose="020B0604020202020204" pitchFamily="34" charset="0"/>
              </a:rPr>
              <a:t>unit of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factor</a:t>
            </a:r>
            <a:r>
              <a:rPr lang="en-US" altLang="cs-CZ" sz="2200" dirty="0" smtClean="0">
                <a:latin typeface="Arial" panose="020B0604020202020204" pitchFamily="34" charset="0"/>
              </a:rPr>
              <a:t>)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=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land</a:t>
            </a:r>
            <a:r>
              <a:rPr lang="en-US" altLang="cs-CZ" sz="2200" dirty="0" smtClean="0">
                <a:latin typeface="Arial" panose="020B0604020202020204" pitchFamily="34" charset="0"/>
              </a:rPr>
              <a:t>, </a:t>
            </a:r>
            <a:r>
              <a:rPr lang="en-US" altLang="cs-CZ" sz="2200" dirty="0">
                <a:latin typeface="Arial" panose="020B0604020202020204" pitchFamily="34" charset="0"/>
              </a:rPr>
              <a:t>L = </a:t>
            </a:r>
            <a:r>
              <a:rPr lang="en-US" altLang="cs-CZ" sz="2200" dirty="0" err="1">
                <a:latin typeface="Arial" panose="020B0604020202020204" pitchFamily="34" charset="0"/>
              </a:rPr>
              <a:t>Labour</a:t>
            </a:r>
            <a:r>
              <a:rPr lang="en-US" altLang="cs-CZ" sz="2200" dirty="0">
                <a:latin typeface="Arial" panose="020B0604020202020204" pitchFamily="34" charset="0"/>
              </a:rPr>
              <a:t> (number of units of work), K = capital (number of units of capital</a:t>
            </a:r>
            <a:r>
              <a:rPr lang="en-US" altLang="cs-CZ" sz="2200" dirty="0" smtClean="0">
                <a:latin typeface="Arial" panose="020B0604020202020204" pitchFamily="34" charset="0"/>
              </a:rPr>
              <a:t>)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AFC</a:t>
            </a:r>
            <a:r>
              <a:rPr lang="en-US" altLang="cs-CZ" sz="1600" b="1" dirty="0">
                <a:latin typeface="Arial" panose="020B0604020202020204" pitchFamily="34" charset="0"/>
              </a:rPr>
              <a:t>K</a:t>
            </a:r>
            <a:r>
              <a:rPr lang="en-US" altLang="cs-CZ" sz="2200" b="1" dirty="0">
                <a:latin typeface="Arial" panose="020B0604020202020204" pitchFamily="34" charset="0"/>
              </a:rPr>
              <a:t> = TC / K = </a:t>
            </a:r>
            <a:r>
              <a:rPr lang="en-US" altLang="cs-CZ" sz="2200" b="1" dirty="0" err="1">
                <a:latin typeface="Arial" panose="020B0604020202020204" pitchFamily="34" charset="0"/>
              </a:rPr>
              <a:t>i.K</a:t>
            </a:r>
            <a:r>
              <a:rPr lang="en-US" altLang="cs-CZ" sz="2200" b="1" dirty="0">
                <a:latin typeface="Arial" panose="020B0604020202020204" pitchFamily="34" charset="0"/>
              </a:rPr>
              <a:t> /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K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= </a:t>
            </a:r>
            <a:r>
              <a:rPr lang="en-US" altLang="cs-CZ" sz="2200" b="1" dirty="0" err="1" smtClean="0">
                <a:latin typeface="Arial" panose="020B0604020202020204" pitchFamily="34" charset="0"/>
              </a:rPr>
              <a:t>i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AFC</a:t>
            </a:r>
            <a:r>
              <a:rPr lang="en-US" altLang="cs-CZ" sz="1600" b="1" dirty="0">
                <a:latin typeface="Arial" panose="020B0604020202020204" pitchFamily="34" charset="0"/>
              </a:rPr>
              <a:t>L</a:t>
            </a:r>
            <a:r>
              <a:rPr lang="en-US" altLang="cs-CZ" sz="2200" b="1" dirty="0">
                <a:latin typeface="Arial" panose="020B0604020202020204" pitchFamily="34" charset="0"/>
              </a:rPr>
              <a:t> = TC / L = </a:t>
            </a:r>
            <a:r>
              <a:rPr lang="en-US" altLang="cs-CZ" sz="2200" b="1" dirty="0" err="1">
                <a:latin typeface="Arial" panose="020B0604020202020204" pitchFamily="34" charset="0"/>
              </a:rPr>
              <a:t>w.L</a:t>
            </a:r>
            <a:r>
              <a:rPr lang="en-US" altLang="cs-CZ" sz="2200" b="1" dirty="0">
                <a:latin typeface="Arial" panose="020B0604020202020204" pitchFamily="34" charset="0"/>
              </a:rPr>
              <a:t> / L = </a:t>
            </a:r>
            <a:r>
              <a:rPr lang="en-US" altLang="cs-CZ" sz="2200" b="1" dirty="0" smtClean="0">
                <a:latin typeface="Arial" panose="020B0604020202020204" pitchFamily="34" charset="0"/>
              </a:rPr>
              <a:t>w</a:t>
            </a:r>
            <a:endParaRPr lang="cs-CZ" altLang="cs-CZ" sz="2200" b="1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Price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factor</a:t>
            </a:r>
            <a:r>
              <a:rPr lang="cs-CZ" altLang="cs-CZ" sz="2200" dirty="0" smtClean="0">
                <a:latin typeface="Arial" panose="020B0604020202020204" pitchFamily="34" charset="0"/>
              </a:rPr>
              <a:t>: </a:t>
            </a:r>
            <a:r>
              <a:rPr lang="en-US" altLang="cs-CZ" sz="2200" dirty="0" smtClean="0">
                <a:latin typeface="Arial" panose="020B0604020202020204" pitchFamily="34" charset="0"/>
              </a:rPr>
              <a:t>r </a:t>
            </a:r>
            <a:r>
              <a:rPr lang="en-US" altLang="cs-CZ" sz="2200" dirty="0">
                <a:latin typeface="Arial" panose="020B0604020202020204" pitchFamily="34" charset="0"/>
              </a:rPr>
              <a:t>= land rent, w = wage rate, </a:t>
            </a:r>
            <a:r>
              <a:rPr lang="en-US" altLang="cs-CZ" sz="2200" dirty="0" err="1">
                <a:latin typeface="Arial" panose="020B0604020202020204" pitchFamily="34" charset="0"/>
              </a:rPr>
              <a:t>i</a:t>
            </a:r>
            <a:r>
              <a:rPr lang="en-US" altLang="cs-CZ" sz="2200" dirty="0">
                <a:latin typeface="Arial" panose="020B0604020202020204" pitchFamily="34" charset="0"/>
              </a:rPr>
              <a:t> = interest rate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MARKET OF PRODUCTION FACTOR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COSTS VARIABLES ON THE MARKET OF PRODUCTION </a:t>
            </a:r>
            <a:r>
              <a:rPr lang="en-US" altLang="cs-CZ" sz="2400" b="1" dirty="0" smtClean="0">
                <a:latin typeface="Arial" panose="020B0604020202020204" pitchFamily="34" charset="0"/>
              </a:rPr>
              <a:t>FACTORS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497388" y="1770634"/>
            <a:ext cx="4041775" cy="871146"/>
          </a:xfrm>
        </p:spPr>
        <p:txBody>
          <a:bodyPr/>
          <a:lstStyle/>
          <a:p>
            <a:pPr algn="ctr"/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Imperfect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482223" y="1921055"/>
            <a:ext cx="3669982" cy="460196"/>
          </a:xfrm>
        </p:spPr>
        <p:txBody>
          <a:bodyPr/>
          <a:lstStyle/>
          <a:p>
            <a:pPr algn="ctr"/>
            <a:r>
              <a:rPr lang="cs-CZ" altLang="cs-CZ" dirty="0" err="1" smtClean="0">
                <a:latin typeface="Arial" panose="020B0604020202020204" pitchFamily="34" charset="0"/>
              </a:rPr>
              <a:t>Perfect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Competiton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1" y="2947743"/>
            <a:ext cx="4089400" cy="30670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68" y="2947743"/>
            <a:ext cx="3213881" cy="30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LAND MARKET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828085"/>
            <a:ext cx="847725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Land rent (r) - the price for renting land. Land use brings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land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rent </a:t>
            </a:r>
            <a:r>
              <a:rPr lang="en-US" altLang="cs-CZ" sz="2200" dirty="0">
                <a:latin typeface="Arial" panose="020B0604020202020204" pitchFamily="34" charset="0"/>
              </a:rPr>
              <a:t>if the total supply of </a:t>
            </a:r>
            <a:r>
              <a:rPr lang="en-US" altLang="cs-CZ" sz="2200" dirty="0" smtClean="0">
                <a:latin typeface="Arial" panose="020B0604020202020204" pitchFamily="34" charset="0"/>
              </a:rPr>
              <a:t>land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fixed (perfectly inelastic) and there is no other possibility </a:t>
            </a:r>
            <a:r>
              <a:rPr lang="en-US" altLang="cs-CZ" sz="2200" dirty="0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its</a:t>
            </a:r>
            <a:r>
              <a:rPr lang="en-US" altLang="cs-CZ" sz="2200" dirty="0" smtClean="0">
                <a:latin typeface="Arial" panose="020B0604020202020204" pitchFamily="34" charset="0"/>
              </a:rPr>
              <a:t> using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r - is </a:t>
            </a:r>
            <a:r>
              <a:rPr lang="en-US" altLang="cs-CZ" sz="2200" b="1" dirty="0">
                <a:latin typeface="Arial" panose="020B0604020202020204" pitchFamily="34" charset="0"/>
              </a:rPr>
              <a:t>pure economic rent </a:t>
            </a:r>
            <a:r>
              <a:rPr lang="en-US" altLang="cs-CZ" sz="2200" dirty="0">
                <a:latin typeface="Arial" panose="020B0604020202020204" pitchFamily="34" charset="0"/>
              </a:rPr>
              <a:t>- income paid for services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factor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with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fixed supply (it can also be labor - </a:t>
            </a:r>
            <a:r>
              <a:rPr lang="en-US" altLang="cs-CZ" sz="2200" dirty="0" err="1">
                <a:latin typeface="Arial" panose="020B0604020202020204" pitchFamily="34" charset="0"/>
              </a:rPr>
              <a:t>eg</a:t>
            </a:r>
            <a:r>
              <a:rPr lang="en-US" altLang="cs-CZ" sz="2200" dirty="0">
                <a:latin typeface="Arial" panose="020B0604020202020204" pitchFamily="34" charset="0"/>
              </a:rPr>
              <a:t>. extraordinary singers, sportsmen </a:t>
            </a:r>
            <a:r>
              <a:rPr lang="en-US" altLang="cs-CZ" sz="2200" dirty="0" smtClean="0">
                <a:latin typeface="Arial" panose="020B0604020202020204" pitchFamily="34" charset="0"/>
              </a:rPr>
              <a:t>...)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amount of rent is determined </a:t>
            </a:r>
            <a:r>
              <a:rPr lang="cs-CZ" altLang="cs-CZ" sz="2200" dirty="0" smtClean="0">
                <a:latin typeface="Arial" panose="020B0604020202020204" pitchFamily="34" charset="0"/>
              </a:rPr>
              <a:t>by </a:t>
            </a:r>
            <a:r>
              <a:rPr lang="en-US" altLang="cs-CZ" sz="2200" dirty="0" smtClean="0">
                <a:latin typeface="Arial" panose="020B0604020202020204" pitchFamily="34" charset="0"/>
              </a:rPr>
              <a:t>the </a:t>
            </a:r>
            <a:r>
              <a:rPr lang="en-US" altLang="cs-CZ" sz="2200" dirty="0">
                <a:latin typeface="Arial" panose="020B0604020202020204" pitchFamily="34" charset="0"/>
              </a:rPr>
              <a:t>rate of land rent and the amount of leased land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Land rent can arise </a:t>
            </a:r>
            <a:r>
              <a:rPr lang="cs-CZ" altLang="cs-CZ" sz="2200" dirty="0" smtClean="0">
                <a:latin typeface="Arial" panose="020B0604020202020204" pitchFamily="34" charset="0"/>
              </a:rPr>
              <a:t>by</a:t>
            </a:r>
            <a:r>
              <a:rPr lang="en-US" altLang="cs-CZ" sz="2200" dirty="0" smtClean="0">
                <a:latin typeface="Arial" panose="020B0604020202020204" pitchFamily="34" charset="0"/>
              </a:rPr>
              <a:t>: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 err="1" smtClean="0">
                <a:latin typeface="Arial" panose="020B0604020202020204" pitchFamily="34" charset="0"/>
              </a:rPr>
              <a:t>Cultivation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particular </a:t>
            </a:r>
            <a:r>
              <a:rPr lang="en-US" altLang="cs-CZ" sz="2000" dirty="0">
                <a:latin typeface="Arial" panose="020B0604020202020204" pitchFamily="34" charset="0"/>
              </a:rPr>
              <a:t>crop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M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ining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of raw materials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R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ental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of building </a:t>
            </a:r>
            <a:r>
              <a:rPr lang="en-US" altLang="cs-CZ" sz="2000" dirty="0" smtClean="0">
                <a:latin typeface="Arial" panose="020B0604020202020204" pitchFamily="34" charset="0"/>
              </a:rPr>
              <a:t>land</a:t>
            </a: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MARKET OF PRODUCTION FACTOR</a:t>
            </a: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6901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LAND MARKET AND LAND RENT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64555" y="1994915"/>
            <a:ext cx="2721595" cy="3910584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Land rent </a:t>
            </a:r>
            <a:r>
              <a:rPr lang="cs-CZ" altLang="cs-CZ" sz="2200" dirty="0" smtClean="0">
                <a:latin typeface="Arial" panose="020B0604020202020204" pitchFamily="34" charset="0"/>
              </a:rPr>
              <a:t>–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periodical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payment</a:t>
            </a:r>
            <a:r>
              <a:rPr lang="cs-CZ" altLang="cs-CZ" sz="2200" dirty="0" smtClean="0">
                <a:latin typeface="Arial" panose="020B0604020202020204" pitchFamily="34" charset="0"/>
              </a:rPr>
              <a:t> by a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landuser</a:t>
            </a:r>
            <a:r>
              <a:rPr lang="cs-CZ" altLang="cs-CZ" sz="2200" dirty="0" smtClean="0">
                <a:latin typeface="Arial" panose="020B0604020202020204" pitchFamily="34" charset="0"/>
              </a:rPr>
              <a:t> to a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landowner</a:t>
            </a:r>
            <a:endParaRPr lang="en-GB" sz="22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143" y="2033301"/>
            <a:ext cx="5111750" cy="383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MARKET OF PRODUCTION FACTOR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LABOUR MARKET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 smtClean="0">
                <a:latin typeface="Arial" panose="020B0604020202020204" pitchFamily="34" charset="0"/>
              </a:rPr>
              <a:t>Perfect competitive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labour</a:t>
            </a:r>
            <a:r>
              <a:rPr lang="en-US" altLang="cs-CZ" sz="2200" b="1" dirty="0" smtClean="0">
                <a:latin typeface="Arial" panose="020B0604020202020204" pitchFamily="34" charset="0"/>
              </a:rPr>
              <a:t> market</a:t>
            </a:r>
            <a:r>
              <a:rPr lang="en-US" altLang="cs-CZ" sz="2200" dirty="0" smtClean="0">
                <a:latin typeface="Arial" panose="020B0604020202020204" pitchFamily="34" charset="0"/>
              </a:rPr>
              <a:t>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a large number of firms requesting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labour</a:t>
            </a:r>
            <a:endParaRPr lang="en-US" altLang="cs-CZ" sz="2000" dirty="0" smtClean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the price of labor (wage rate)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objective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towards the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firm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</a:rPr>
              <a:t>and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is</a:t>
            </a:r>
            <a:r>
              <a:rPr lang="en-US" altLang="cs-CZ" sz="2000" dirty="0" smtClean="0">
                <a:latin typeface="Arial" panose="020B0604020202020204" pitchFamily="34" charset="0"/>
              </a:rPr>
              <a:t> given </a:t>
            </a:r>
            <a:r>
              <a:rPr lang="cs-CZ" altLang="cs-CZ" sz="2000" dirty="0" smtClean="0">
                <a:latin typeface="Arial" panose="020B0604020202020204" pitchFamily="34" charset="0"/>
              </a:rPr>
              <a:t>by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latin typeface="Arial" panose="020B0604020202020204" pitchFamily="34" charset="0"/>
              </a:rPr>
              <a:t>market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MFC</a:t>
            </a:r>
            <a:r>
              <a:rPr lang="en-US" altLang="cs-CZ" sz="1400" dirty="0" smtClean="0">
                <a:latin typeface="Arial" panose="020B0604020202020204" pitchFamily="34" charset="0"/>
              </a:rPr>
              <a:t>L</a:t>
            </a:r>
            <a:r>
              <a:rPr lang="en-US" altLang="cs-CZ" sz="2000" dirty="0" smtClean="0">
                <a:latin typeface="Arial" panose="020B0604020202020204" pitchFamily="34" charset="0"/>
              </a:rPr>
              <a:t> = AFC</a:t>
            </a:r>
            <a:r>
              <a:rPr lang="en-US" altLang="cs-CZ" sz="1400" dirty="0" smtClean="0">
                <a:latin typeface="Arial" panose="020B0604020202020204" pitchFamily="34" charset="0"/>
              </a:rPr>
              <a:t>L</a:t>
            </a:r>
            <a:r>
              <a:rPr lang="en-US" altLang="cs-CZ" sz="2000" dirty="0" smtClean="0">
                <a:latin typeface="Arial" panose="020B0604020202020204" pitchFamily="34" charset="0"/>
              </a:rPr>
              <a:t> = w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Imperfect </a:t>
            </a:r>
            <a:r>
              <a:rPr lang="en-US" altLang="cs-CZ" sz="2200" b="1" dirty="0" err="1" smtClean="0">
                <a:latin typeface="Arial" panose="020B0604020202020204" pitchFamily="34" charset="0"/>
              </a:rPr>
              <a:t>competi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tive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labour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market</a:t>
            </a:r>
            <a:r>
              <a:rPr lang="en-US" altLang="cs-CZ" sz="2200" b="1" dirty="0" smtClean="0">
                <a:latin typeface="Arial" panose="020B0604020202020204" pitchFamily="34" charset="0"/>
              </a:rPr>
              <a:t>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wage rigidities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 smtClean="0">
                <a:latin typeface="Arial" panose="020B0604020202020204" pitchFamily="34" charset="0"/>
              </a:rPr>
              <a:t>regulation </a:t>
            </a:r>
            <a:r>
              <a:rPr lang="en-US" altLang="cs-CZ" sz="2000" dirty="0">
                <a:latin typeface="Arial" panose="020B0604020202020204" pitchFamily="34" charset="0"/>
              </a:rPr>
              <a:t>of wages</a:t>
            </a:r>
            <a:endParaRPr lang="en-GB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1109</TotalTime>
  <Words>1273</Words>
  <Application>Microsoft Office PowerPoint</Application>
  <PresentationFormat>Předvádění na obrazovce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majerova</cp:lastModifiedBy>
  <cp:revision>160</cp:revision>
  <dcterms:created xsi:type="dcterms:W3CDTF">2016-03-17T12:08:01Z</dcterms:created>
  <dcterms:modified xsi:type="dcterms:W3CDTF">2019-09-11T10:30:32Z</dcterms:modified>
</cp:coreProperties>
</file>