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handoutMasterIdLst>
    <p:handoutMasterId r:id="rId13"/>
  </p:handoutMasterIdLst>
  <p:sldIdLst>
    <p:sldId id="256" r:id="rId2"/>
    <p:sldId id="260" r:id="rId3"/>
    <p:sldId id="277" r:id="rId4"/>
    <p:sldId id="310" r:id="rId5"/>
    <p:sldId id="323" r:id="rId6"/>
    <p:sldId id="324" r:id="rId7"/>
    <p:sldId id="325" r:id="rId8"/>
    <p:sldId id="326" r:id="rId9"/>
    <p:sldId id="304" r:id="rId10"/>
    <p:sldId id="327" r:id="rId11"/>
    <p:sldId id="276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15.08.2021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8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1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0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9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7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1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894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Prostorová ekonomie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Ing. Kamila Turečková,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979055" y="3666836"/>
            <a:ext cx="10595682" cy="2623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NPEKP/NKEKP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2) prostorová </a:t>
            </a:r>
            <a:r>
              <a:rPr lang="cs-CZ" sz="4400">
                <a:solidFill>
                  <a:schemeClr val="accent4">
                    <a:lumMod val="20000"/>
                    <a:lumOff val="80000"/>
                  </a:schemeClr>
                </a:solidFill>
              </a:rPr>
              <a:t>ekonomie  </a:t>
            </a:r>
          </a:p>
          <a:p>
            <a:pPr algn="r"/>
            <a:r>
              <a:rPr lang="cs-CZ" sz="4400">
                <a:solidFill>
                  <a:schemeClr val="accent4">
                    <a:lumMod val="20000"/>
                    <a:lumOff val="80000"/>
                  </a:schemeClr>
                </a:solidFill>
              </a:rPr>
              <a:t>&amp; </a:t>
            </a:r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lokalizace</a:t>
            </a: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5)</a:t>
            </a:r>
            <a:r>
              <a:rPr lang="cs-CZ" sz="3600" b="1" dirty="0"/>
              <a:t> Přednosti a nedostatky lokalizačních teorií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54927"/>
            <a:ext cx="12192000" cy="4898571"/>
          </a:xfrm>
        </p:spPr>
        <p:txBody>
          <a:bodyPr anchor="t">
            <a:no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poskytly </a:t>
            </a:r>
            <a:r>
              <a:rPr lang="cs-CZ" sz="2400" b="1" dirty="0" smtClean="0">
                <a:solidFill>
                  <a:schemeClr val="tx1"/>
                </a:solidFill>
              </a:rPr>
              <a:t>základ </a:t>
            </a:r>
            <a:r>
              <a:rPr lang="cs-CZ" sz="2400" dirty="0" smtClean="0">
                <a:solidFill>
                  <a:schemeClr val="tx1"/>
                </a:solidFill>
              </a:rPr>
              <a:t>(metodiku, koncept, grafický aparát, myšlenkové přístupy, regionální výzkum, pojetí regionálního růstu aj.) </a:t>
            </a:r>
            <a:r>
              <a:rPr lang="cs-CZ" sz="2400" dirty="0">
                <a:solidFill>
                  <a:schemeClr val="tx1"/>
                </a:solidFill>
              </a:rPr>
              <a:t>pro vývoj </a:t>
            </a:r>
            <a:r>
              <a:rPr lang="cs-CZ" sz="2400" dirty="0" smtClean="0">
                <a:solidFill>
                  <a:schemeClr val="tx1"/>
                </a:solidFill>
              </a:rPr>
              <a:t>soudobých </a:t>
            </a:r>
            <a:r>
              <a:rPr lang="cs-CZ" sz="2400" dirty="0">
                <a:solidFill>
                  <a:schemeClr val="tx1"/>
                </a:solidFill>
              </a:rPr>
              <a:t>teorií regionálního </a:t>
            </a:r>
            <a:r>
              <a:rPr lang="cs-CZ" sz="2400" dirty="0" smtClean="0">
                <a:solidFill>
                  <a:schemeClr val="tx1"/>
                </a:solidFill>
              </a:rPr>
              <a:t>rozvoje (významný zdroj pro praktické rozhodování firem o umístění investic a výběru lokality pro nové podniky)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</a:rPr>
              <a:t>podstata lokalizačních teorií dnes přetrvá v tzv. </a:t>
            </a:r>
            <a:r>
              <a:rPr lang="cs-CZ" sz="2200" i="1" dirty="0" smtClean="0">
                <a:solidFill>
                  <a:schemeClr val="tx1"/>
                </a:solidFill>
              </a:rPr>
              <a:t>škole nové ekonomické geografie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</a:rPr>
              <a:t>dnes lze lokalizační </a:t>
            </a:r>
            <a:r>
              <a:rPr lang="cs-CZ" sz="2200" smtClean="0">
                <a:solidFill>
                  <a:schemeClr val="tx1"/>
                </a:solidFill>
              </a:rPr>
              <a:t>faktory překonat (proměnlivý charakter)</a:t>
            </a:r>
            <a:endParaRPr lang="cs-CZ" sz="22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největší přínos: </a:t>
            </a:r>
            <a:r>
              <a:rPr lang="cs-CZ" sz="2400" b="1" dirty="0" smtClean="0">
                <a:solidFill>
                  <a:schemeClr val="tx1"/>
                </a:solidFill>
              </a:rPr>
              <a:t>systematické studium aglomeračních efektů</a:t>
            </a:r>
            <a:r>
              <a:rPr lang="cs-CZ" sz="2400" dirty="0" smtClean="0">
                <a:solidFill>
                  <a:schemeClr val="tx1"/>
                </a:solidFill>
              </a:rPr>
              <a:t>, které tvoří součást teorií regionálního rozvoje do současnosti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kritika: </a:t>
            </a:r>
            <a:r>
              <a:rPr lang="cs-CZ" sz="2400" dirty="0" smtClean="0">
                <a:solidFill>
                  <a:schemeClr val="tx1"/>
                </a:solidFill>
              </a:rPr>
              <a:t>nerealistická zjednodušení skutečnosti (typická pro původní neoklasické přístupy); redukce </a:t>
            </a:r>
            <a:r>
              <a:rPr lang="cs-CZ" sz="2400" dirty="0">
                <a:solidFill>
                  <a:schemeClr val="tx1"/>
                </a:solidFill>
              </a:rPr>
              <a:t>sociálních </a:t>
            </a:r>
            <a:r>
              <a:rPr lang="cs-CZ" sz="2400" dirty="0" smtClean="0">
                <a:solidFill>
                  <a:schemeClr val="tx1"/>
                </a:solidFill>
              </a:rPr>
              <a:t>jevů (problémů) </a:t>
            </a:r>
            <a:r>
              <a:rPr lang="cs-CZ" sz="2400" dirty="0">
                <a:solidFill>
                  <a:schemeClr val="tx1"/>
                </a:solidFill>
              </a:rPr>
              <a:t>na prostorové </a:t>
            </a:r>
            <a:r>
              <a:rPr lang="cs-CZ" sz="2400" dirty="0" smtClean="0">
                <a:solidFill>
                  <a:schemeClr val="tx1"/>
                </a:solidFill>
              </a:rPr>
              <a:t>záležitosti; amorfní pojetí prostoru</a:t>
            </a:r>
            <a:r>
              <a:rPr lang="cs-CZ" sz="2400" dirty="0">
                <a:solidFill>
                  <a:schemeClr val="tx1"/>
                </a:solidFill>
              </a:rPr>
              <a:t>; jako </a:t>
            </a:r>
            <a:r>
              <a:rPr lang="cs-CZ" sz="2400" dirty="0" smtClean="0">
                <a:solidFill>
                  <a:schemeClr val="tx1"/>
                </a:solidFill>
              </a:rPr>
              <a:t>hlavní </a:t>
            </a:r>
            <a:r>
              <a:rPr lang="cs-CZ" sz="2400" dirty="0">
                <a:solidFill>
                  <a:schemeClr val="tx1"/>
                </a:solidFill>
              </a:rPr>
              <a:t>diferenciační faktor </a:t>
            </a:r>
            <a:r>
              <a:rPr lang="cs-CZ" sz="2400" dirty="0" smtClean="0">
                <a:solidFill>
                  <a:schemeClr val="tx1"/>
                </a:solidFill>
              </a:rPr>
              <a:t>je považována toliko vzdálenost…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671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Obsah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191" y="2034863"/>
            <a:ext cx="11346288" cy="4623514"/>
          </a:xfrm>
        </p:spPr>
        <p:txBody>
          <a:bodyPr>
            <a:normAutofit/>
          </a:bodyPr>
          <a:lstStyle/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Prostor 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Prostorová ekonomika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Prostorová </a:t>
            </a:r>
            <a:r>
              <a:rPr lang="cs-CZ" sz="3200" b="1" dirty="0" smtClean="0"/>
              <a:t>ekonomie, lokalizace</a:t>
            </a:r>
            <a:endParaRPr lang="cs-CZ" sz="3200" b="1" dirty="0"/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Věcný obsah </a:t>
            </a:r>
            <a:r>
              <a:rPr lang="cs-CZ" sz="3200" b="1"/>
              <a:t>prostorové </a:t>
            </a:r>
            <a:r>
              <a:rPr lang="cs-CZ" sz="3200" b="1" smtClean="0"/>
              <a:t>ekonomie (lokalizačních teorií)</a:t>
            </a:r>
            <a:endParaRPr lang="cs-CZ" sz="3200" b="1" dirty="0" smtClean="0"/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 smtClean="0"/>
              <a:t>Přednosti a nedostatky lokalizačních teorií</a:t>
            </a:r>
            <a:endParaRPr lang="cs-CZ" sz="3200" b="1" dirty="0"/>
          </a:p>
          <a:p>
            <a:pPr marL="0" indent="0">
              <a:lnSpc>
                <a:spcPct val="100000"/>
              </a:lnSpc>
              <a:buNone/>
            </a:pPr>
            <a:endParaRPr lang="cs-CZ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1) PROSTOR – území, teritorium, oblast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1673" y="1967345"/>
            <a:ext cx="11637818" cy="4784436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představuje systém polohových měnících se vztahů ve světě hmotných předmětů</a:t>
            </a:r>
          </a:p>
          <a:p>
            <a:r>
              <a:rPr lang="cs-CZ" sz="2400" dirty="0">
                <a:solidFill>
                  <a:schemeClr val="tx1"/>
                </a:solidFill>
              </a:rPr>
              <a:t>daný prostor se od ostatních odlišuje svou územní diferenciací a je definovatelný (měřitelný) podle vzdálenosti, rozsahu, lokalizace, účelu a jiných charakteristik, které „sledujeme“</a:t>
            </a:r>
            <a:endParaRPr lang="cs-CZ" sz="2200" dirty="0">
              <a:solidFill>
                <a:schemeClr val="tx1"/>
              </a:solidFill>
            </a:endParaRPr>
          </a:p>
          <a:p>
            <a:pPr lvl="1"/>
            <a:r>
              <a:rPr lang="cs-CZ" sz="2100" dirty="0">
                <a:solidFill>
                  <a:schemeClr val="tx1"/>
                </a:solidFill>
              </a:rPr>
              <a:t>oblast, formálně i neformálně vytýčená, která je definována určitým souborem společných (fyzicko-geografických nebo sociálně-ekonomicko-společenských) charakteristik, které dané území odlišují od jiného území (oblasti)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prostor jako takový je ekonomický faktor, který má                                                                                                                                             svou polohu, hodnotu, náklady na užívání, estetický                                                                   rozměr ovlivněný geografickými podmínkami, klimatem                                                                 a urbanizací a je stanoven jako lokalizační faktor při                                                                 rozhodování o umístění ekonomických aktivit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prostor ovlivňuje potenciál (využitelnost) území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prostor budeme chápat jako „geografickou oblast“,                                                                   ve které se odehrávají námi sledované procesy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693F633-D46C-43E8-9817-48441C7A0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81" y="4064000"/>
            <a:ext cx="4636219" cy="256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31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2) PROSTOROVÁ (regionální) Ekonomika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507284"/>
          </a:xfrm>
        </p:spPr>
        <p:txBody>
          <a:bodyPr anchor="t"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věnuje se </a:t>
            </a:r>
            <a:r>
              <a:rPr lang="cs-CZ" sz="2400" b="1" dirty="0">
                <a:solidFill>
                  <a:schemeClr val="tx1"/>
                </a:solidFill>
              </a:rPr>
              <a:t>objektivní hospodářské situaci </a:t>
            </a:r>
            <a:r>
              <a:rPr lang="cs-CZ" sz="2400" dirty="0">
                <a:solidFill>
                  <a:schemeClr val="tx1"/>
                </a:solidFill>
              </a:rPr>
              <a:t>v regionech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jedná se o reálný, skutečný stav hospodářství a jeho segmentů na daném území </a:t>
            </a:r>
          </a:p>
          <a:p>
            <a:r>
              <a:rPr lang="cs-CZ" sz="2400" dirty="0">
                <a:solidFill>
                  <a:schemeClr val="tx1"/>
                </a:solidFill>
              </a:rPr>
              <a:t>zaměření na regionální produkt, regionální zaměstnanost, chování regionálních subjektů, využitelnost výrobních faktorů, efektivitu lokální produkce, regionální inflaci, vývoj a popis ekonomických aktivit v regionu (např. ve sféře zemědělství, průmyslu, dopravy, kultury, cestovního ruchu, služeb, zdravotnictví apod.) aj.</a:t>
            </a:r>
          </a:p>
          <a:p>
            <a:r>
              <a:rPr lang="cs-CZ" sz="2400" dirty="0">
                <a:solidFill>
                  <a:schemeClr val="tx1"/>
                </a:solidFill>
              </a:rPr>
              <a:t>její součástí je hledání </a:t>
            </a:r>
            <a:r>
              <a:rPr lang="cs-CZ" sz="2400" b="1" dirty="0">
                <a:solidFill>
                  <a:schemeClr val="tx1"/>
                </a:solidFill>
              </a:rPr>
              <a:t>objektivních</a:t>
            </a:r>
            <a:r>
              <a:rPr lang="cs-CZ" sz="2400" dirty="0">
                <a:solidFill>
                  <a:schemeClr val="tx1"/>
                </a:solidFill>
              </a:rPr>
              <a:t> příčin rozdílů ekonomické povahy mezi regiony, dopady těchto disparit na růst a rozvoj regionu, využití možností národohospodářské politiky ovlivnit hospodářský vývoj v regionech a minimalizovat regionální nerovnosti apod.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83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3) PROSTOROVÁ (regionální) EKONOMIE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4109" y="1865745"/>
            <a:ext cx="11249891" cy="4992255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jedná se soubor modelů a teorií, který popisuje </a:t>
            </a:r>
            <a:r>
              <a:rPr lang="cs-CZ" sz="2800" dirty="0" smtClean="0">
                <a:solidFill>
                  <a:schemeClr val="tx1"/>
                </a:solidFill>
              </a:rPr>
              <a:t>přístup k ekonomické </a:t>
            </a:r>
            <a:r>
              <a:rPr lang="cs-CZ" sz="2800" dirty="0">
                <a:solidFill>
                  <a:schemeClr val="tx1"/>
                </a:solidFill>
              </a:rPr>
              <a:t>„</a:t>
            </a:r>
            <a:r>
              <a:rPr lang="cs-CZ" sz="2800" dirty="0" smtClean="0">
                <a:solidFill>
                  <a:schemeClr val="tx1"/>
                </a:solidFill>
              </a:rPr>
              <a:t>realitě“ </a:t>
            </a:r>
            <a:r>
              <a:rPr lang="cs-CZ" sz="2800" dirty="0">
                <a:solidFill>
                  <a:schemeClr val="tx1"/>
                </a:solidFill>
              </a:rPr>
              <a:t>s ohledem na prostorové rozmístění jednotlivých ekonomických subjektů s cílem nalézt efektivní přístup k rozvoji území a všech zainteresovaných subjektů</a:t>
            </a:r>
          </a:p>
          <a:p>
            <a:pPr lvl="1"/>
            <a:r>
              <a:rPr lang="cs-CZ" sz="2400" b="1" dirty="0">
                <a:solidFill>
                  <a:schemeClr val="tx1"/>
                </a:solidFill>
              </a:rPr>
              <a:t>domácnosti a firmy </a:t>
            </a:r>
            <a:r>
              <a:rPr lang="cs-CZ" sz="2400" dirty="0">
                <a:solidFill>
                  <a:schemeClr val="tx1"/>
                </a:solidFill>
              </a:rPr>
              <a:t>patří mezi hlavní subjekty, které jsou prostorovou ekonomií analyzovány </a:t>
            </a:r>
          </a:p>
          <a:p>
            <a:r>
              <a:rPr lang="cs-CZ" sz="2800" dirty="0">
                <a:solidFill>
                  <a:schemeClr val="tx1"/>
                </a:solidFill>
              </a:rPr>
              <a:t>samostatný vědní obor rozvíjející se v rámci ekonomických věd, který se zabývá regionální - prostorovou dimenzí ekonomického rozvoje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vychází z ekonomie, kterou kombinuje zejména s hospodářskou </a:t>
            </a:r>
            <a:r>
              <a:rPr lang="cs-CZ" sz="2400" dirty="0" smtClean="0">
                <a:solidFill>
                  <a:schemeClr val="tx1"/>
                </a:solidFill>
              </a:rPr>
              <a:t>a </a:t>
            </a:r>
            <a:r>
              <a:rPr lang="cs-CZ" sz="2400" dirty="0">
                <a:solidFill>
                  <a:schemeClr val="tx1"/>
                </a:solidFill>
              </a:rPr>
              <a:t>socioekonomickou geografií</a:t>
            </a:r>
          </a:p>
          <a:p>
            <a:r>
              <a:rPr lang="cs-CZ" sz="2800" dirty="0">
                <a:solidFill>
                  <a:schemeClr val="tx1"/>
                </a:solidFill>
              </a:rPr>
              <a:t>zabývá se ekonomickými procesy a ekonomickými </a:t>
            </a:r>
            <a:r>
              <a:rPr lang="cs-CZ" sz="2800" dirty="0" smtClean="0">
                <a:solidFill>
                  <a:schemeClr val="tx1"/>
                </a:solidFill>
              </a:rPr>
              <a:t>vztahy subjektů, jejich formováním, interakcí a chováním v </a:t>
            </a:r>
            <a:r>
              <a:rPr lang="cs-CZ" sz="2800" dirty="0">
                <a:solidFill>
                  <a:schemeClr val="tx1"/>
                </a:solidFill>
              </a:rPr>
              <a:t>kontextu daného </a:t>
            </a:r>
            <a:r>
              <a:rPr lang="cs-CZ" sz="2800" dirty="0" smtClean="0">
                <a:solidFill>
                  <a:schemeClr val="tx1"/>
                </a:solidFill>
              </a:rPr>
              <a:t>území (prostoru)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72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3) PROSTOROVÁ EKONOMIE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387822" cy="45072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2 dimenze:</a:t>
            </a:r>
          </a:p>
          <a:p>
            <a:r>
              <a:rPr lang="cs-CZ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mikroekonomická (prostorová ekonomie) </a:t>
            </a:r>
            <a:r>
              <a:rPr lang="cs-CZ" sz="2400" dirty="0">
                <a:solidFill>
                  <a:schemeClr val="tx1"/>
                </a:solidFill>
                <a:cs typeface="Times New Roman" panose="02020603050405020304" pitchFamily="18" charset="0"/>
              </a:rPr>
              <a:t>- řeší lokalizaci a vzájemné vztahy a vazby jednotlivých ekonomických aktivit, hledá odpovědi na otázky </a:t>
            </a:r>
            <a:r>
              <a:rPr lang="cs-CZ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týkající </a:t>
            </a:r>
            <a:r>
              <a:rPr lang="cs-CZ" sz="2400" dirty="0">
                <a:solidFill>
                  <a:schemeClr val="tx1"/>
                </a:solidFill>
                <a:cs typeface="Times New Roman" panose="02020603050405020304" pitchFamily="18" charset="0"/>
              </a:rPr>
              <a:t>se vlivu prostoru a vzdáleností na ekonomické činnosti a jevy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cs typeface="Times New Roman" panose="02020603050405020304" pitchFamily="18" charset="0"/>
              </a:rPr>
              <a:t>regiony nepředstavují homogenní celky, každý region je jedinečný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cs typeface="Times New Roman" panose="02020603050405020304" pitchFamily="18" charset="0"/>
              </a:rPr>
              <a:t>převážně teorie lokalizace</a:t>
            </a:r>
            <a:endParaRPr lang="cs-CZ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makroekonomická (prostorová ekonomie) </a:t>
            </a:r>
            <a:r>
              <a:rPr lang="cs-CZ" sz="2400" dirty="0">
                <a:solidFill>
                  <a:schemeClr val="tx1"/>
                </a:solidFill>
                <a:cs typeface="Times New Roman" panose="02020603050405020304" pitchFamily="18" charset="0"/>
              </a:rPr>
              <a:t>- zabývá se např. problematikou ekonomického růstu v regionech, rozdíly v regionální nezaměstnanosti, meziregionálním pohybem výrobních faktorů atd.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cs typeface="Times New Roman" panose="02020603050405020304" pitchFamily="18" charset="0"/>
              </a:rPr>
              <a:t>regiony jsou vnímány homogenně a tvoří národní ekonomiku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66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3) PROSTOROVÁ (regionální) EKONOMIE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4321" y="1865745"/>
            <a:ext cx="11220994" cy="4992255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relativně mladá vědecká disciplína, počátky lze najít v 1. pol. 19. stol, komplexnější přístupy se začaly prosazovat až v 50. letech století </a:t>
            </a:r>
            <a:r>
              <a:rPr lang="cs-CZ" sz="2800" dirty="0" smtClean="0">
                <a:solidFill>
                  <a:schemeClr val="tx1"/>
                </a:solidFill>
              </a:rPr>
              <a:t>minulého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první zmínky o vnímání </a:t>
            </a:r>
            <a:r>
              <a:rPr lang="cs-CZ" sz="2600" dirty="0" smtClean="0">
                <a:solidFill>
                  <a:schemeClr val="tx1"/>
                </a:solidFill>
              </a:rPr>
              <a:t>prostoru však již </a:t>
            </a:r>
            <a:r>
              <a:rPr lang="cs-CZ" sz="2600" dirty="0">
                <a:solidFill>
                  <a:schemeClr val="tx1"/>
                </a:solidFill>
              </a:rPr>
              <a:t>můžeme zaznamenat u merkantilistů v 15. století - zkoumala se problematika rozmístění mezinárodního </a:t>
            </a:r>
            <a:r>
              <a:rPr lang="cs-CZ" sz="2600" dirty="0" smtClean="0">
                <a:solidFill>
                  <a:schemeClr val="tx1"/>
                </a:solidFill>
              </a:rPr>
              <a:t>obchodu (vzdálenost jako ekonomický činitel)</a:t>
            </a:r>
            <a:endParaRPr lang="cs-CZ" sz="2600" dirty="0">
              <a:solidFill>
                <a:schemeClr val="tx1"/>
              </a:solidFill>
            </a:endParaRP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v 18. století prostorové aspekty zkoumali fyziokraté - </a:t>
            </a:r>
            <a:r>
              <a:rPr lang="cs-CZ" sz="2600" dirty="0" smtClean="0">
                <a:solidFill>
                  <a:schemeClr val="tx1"/>
                </a:solidFill>
              </a:rPr>
              <a:t>posuzovali </a:t>
            </a:r>
            <a:r>
              <a:rPr lang="cs-CZ" sz="2600" dirty="0">
                <a:solidFill>
                  <a:schemeClr val="tx1"/>
                </a:solidFill>
              </a:rPr>
              <a:t>vztahy mezi městem a </a:t>
            </a:r>
            <a:r>
              <a:rPr lang="cs-CZ" sz="2600" dirty="0" smtClean="0">
                <a:solidFill>
                  <a:schemeClr val="tx1"/>
                </a:solidFill>
              </a:rPr>
              <a:t>venkovem, snaha vysvětlit rozdílnosti v pozemkové rentě ve vztahu k poloze pozemku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na ně již navázaly komplexní (lokalizační) teorie (</a:t>
            </a:r>
            <a:r>
              <a:rPr lang="cs-CZ" sz="2600" i="1" dirty="0">
                <a:solidFill>
                  <a:schemeClr val="tx1"/>
                </a:solidFill>
              </a:rPr>
              <a:t>viz dále</a:t>
            </a:r>
            <a:r>
              <a:rPr lang="cs-CZ" sz="2600" dirty="0">
                <a:solidFill>
                  <a:schemeClr val="tx1"/>
                </a:solidFill>
              </a:rPr>
              <a:t>)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zabývá </a:t>
            </a:r>
            <a:r>
              <a:rPr lang="cs-CZ" sz="2800" dirty="0">
                <a:solidFill>
                  <a:schemeClr val="tx1"/>
                </a:solidFill>
              </a:rPr>
              <a:t>se prostorem (územím, regionem), jeho ekonomickou </a:t>
            </a:r>
            <a:r>
              <a:rPr lang="cs-CZ" sz="2800" dirty="0" smtClean="0">
                <a:solidFill>
                  <a:schemeClr val="tx1"/>
                </a:solidFill>
              </a:rPr>
              <a:t>strukturou a umístěním (lokalizací) ekonomických subjektů (prostorovým </a:t>
            </a:r>
            <a:r>
              <a:rPr lang="cs-CZ" sz="2800" dirty="0">
                <a:solidFill>
                  <a:schemeClr val="tx1"/>
                </a:solidFill>
              </a:rPr>
              <a:t>uspořádáním ekonomiky) a vazbami, které se vyskytují v rámci regionu, tak mezi jednotlivými </a:t>
            </a:r>
            <a:r>
              <a:rPr lang="cs-CZ" sz="2800" dirty="0" smtClean="0">
                <a:solidFill>
                  <a:schemeClr val="tx1"/>
                </a:solidFill>
              </a:rPr>
              <a:t>regiony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390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3) PROSTOROVÁ (regionální) EKONOMIE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65745"/>
            <a:ext cx="12192000" cy="4992255"/>
          </a:xfrm>
        </p:spPr>
        <p:txBody>
          <a:bodyPr anchor="t">
            <a:normAutofit fontScale="775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jejím hlavním obsahem je oblast </a:t>
            </a:r>
            <a:r>
              <a:rPr lang="cs-CZ" sz="2800" b="1" dirty="0">
                <a:solidFill>
                  <a:schemeClr val="tx1"/>
                </a:solidFill>
              </a:rPr>
              <a:t>lokalizačních teorií</a:t>
            </a:r>
            <a:r>
              <a:rPr lang="cs-CZ" sz="2800" dirty="0">
                <a:solidFill>
                  <a:schemeClr val="tx1"/>
                </a:solidFill>
              </a:rPr>
              <a:t>, které představují souhrn teorií, jejichž cílem je nalézt - identifikovat </a:t>
            </a:r>
            <a:r>
              <a:rPr lang="cs-CZ" sz="2800" b="1" dirty="0">
                <a:solidFill>
                  <a:schemeClr val="tx1"/>
                </a:solidFill>
              </a:rPr>
              <a:t>faktory (podmínky)</a:t>
            </a:r>
            <a:r>
              <a:rPr lang="cs-CZ" sz="2800" dirty="0">
                <a:solidFill>
                  <a:schemeClr val="tx1"/>
                </a:solidFill>
              </a:rPr>
              <a:t> ovlivňující </a:t>
            </a:r>
            <a:r>
              <a:rPr lang="cs-CZ" sz="2800" b="1" dirty="0">
                <a:solidFill>
                  <a:schemeClr val="tx1"/>
                </a:solidFill>
              </a:rPr>
              <a:t>lokalizaci ekonomických aktivit v prostoru </a:t>
            </a:r>
            <a:endParaRPr lang="cs-CZ" sz="2800" b="1" dirty="0" smtClean="0">
              <a:solidFill>
                <a:schemeClr val="tx1"/>
              </a:solidFill>
            </a:endParaRPr>
          </a:p>
          <a:p>
            <a:pPr lvl="1"/>
            <a:r>
              <a:rPr lang="cs-CZ" sz="2600" dirty="0" smtClean="0">
                <a:solidFill>
                  <a:schemeClr val="tx1"/>
                </a:solidFill>
              </a:rPr>
              <a:t>lokalizační faktory jsou specifické vlastnosti daných míst, které mají vliv na umístění socioekonomických aktivit (infrastruktura, kvalifikovaná pracovní síla, průmyslová tradice aj.)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lokalizační </a:t>
            </a:r>
            <a:r>
              <a:rPr lang="cs-CZ" sz="2800" b="1" dirty="0">
                <a:solidFill>
                  <a:schemeClr val="tx1"/>
                </a:solidFill>
              </a:rPr>
              <a:t>teorie: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jejich cílem je nalezení faktorů ovlivňujících lokalizaci ekonomických aktivit a vysvětlení prostorového rozmístění ekonomiky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vznikaly </a:t>
            </a:r>
            <a:r>
              <a:rPr lang="cs-CZ" sz="2400" dirty="0">
                <a:solidFill>
                  <a:schemeClr val="tx1"/>
                </a:solidFill>
              </a:rPr>
              <a:t>z podnětu </a:t>
            </a:r>
            <a:r>
              <a:rPr lang="cs-CZ" sz="2400" dirty="0" smtClean="0">
                <a:solidFill>
                  <a:schemeClr val="tx1"/>
                </a:solidFill>
              </a:rPr>
              <a:t>kapitalistických </a:t>
            </a:r>
            <a:r>
              <a:rPr lang="cs-CZ" sz="2400" dirty="0">
                <a:solidFill>
                  <a:schemeClr val="tx1"/>
                </a:solidFill>
              </a:rPr>
              <a:t>vlastníků, kteří hledali optimální – nejvýhodnější místo pro </a:t>
            </a:r>
            <a:r>
              <a:rPr lang="cs-CZ" sz="2400" dirty="0" smtClean="0">
                <a:solidFill>
                  <a:schemeClr val="tx1"/>
                </a:solidFill>
              </a:rPr>
              <a:t>umístění své </a:t>
            </a:r>
            <a:r>
              <a:rPr lang="cs-CZ" sz="2400" dirty="0">
                <a:solidFill>
                  <a:schemeClr val="tx1"/>
                </a:solidFill>
              </a:rPr>
              <a:t>firmy</a:t>
            </a:r>
          </a:p>
          <a:p>
            <a:pPr lvl="2"/>
            <a:r>
              <a:rPr lang="cs-CZ" sz="2400" dirty="0" smtClean="0">
                <a:solidFill>
                  <a:schemeClr val="tx1"/>
                </a:solidFill>
              </a:rPr>
              <a:t>vycházejí </a:t>
            </a:r>
            <a:r>
              <a:rPr lang="cs-CZ" sz="2400" dirty="0">
                <a:solidFill>
                  <a:schemeClr val="tx1"/>
                </a:solidFill>
              </a:rPr>
              <a:t>tak z mikroekonomického </a:t>
            </a:r>
            <a:r>
              <a:rPr lang="cs-CZ" sz="2400" dirty="0" smtClean="0">
                <a:solidFill>
                  <a:schemeClr val="tx1"/>
                </a:solidFill>
              </a:rPr>
              <a:t>přístupu</a:t>
            </a:r>
          </a:p>
          <a:p>
            <a:pPr lvl="2"/>
            <a:r>
              <a:rPr lang="cs-CZ" sz="2400" dirty="0" smtClean="0">
                <a:solidFill>
                  <a:schemeClr val="tx1"/>
                </a:solidFill>
              </a:rPr>
              <a:t>lokalizace je tak jedním z nejdůležitějších rozhodnutí firmy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smyslem je optimalizovat polohu jednotlivého podniku s cílem maximalizovat zisk, </a:t>
            </a:r>
            <a:r>
              <a:rPr lang="cs-CZ" sz="2400" dirty="0" smtClean="0">
                <a:solidFill>
                  <a:schemeClr val="tx1"/>
                </a:solidFill>
              </a:rPr>
              <a:t>tržby </a:t>
            </a:r>
            <a:r>
              <a:rPr lang="cs-CZ" sz="2400" dirty="0">
                <a:solidFill>
                  <a:schemeClr val="tx1"/>
                </a:solidFill>
              </a:rPr>
              <a:t>či jinou požadovanou proměnnou (např. max. ekonomickou rentu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jsou považovány za předchůdce teorií regionální rozvoje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40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4) VĚCNÝ OBSAH PROSTOROVÉ </a:t>
            </a:r>
            <a:r>
              <a:rPr lang="cs-CZ" sz="3600" b="1" dirty="0" smtClean="0"/>
              <a:t>EKONOMIE, lokalizačních teorií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54927"/>
            <a:ext cx="12192000" cy="4898571"/>
          </a:xfrm>
        </p:spPr>
        <p:txBody>
          <a:bodyPr anchor="t">
            <a:no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prostorová koncentrace ekonomických aktivit (firem, výrobních procesů a výstupů); </a:t>
            </a:r>
            <a:r>
              <a:rPr lang="cs-CZ" sz="2000" b="1" dirty="0">
                <a:solidFill>
                  <a:schemeClr val="tx1"/>
                </a:solidFill>
              </a:rPr>
              <a:t>lokalizační teorie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1800" b="1" dirty="0">
                <a:solidFill>
                  <a:schemeClr val="tx1"/>
                </a:solidFill>
              </a:rPr>
              <a:t>Lokalizační teorie </a:t>
            </a:r>
            <a:r>
              <a:rPr lang="cs-CZ" sz="1800" b="1" i="1" dirty="0">
                <a:solidFill>
                  <a:schemeClr val="tx1"/>
                </a:solidFill>
              </a:rPr>
              <a:t>specializační</a:t>
            </a:r>
            <a:r>
              <a:rPr lang="cs-CZ" sz="1800" b="1" dirty="0" smtClean="0">
                <a:solidFill>
                  <a:schemeClr val="tx1"/>
                </a:solidFill>
              </a:rPr>
              <a:t>: </a:t>
            </a:r>
            <a:r>
              <a:rPr lang="cs-CZ" sz="1400" dirty="0" smtClean="0">
                <a:solidFill>
                  <a:schemeClr val="tx1"/>
                </a:solidFill>
              </a:rPr>
              <a:t>lokalizace </a:t>
            </a:r>
            <a:r>
              <a:rPr lang="cs-CZ" sz="1400" dirty="0">
                <a:solidFill>
                  <a:schemeClr val="tx1"/>
                </a:solidFill>
              </a:rPr>
              <a:t>zemědělské výroby - J. H. von </a:t>
            </a:r>
            <a:r>
              <a:rPr lang="cs-CZ" sz="1400" dirty="0" err="1">
                <a:solidFill>
                  <a:schemeClr val="tx1"/>
                </a:solidFill>
              </a:rPr>
              <a:t>Thünen</a:t>
            </a:r>
            <a:endParaRPr lang="cs-CZ" sz="1400" dirty="0">
              <a:solidFill>
                <a:schemeClr val="tx1"/>
              </a:solidFill>
            </a:endParaRPr>
          </a:p>
          <a:p>
            <a:pPr marL="838350" lvl="1" indent="-514350">
              <a:buFont typeface="+mj-lt"/>
              <a:buAutoNum type="arabicPeriod"/>
            </a:pPr>
            <a:r>
              <a:rPr lang="cs-CZ" sz="1800" b="1" dirty="0">
                <a:solidFill>
                  <a:schemeClr val="tx1"/>
                </a:solidFill>
              </a:rPr>
              <a:t>Lokalizace průmyslu</a:t>
            </a:r>
            <a:r>
              <a:rPr lang="cs-CZ" sz="1800" b="1" dirty="0" smtClean="0">
                <a:solidFill>
                  <a:schemeClr val="tx1"/>
                </a:solidFill>
              </a:rPr>
              <a:t>: </a:t>
            </a:r>
            <a:r>
              <a:rPr lang="cs-CZ" sz="1400" dirty="0">
                <a:solidFill>
                  <a:schemeClr val="tx1"/>
                </a:solidFill>
              </a:rPr>
              <a:t>jednodimenzionální lokalizační modely; </a:t>
            </a:r>
            <a:r>
              <a:rPr lang="cs-CZ" sz="1400" dirty="0" err="1">
                <a:solidFill>
                  <a:schemeClr val="tx1"/>
                </a:solidFill>
              </a:rPr>
              <a:t>Laundhardtův</a:t>
            </a:r>
            <a:r>
              <a:rPr lang="cs-CZ" sz="1400" dirty="0">
                <a:solidFill>
                  <a:schemeClr val="tx1"/>
                </a:solidFill>
              </a:rPr>
              <a:t> model; Weberův </a:t>
            </a:r>
            <a:r>
              <a:rPr lang="cs-CZ" sz="1400" dirty="0" smtClean="0">
                <a:solidFill>
                  <a:schemeClr val="tx1"/>
                </a:solidFill>
              </a:rPr>
              <a:t>model </a:t>
            </a:r>
            <a:r>
              <a:rPr lang="cs-CZ" sz="1400" dirty="0">
                <a:solidFill>
                  <a:schemeClr val="tx1"/>
                </a:solidFill>
              </a:rPr>
              <a:t>a Weber-</a:t>
            </a:r>
            <a:r>
              <a:rPr lang="cs-CZ" sz="1400" dirty="0" err="1">
                <a:solidFill>
                  <a:schemeClr val="tx1"/>
                </a:solidFill>
              </a:rPr>
              <a:t>Mosesův</a:t>
            </a:r>
            <a:r>
              <a:rPr lang="cs-CZ" sz="1400" dirty="0">
                <a:solidFill>
                  <a:schemeClr val="tx1"/>
                </a:solidFill>
              </a:rPr>
              <a:t> lokalizační </a:t>
            </a:r>
            <a:r>
              <a:rPr lang="cs-CZ" sz="1400" dirty="0" smtClean="0">
                <a:solidFill>
                  <a:schemeClr val="tx1"/>
                </a:solidFill>
              </a:rPr>
              <a:t>m.</a:t>
            </a:r>
            <a:endParaRPr lang="cs-CZ" sz="1400" dirty="0">
              <a:solidFill>
                <a:schemeClr val="tx1"/>
              </a:solidFill>
            </a:endParaRPr>
          </a:p>
          <a:p>
            <a:pPr marL="838350" lvl="1" indent="-514350">
              <a:buFont typeface="+mj-lt"/>
              <a:buAutoNum type="arabicPeriod"/>
            </a:pPr>
            <a:r>
              <a:rPr lang="cs-CZ" sz="1800" b="1" dirty="0" smtClean="0">
                <a:solidFill>
                  <a:schemeClr val="tx1"/>
                </a:solidFill>
              </a:rPr>
              <a:t>Prostorové uspořádání ekonomiky: </a:t>
            </a:r>
            <a:r>
              <a:rPr lang="cs-CZ" sz="1400" dirty="0" err="1" smtClean="0">
                <a:solidFill>
                  <a:schemeClr val="tx1"/>
                </a:solidFill>
              </a:rPr>
              <a:t>Hottelingův</a:t>
            </a:r>
            <a:r>
              <a:rPr lang="cs-CZ" sz="1400" dirty="0" smtClean="0">
                <a:solidFill>
                  <a:schemeClr val="tx1"/>
                </a:solidFill>
              </a:rPr>
              <a:t> </a:t>
            </a:r>
            <a:r>
              <a:rPr lang="cs-CZ" sz="1400" dirty="0">
                <a:solidFill>
                  <a:schemeClr val="tx1"/>
                </a:solidFill>
              </a:rPr>
              <a:t>model, </a:t>
            </a:r>
            <a:r>
              <a:rPr lang="cs-CZ" sz="1400" dirty="0" smtClean="0">
                <a:solidFill>
                  <a:schemeClr val="tx1"/>
                </a:solidFill>
              </a:rPr>
              <a:t>Teorie </a:t>
            </a:r>
            <a:r>
              <a:rPr lang="cs-CZ" sz="1400" dirty="0">
                <a:solidFill>
                  <a:schemeClr val="tx1"/>
                </a:solidFill>
              </a:rPr>
              <a:t>centrálních míst (</a:t>
            </a:r>
            <a:r>
              <a:rPr lang="cs-CZ" sz="1400" dirty="0" err="1" smtClean="0">
                <a:solidFill>
                  <a:schemeClr val="tx1"/>
                </a:solidFill>
              </a:rPr>
              <a:t>Christaller</a:t>
            </a:r>
            <a:r>
              <a:rPr lang="cs-CZ" sz="1400" dirty="0" smtClean="0">
                <a:solidFill>
                  <a:schemeClr val="tx1"/>
                </a:solidFill>
              </a:rPr>
              <a:t>) a </a:t>
            </a:r>
            <a:r>
              <a:rPr lang="cs-CZ" sz="1400" dirty="0" err="1">
                <a:solidFill>
                  <a:schemeClr val="tx1"/>
                </a:solidFill>
              </a:rPr>
              <a:t>Löscheho</a:t>
            </a:r>
            <a:r>
              <a:rPr lang="cs-CZ" sz="1400" dirty="0">
                <a:solidFill>
                  <a:schemeClr val="tx1"/>
                </a:solidFill>
              </a:rPr>
              <a:t> model tržních zón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1800" b="1" dirty="0">
                <a:solidFill>
                  <a:schemeClr val="tx1"/>
                </a:solidFill>
              </a:rPr>
              <a:t>Lokalizace mezinárodních korporací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Teorie </a:t>
            </a:r>
            <a:r>
              <a:rPr lang="cs-CZ" dirty="0">
                <a:solidFill>
                  <a:schemeClr val="tx1"/>
                </a:solidFill>
              </a:rPr>
              <a:t>mezoekonomiky, </a:t>
            </a:r>
            <a:r>
              <a:rPr lang="cs-CZ" dirty="0" smtClean="0">
                <a:solidFill>
                  <a:schemeClr val="tx1"/>
                </a:solidFill>
              </a:rPr>
              <a:t>Teorie </a:t>
            </a:r>
            <a:r>
              <a:rPr lang="cs-CZ" dirty="0">
                <a:solidFill>
                  <a:schemeClr val="tx1"/>
                </a:solidFill>
              </a:rPr>
              <a:t>výrobních cyklů, </a:t>
            </a:r>
            <a:r>
              <a:rPr lang="cs-CZ" dirty="0" smtClean="0">
                <a:solidFill>
                  <a:schemeClr val="tx1"/>
                </a:solidFill>
              </a:rPr>
              <a:t>Teorie </a:t>
            </a:r>
            <a:r>
              <a:rPr lang="cs-CZ" dirty="0">
                <a:solidFill>
                  <a:schemeClr val="tx1"/>
                </a:solidFill>
              </a:rPr>
              <a:t>ziskových cyklů, </a:t>
            </a:r>
            <a:r>
              <a:rPr lang="cs-CZ" dirty="0" smtClean="0">
                <a:solidFill>
                  <a:schemeClr val="tx1"/>
                </a:solidFill>
              </a:rPr>
              <a:t>Teorie </a:t>
            </a:r>
            <a:r>
              <a:rPr lang="cs-CZ" dirty="0">
                <a:solidFill>
                  <a:schemeClr val="tx1"/>
                </a:solidFill>
              </a:rPr>
              <a:t>územních děleb práce aj.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1800" b="1" dirty="0">
                <a:solidFill>
                  <a:schemeClr val="tx1"/>
                </a:solidFill>
              </a:rPr>
              <a:t>Moderní </a:t>
            </a:r>
            <a:r>
              <a:rPr lang="cs-CZ" sz="1800" b="1" dirty="0" smtClean="0">
                <a:solidFill>
                  <a:schemeClr val="tx1"/>
                </a:solidFill>
              </a:rPr>
              <a:t>lokalizační </a:t>
            </a:r>
            <a:r>
              <a:rPr lang="cs-CZ" sz="1800" b="1" dirty="0">
                <a:solidFill>
                  <a:schemeClr val="tx1"/>
                </a:solidFill>
              </a:rPr>
              <a:t>(rozvojové) teorie, po 2. světové válce:</a:t>
            </a:r>
            <a:r>
              <a:rPr lang="cs-CZ" sz="1800" dirty="0">
                <a:solidFill>
                  <a:schemeClr val="tx1"/>
                </a:solidFill>
              </a:rPr>
              <a:t>	</a:t>
            </a:r>
          </a:p>
          <a:p>
            <a:pPr lvl="2"/>
            <a:r>
              <a:rPr lang="cs-CZ" i="1" dirty="0">
                <a:solidFill>
                  <a:schemeClr val="tx1"/>
                </a:solidFill>
              </a:rPr>
              <a:t>Francouzská škola: </a:t>
            </a:r>
            <a:r>
              <a:rPr lang="cs-CZ" dirty="0">
                <a:solidFill>
                  <a:schemeClr val="tx1"/>
                </a:solidFill>
              </a:rPr>
              <a:t>Polarizační teorie </a:t>
            </a:r>
            <a:r>
              <a:rPr lang="cs-CZ" dirty="0" smtClean="0">
                <a:solidFill>
                  <a:schemeClr val="tx1"/>
                </a:solidFill>
              </a:rPr>
              <a:t>– F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err="1">
                <a:solidFill>
                  <a:schemeClr val="tx1"/>
                </a:solidFill>
              </a:rPr>
              <a:t>Perroux</a:t>
            </a:r>
            <a:endParaRPr lang="cs-CZ" dirty="0">
              <a:solidFill>
                <a:schemeClr val="tx1"/>
              </a:solidFill>
            </a:endParaRPr>
          </a:p>
          <a:p>
            <a:pPr lvl="2"/>
            <a:r>
              <a:rPr lang="cs-CZ" i="1" dirty="0">
                <a:solidFill>
                  <a:schemeClr val="tx1"/>
                </a:solidFill>
              </a:rPr>
              <a:t>Americká škola: </a:t>
            </a:r>
            <a:r>
              <a:rPr lang="cs-CZ" dirty="0">
                <a:solidFill>
                  <a:schemeClr val="tx1"/>
                </a:solidFill>
              </a:rPr>
              <a:t>Rozvojová teorie založená na abstraktním modelování – W. </a:t>
            </a:r>
            <a:r>
              <a:rPr lang="cs-CZ" dirty="0" err="1">
                <a:solidFill>
                  <a:schemeClr val="tx1"/>
                </a:solidFill>
              </a:rPr>
              <a:t>Isard</a:t>
            </a:r>
            <a:endParaRPr lang="cs-CZ" dirty="0">
              <a:solidFill>
                <a:schemeClr val="tx1"/>
              </a:solidFill>
            </a:endParaRPr>
          </a:p>
          <a:p>
            <a:pPr lvl="2"/>
            <a:r>
              <a:rPr lang="cs-CZ" i="1" dirty="0" smtClean="0">
                <a:solidFill>
                  <a:schemeClr val="tx1"/>
                </a:solidFill>
              </a:rPr>
              <a:t>ostatní:  Teorie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tvorby tzv. územně-odvětvových </a:t>
            </a:r>
            <a:r>
              <a:rPr lang="cs-CZ" dirty="0" smtClean="0">
                <a:solidFill>
                  <a:schemeClr val="tx1"/>
                </a:solidFill>
              </a:rPr>
              <a:t>komplexů; Sektorová </a:t>
            </a:r>
            <a:r>
              <a:rPr lang="cs-CZ" dirty="0">
                <a:solidFill>
                  <a:schemeClr val="tx1"/>
                </a:solidFill>
              </a:rPr>
              <a:t>teorie růstu ekonomické báze </a:t>
            </a:r>
            <a:r>
              <a:rPr lang="cs-CZ" dirty="0" smtClean="0">
                <a:solidFill>
                  <a:schemeClr val="tx1"/>
                </a:solidFill>
              </a:rPr>
              <a:t>regionu, Teorie </a:t>
            </a:r>
            <a:r>
              <a:rPr lang="cs-CZ" dirty="0">
                <a:solidFill>
                  <a:schemeClr val="tx1"/>
                </a:solidFill>
              </a:rPr>
              <a:t>exportní báze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prostorová </a:t>
            </a:r>
            <a:r>
              <a:rPr lang="cs-CZ" sz="2000" dirty="0">
                <a:solidFill>
                  <a:schemeClr val="tx1"/>
                </a:solidFill>
              </a:rPr>
              <a:t>koncentrace obyvatelstva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sídelní soustava - teorie měst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prostorový pohyb obyvatel - migrační teorie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8987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1907</TotalTime>
  <Words>1069</Words>
  <Application>Microsoft Office PowerPoint</Application>
  <PresentationFormat>Širokoúhlá obrazovka</PresentationFormat>
  <Paragraphs>83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Calibri</vt:lpstr>
      <vt:lpstr>Gill Sans MT</vt:lpstr>
      <vt:lpstr>Times New Roman</vt:lpstr>
      <vt:lpstr>Wingdings 2</vt:lpstr>
      <vt:lpstr>Dividenda</vt:lpstr>
      <vt:lpstr>Prostorová ekonomie</vt:lpstr>
      <vt:lpstr>Obsah</vt:lpstr>
      <vt:lpstr>1) PROSTOR – území, teritorium, oblast</vt:lpstr>
      <vt:lpstr>2) PROSTOROVÁ (regionální) Ekonomika</vt:lpstr>
      <vt:lpstr>3) PROSTOROVÁ (regionální) EKONOMIE</vt:lpstr>
      <vt:lpstr>3) PROSTOROVÁ EKONOMIE</vt:lpstr>
      <vt:lpstr>3) PROSTOROVÁ (regionální) EKONOMIE</vt:lpstr>
      <vt:lpstr>3) PROSTOROVÁ (regionální) EKONOMIE</vt:lpstr>
      <vt:lpstr>4) VĚCNÝ OBSAH PROSTOROVÉ EKONOMIE, lokalizačních teorií</vt:lpstr>
      <vt:lpstr>5) Přednosti a nedostatky lokalizačních teorií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Tureckova</cp:lastModifiedBy>
  <cp:revision>168</cp:revision>
  <cp:lastPrinted>2018-02-12T08:12:35Z</cp:lastPrinted>
  <dcterms:created xsi:type="dcterms:W3CDTF">2017-12-11T08:34:25Z</dcterms:created>
  <dcterms:modified xsi:type="dcterms:W3CDTF">2021-08-15T18:53:06Z</dcterms:modified>
</cp:coreProperties>
</file>