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handoutMasterIdLst>
    <p:handoutMasterId r:id="rId19"/>
  </p:handoutMasterIdLst>
  <p:sldIdLst>
    <p:sldId id="256" r:id="rId2"/>
    <p:sldId id="260" r:id="rId3"/>
    <p:sldId id="277" r:id="rId4"/>
    <p:sldId id="334" r:id="rId5"/>
    <p:sldId id="335" r:id="rId6"/>
    <p:sldId id="310" r:id="rId7"/>
    <p:sldId id="326" r:id="rId8"/>
    <p:sldId id="323" r:id="rId9"/>
    <p:sldId id="325" r:id="rId10"/>
    <p:sldId id="330" r:id="rId11"/>
    <p:sldId id="337" r:id="rId12"/>
    <p:sldId id="336" r:id="rId13"/>
    <p:sldId id="333" r:id="rId14"/>
    <p:sldId id="332" r:id="rId15"/>
    <p:sldId id="304" r:id="rId16"/>
    <p:sldId id="338" r:id="rId17"/>
    <p:sldId id="276"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378"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73FBBA2-7A20-4748-AF3A-A3D98AB4B267}" type="datetimeFigureOut">
              <a:rPr lang="cs-CZ" smtClean="0"/>
              <a:t>23.08.2021</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B7BF6EC-E84A-411E-8838-367FE3D6C4D5}" type="slidenum">
              <a:rPr lang="cs-CZ" smtClean="0"/>
              <a:t>‹#›</a:t>
            </a:fld>
            <a:endParaRPr lang="cs-CZ"/>
          </a:p>
        </p:txBody>
      </p:sp>
    </p:spTree>
    <p:extLst>
      <p:ext uri="{BB962C8B-B14F-4D97-AF65-F5344CB8AC3E}">
        <p14:creationId xmlns:p14="http://schemas.microsoft.com/office/powerpoint/2010/main" val="42831281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8/23/2021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785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68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8/23/2021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171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6698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8/23/2021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620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8597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497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627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480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8/23/2021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2919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8/23/2021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062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8/23/2021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689477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a:t>Prostorová ekonomie</a:t>
            </a:r>
            <a:endParaRPr lang="en-US" sz="4400" dirty="0"/>
          </a:p>
        </p:txBody>
      </p:sp>
      <p:sp>
        <p:nvSpPr>
          <p:cNvPr id="3" name="Podnadpis 2"/>
          <p:cNvSpPr>
            <a:spLocks noGrp="1"/>
          </p:cNvSpPr>
          <p:nvPr>
            <p:ph type="subTitle" idx="1"/>
          </p:nvPr>
        </p:nvSpPr>
        <p:spPr/>
        <p:txBody>
          <a:bodyPr>
            <a:normAutofit/>
          </a:bodyPr>
          <a:lstStyle/>
          <a:p>
            <a:r>
              <a:rPr lang="cs-CZ" sz="2800" dirty="0"/>
              <a:t>Ing. Kamila Turečková, Ph.D.</a:t>
            </a:r>
            <a:endParaRPr lang="en-US" sz="2800" dirty="0"/>
          </a:p>
        </p:txBody>
      </p:sp>
      <p:pic>
        <p:nvPicPr>
          <p:cNvPr id="4" name="Picture 2" descr="Slezská univerzita v Opav&amp;ecaron;, Obchodn&amp;ecaron; podnikatelská fakulta v Karvin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367" y="636971"/>
            <a:ext cx="3024336" cy="936106"/>
          </a:xfrm>
          <a:prstGeom prst="rect">
            <a:avLst/>
          </a:prstGeom>
          <a:noFill/>
          <a:extLst>
            <a:ext uri="{909E8E84-426E-40DD-AFC4-6F175D3DCCD1}">
              <a14:hiddenFill xmlns:a14="http://schemas.microsoft.com/office/drawing/2010/main">
                <a:solidFill>
                  <a:srgbClr val="FFFFFF"/>
                </a:solidFill>
              </a14:hiddenFill>
            </a:ext>
          </a:extLst>
        </p:spPr>
      </p:pic>
      <p:sp>
        <p:nvSpPr>
          <p:cNvPr id="7" name="Podnadpis 2"/>
          <p:cNvSpPr txBox="1">
            <a:spLocks/>
          </p:cNvSpPr>
          <p:nvPr/>
        </p:nvSpPr>
        <p:spPr>
          <a:xfrm>
            <a:off x="979055" y="3666836"/>
            <a:ext cx="10595682" cy="2623624"/>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cs-CZ" sz="4000" dirty="0">
                <a:solidFill>
                  <a:schemeClr val="accent2">
                    <a:lumMod val="40000"/>
                    <a:lumOff val="60000"/>
                  </a:schemeClr>
                </a:solidFill>
              </a:rPr>
              <a:t>NPEKP/NKEKP</a:t>
            </a:r>
          </a:p>
          <a:p>
            <a:pPr algn="r"/>
            <a:r>
              <a:rPr lang="cs-CZ" sz="4400" dirty="0" smtClean="0">
                <a:solidFill>
                  <a:schemeClr val="accent4">
                    <a:lumMod val="20000"/>
                    <a:lumOff val="80000"/>
                  </a:schemeClr>
                </a:solidFill>
              </a:rPr>
              <a:t>4+5) </a:t>
            </a:r>
            <a:r>
              <a:rPr lang="cs-CZ" sz="4400" dirty="0">
                <a:solidFill>
                  <a:schemeClr val="accent4">
                    <a:lumMod val="20000"/>
                    <a:lumOff val="80000"/>
                  </a:schemeClr>
                </a:solidFill>
              </a:rPr>
              <a:t>Lokalizace                     průmyslových činností</a:t>
            </a:r>
            <a:endParaRPr lang="en-US" sz="4400" dirty="0">
              <a:solidFill>
                <a:schemeClr val="accent4">
                  <a:lumMod val="20000"/>
                  <a:lumOff val="80000"/>
                </a:schemeClr>
              </a:solidFill>
            </a:endParaRPr>
          </a:p>
        </p:txBody>
      </p:sp>
    </p:spTree>
    <p:extLst>
      <p:ext uri="{BB962C8B-B14F-4D97-AF65-F5344CB8AC3E}">
        <p14:creationId xmlns:p14="http://schemas.microsoft.com/office/powerpoint/2010/main" val="2259534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3) Alfred </a:t>
            </a:r>
            <a:r>
              <a:rPr lang="cs-CZ" sz="3600" b="1" dirty="0" smtClean="0"/>
              <a:t>Weber</a:t>
            </a:r>
            <a:r>
              <a:rPr lang="cs-CZ" sz="3600" b="1" dirty="0"/>
              <a:t>; </a:t>
            </a:r>
            <a:r>
              <a:rPr lang="cs-CZ" sz="3600" b="1" dirty="0" smtClean="0"/>
              <a:t>(1) </a:t>
            </a:r>
            <a:r>
              <a:rPr lang="cs-CZ" sz="3100" b="1" dirty="0" smtClean="0"/>
              <a:t>Dopravní náklady</a:t>
            </a:r>
            <a:endParaRPr lang="cs-CZ" sz="3100" dirty="0"/>
          </a:p>
        </p:txBody>
      </p:sp>
      <p:sp>
        <p:nvSpPr>
          <p:cNvPr id="3" name="Zástupný symbol pro obsah 2"/>
          <p:cNvSpPr>
            <a:spLocks noGrp="1"/>
          </p:cNvSpPr>
          <p:nvPr>
            <p:ph idx="1"/>
          </p:nvPr>
        </p:nvSpPr>
        <p:spPr>
          <a:xfrm>
            <a:off x="144379" y="1865745"/>
            <a:ext cx="6725653" cy="4992255"/>
          </a:xfrm>
        </p:spPr>
        <p:txBody>
          <a:bodyPr anchor="t">
            <a:normAutofit/>
          </a:bodyPr>
          <a:lstStyle/>
          <a:p>
            <a:r>
              <a:rPr lang="cs-CZ" sz="2400" dirty="0" smtClean="0"/>
              <a:t>přepravovaný materiál (suroviny) členil na:</a:t>
            </a:r>
          </a:p>
          <a:p>
            <a:pPr lvl="1"/>
            <a:r>
              <a:rPr lang="cs-CZ" sz="2000" b="1" dirty="0"/>
              <a:t>ubiktivní</a:t>
            </a:r>
            <a:r>
              <a:rPr lang="cs-CZ" sz="2000" dirty="0"/>
              <a:t> (</a:t>
            </a:r>
            <a:r>
              <a:rPr lang="cs-CZ" sz="2000" dirty="0" smtClean="0"/>
              <a:t>všeobecné) </a:t>
            </a:r>
            <a:r>
              <a:rPr lang="cs-CZ" sz="2000" dirty="0"/>
              <a:t>= </a:t>
            </a:r>
            <a:r>
              <a:rPr lang="cs-CZ" sz="2000" dirty="0" smtClean="0"/>
              <a:t>takové, </a:t>
            </a:r>
            <a:r>
              <a:rPr lang="cs-CZ" sz="2000" dirty="0"/>
              <a:t>které jsou k dispozici všude, </a:t>
            </a:r>
            <a:r>
              <a:rPr lang="cs-CZ" sz="2000" dirty="0" smtClean="0"/>
              <a:t>na všech místech regionu, neovlivňují lokalizaci firmy</a:t>
            </a:r>
            <a:endParaRPr lang="cs-CZ" sz="2000" dirty="0"/>
          </a:p>
          <a:p>
            <a:pPr lvl="1"/>
            <a:r>
              <a:rPr lang="cs-CZ" sz="2000" b="1" dirty="0" smtClean="0"/>
              <a:t>lokalizované</a:t>
            </a:r>
            <a:r>
              <a:rPr lang="cs-CZ" sz="2000" dirty="0" smtClean="0"/>
              <a:t> </a:t>
            </a:r>
            <a:r>
              <a:rPr lang="cs-CZ" sz="2000" dirty="0"/>
              <a:t>= </a:t>
            </a:r>
            <a:r>
              <a:rPr lang="cs-CZ" sz="2000" dirty="0" smtClean="0"/>
              <a:t>suroviny </a:t>
            </a:r>
            <a:r>
              <a:rPr lang="cs-CZ" sz="2000" dirty="0"/>
              <a:t>nebo materiál, který se nachází pouze v určitých </a:t>
            </a:r>
            <a:r>
              <a:rPr lang="cs-CZ" sz="2000" dirty="0" smtClean="0"/>
              <a:t>lokalitách, je k dispozici pouze v určitém regionu a jejich lokalizace se musí respektovat ve vztahu k lokalizaci firmy</a:t>
            </a:r>
            <a:endParaRPr lang="cs-CZ" sz="2000" dirty="0" smtClean="0"/>
          </a:p>
          <a:p>
            <a:pPr lvl="0"/>
            <a:r>
              <a:rPr lang="cs-CZ" sz="2400" dirty="0" smtClean="0"/>
              <a:t>za </a:t>
            </a:r>
            <a:r>
              <a:rPr lang="cs-CZ" sz="2400" dirty="0"/>
              <a:t>použití </a:t>
            </a:r>
            <a:r>
              <a:rPr lang="cs-CZ" sz="2400" dirty="0" err="1"/>
              <a:t>Laundhardtova</a:t>
            </a:r>
            <a:r>
              <a:rPr lang="cs-CZ" sz="2400" dirty="0"/>
              <a:t> lokalizačního trojúhelníku hledá místo minimálních dopravních </a:t>
            </a:r>
            <a:r>
              <a:rPr lang="cs-CZ" sz="2400" dirty="0" smtClean="0"/>
              <a:t>nákladů</a:t>
            </a:r>
          </a:p>
          <a:p>
            <a:pPr lvl="1"/>
            <a:r>
              <a:rPr lang="cs-CZ" sz="2000" dirty="0" smtClean="0"/>
              <a:t>znárodněním Weberova lokalizačního modelu je tzv. lokalizační trojúhelník</a:t>
            </a:r>
          </a:p>
          <a:p>
            <a:pPr lvl="1"/>
            <a:endParaRPr lang="cs-CZ" sz="18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10</a:t>
            </a:fld>
            <a:endParaRPr lang="en-US" dirty="0"/>
          </a:p>
        </p:txBody>
      </p:sp>
      <p:pic>
        <p:nvPicPr>
          <p:cNvPr id="5" name="Obrázek 4"/>
          <p:cNvPicPr>
            <a:picLocks noChangeAspect="1"/>
          </p:cNvPicPr>
          <p:nvPr/>
        </p:nvPicPr>
        <p:blipFill>
          <a:blip r:embed="rId2"/>
          <a:stretch>
            <a:fillRect/>
          </a:stretch>
        </p:blipFill>
        <p:spPr>
          <a:xfrm>
            <a:off x="6870032" y="2143409"/>
            <a:ext cx="4936739" cy="3801058"/>
          </a:xfrm>
          <a:prstGeom prst="rect">
            <a:avLst/>
          </a:prstGeom>
        </p:spPr>
      </p:pic>
    </p:spTree>
    <p:extLst>
      <p:ext uri="{BB962C8B-B14F-4D97-AF65-F5344CB8AC3E}">
        <p14:creationId xmlns:p14="http://schemas.microsoft.com/office/powerpoint/2010/main" val="4174612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3) Alfred </a:t>
            </a:r>
            <a:r>
              <a:rPr lang="cs-CZ" sz="3600" b="1" dirty="0" smtClean="0"/>
              <a:t>Weber</a:t>
            </a:r>
            <a:r>
              <a:rPr lang="cs-CZ" sz="3600" b="1" dirty="0"/>
              <a:t>; </a:t>
            </a:r>
            <a:r>
              <a:rPr lang="cs-CZ" sz="3600" b="1" dirty="0" smtClean="0"/>
              <a:t>(1) </a:t>
            </a:r>
            <a:r>
              <a:rPr lang="cs-CZ" sz="3100" b="1" dirty="0" smtClean="0"/>
              <a:t>Dopravní náklady</a:t>
            </a:r>
            <a:endParaRPr lang="cs-CZ" sz="3100" dirty="0"/>
          </a:p>
        </p:txBody>
      </p:sp>
      <mc:AlternateContent xmlns:mc="http://schemas.openxmlformats.org/markup-compatibility/2006">
        <mc:Choice xmlns:a14="http://schemas.microsoft.com/office/drawing/2010/main" Requires="a14">
          <p:sp>
            <p:nvSpPr>
              <p:cNvPr id="3" name="Zástupný symbol pro obsah 2"/>
              <p:cNvSpPr>
                <a:spLocks noGrp="1"/>
              </p:cNvSpPr>
              <p:nvPr>
                <p:ph idx="1"/>
              </p:nvPr>
            </p:nvSpPr>
            <p:spPr>
              <a:xfrm>
                <a:off x="144379" y="1865745"/>
                <a:ext cx="6725653" cy="4992255"/>
              </a:xfrm>
            </p:spPr>
            <p:txBody>
              <a:bodyPr anchor="t">
                <a:normAutofit lnSpcReduction="10000"/>
              </a:bodyPr>
              <a:lstStyle/>
              <a:p>
                <a:r>
                  <a:rPr lang="cs-CZ" sz="2400" dirty="0" smtClean="0"/>
                  <a:t>celkové náklady TC=</a:t>
                </a:r>
                <a14:m>
                  <m:oMath xmlns:m="http://schemas.openxmlformats.org/officeDocument/2006/math">
                    <m:nary>
                      <m:naryPr>
                        <m:chr m:val="∑"/>
                        <m:ctrlPr>
                          <a:rPr lang="cs-CZ" sz="2400" i="1" smtClean="0">
                            <a:latin typeface="Cambria Math" panose="02040503050406030204" pitchFamily="18" charset="0"/>
                          </a:rPr>
                        </m:ctrlPr>
                      </m:naryPr>
                      <m:sub>
                        <m:r>
                          <m:rPr>
                            <m:brk m:alnAt="23"/>
                          </m:rPr>
                          <a:rPr lang="cs-CZ" sz="2400" b="0" i="1" smtClean="0">
                            <a:latin typeface="Cambria Math" panose="02040503050406030204" pitchFamily="18" charset="0"/>
                          </a:rPr>
                          <m:t>𝑖</m:t>
                        </m:r>
                        <m:r>
                          <a:rPr lang="cs-CZ" sz="2400" b="0" i="1" smtClean="0">
                            <a:latin typeface="Cambria Math" panose="02040503050406030204" pitchFamily="18" charset="0"/>
                          </a:rPr>
                          <m:t>=1</m:t>
                        </m:r>
                      </m:sub>
                      <m:sup>
                        <m:r>
                          <a:rPr lang="cs-CZ" sz="2400" b="0" i="1" smtClean="0">
                            <a:latin typeface="Cambria Math" panose="02040503050406030204" pitchFamily="18" charset="0"/>
                          </a:rPr>
                          <m:t>3</m:t>
                        </m:r>
                      </m:sup>
                      <m:e>
                        <m:r>
                          <a:rPr lang="cs-CZ" sz="2400" i="1">
                            <a:latin typeface="Cambria Math" panose="02040503050406030204" pitchFamily="18" charset="0"/>
                          </a:rPr>
                          <m:t>𝑚</m:t>
                        </m:r>
                        <m:r>
                          <a:rPr lang="cs-CZ" sz="2400" b="0" i="1" baseline="-25000" smtClean="0">
                            <a:latin typeface="Cambria Math" panose="02040503050406030204" pitchFamily="18" charset="0"/>
                          </a:rPr>
                          <m:t>𝑖</m:t>
                        </m:r>
                        <m:r>
                          <a:rPr lang="cs-CZ" sz="2400" i="1">
                            <a:latin typeface="Cambria Math" panose="02040503050406030204" pitchFamily="18" charset="0"/>
                          </a:rPr>
                          <m:t>𝑡</m:t>
                        </m:r>
                        <m:r>
                          <a:rPr lang="cs-CZ" sz="2400" b="0" i="1" baseline="-25000" smtClean="0">
                            <a:latin typeface="Cambria Math" panose="02040503050406030204" pitchFamily="18" charset="0"/>
                          </a:rPr>
                          <m:t>𝑖</m:t>
                        </m:r>
                        <m:r>
                          <a:rPr lang="cs-CZ" sz="2400" i="1">
                            <a:latin typeface="Cambria Math" panose="02040503050406030204" pitchFamily="18" charset="0"/>
                          </a:rPr>
                          <m:t>𝑑</m:t>
                        </m:r>
                        <m:r>
                          <a:rPr lang="cs-CZ" sz="2400" b="0" i="1" baseline="-25000" smtClean="0">
                            <a:latin typeface="Cambria Math" panose="02040503050406030204" pitchFamily="18" charset="0"/>
                          </a:rPr>
                          <m:t>𝑖</m:t>
                        </m:r>
                      </m:e>
                    </m:nary>
                  </m:oMath>
                </a14:m>
                <a:endParaRPr lang="cs-CZ" sz="2000" dirty="0" smtClean="0"/>
              </a:p>
              <a:p>
                <a:pPr lvl="1"/>
                <a:r>
                  <a:rPr lang="cs-CZ" sz="1800" dirty="0" smtClean="0"/>
                  <a:t>náklady na dopravu ze tří destinací (vrcholů trojúhelníku)</a:t>
                </a:r>
              </a:p>
              <a:p>
                <a:pPr lvl="1"/>
                <a:r>
                  <a:rPr lang="cs-CZ" sz="1800" i="1" dirty="0" smtClean="0"/>
                  <a:t>m</a:t>
                </a:r>
                <a:r>
                  <a:rPr lang="cs-CZ" sz="1800" dirty="0" smtClean="0"/>
                  <a:t> je cena vstupu na jednotku, </a:t>
                </a:r>
              </a:p>
              <a:p>
                <a:pPr lvl="1"/>
                <a:r>
                  <a:rPr lang="cs-CZ" sz="1800" i="1" dirty="0" smtClean="0"/>
                  <a:t>t</a:t>
                </a:r>
                <a:r>
                  <a:rPr lang="cs-CZ" sz="1800" dirty="0" smtClean="0"/>
                  <a:t> je cena za dopravu tun na kilometr</a:t>
                </a:r>
              </a:p>
              <a:p>
                <a:pPr lvl="1"/>
                <a:r>
                  <a:rPr lang="cs-CZ" sz="1800" i="1" dirty="0" smtClean="0"/>
                  <a:t>d</a:t>
                </a:r>
                <a:r>
                  <a:rPr lang="cs-CZ" sz="1800" dirty="0" smtClean="0"/>
                  <a:t> lze vypočítat Pythagorovou větou pro jednotlivé vzdálenosti</a:t>
                </a:r>
              </a:p>
              <a:p>
                <a:pPr lvl="2"/>
                <a:r>
                  <a:rPr lang="cs-CZ" sz="1600" dirty="0" smtClean="0"/>
                  <a:t>d1=</a:t>
                </a:r>
                <a14:m>
                  <m:oMath xmlns:m="http://schemas.openxmlformats.org/officeDocument/2006/math">
                    <m:rad>
                      <m:radPr>
                        <m:degHide m:val="on"/>
                        <m:ctrlPr>
                          <a:rPr lang="cs-CZ" sz="1600" i="1" smtClean="0">
                            <a:latin typeface="Cambria Math" panose="02040503050406030204" pitchFamily="18" charset="0"/>
                          </a:rPr>
                        </m:ctrlPr>
                      </m:radPr>
                      <m:deg/>
                      <m:e>
                        <m:sSup>
                          <m:sSupPr>
                            <m:ctrlPr>
                              <a:rPr lang="cs-CZ" sz="1600" i="1" smtClean="0">
                                <a:latin typeface="Cambria Math" panose="02040503050406030204" pitchFamily="18" charset="0"/>
                              </a:rPr>
                            </m:ctrlPr>
                          </m:sSupPr>
                          <m:e>
                            <m:r>
                              <a:rPr lang="cs-CZ" sz="1600" b="0" i="1" smtClean="0">
                                <a:latin typeface="Cambria Math" panose="02040503050406030204" pitchFamily="18" charset="0"/>
                              </a:rPr>
                              <m:t>(</m:t>
                            </m:r>
                            <m:r>
                              <a:rPr lang="cs-CZ" sz="1600" b="0" i="1" smtClean="0">
                                <a:latin typeface="Cambria Math" panose="02040503050406030204" pitchFamily="18" charset="0"/>
                              </a:rPr>
                              <m:t>𝑦𝐿</m:t>
                            </m:r>
                            <m:r>
                              <a:rPr lang="cs-CZ" sz="1600" b="0" i="1" smtClean="0">
                                <a:latin typeface="Cambria Math" panose="02040503050406030204" pitchFamily="18" charset="0"/>
                              </a:rPr>
                              <m:t>−</m:t>
                            </m:r>
                            <m:r>
                              <a:rPr lang="cs-CZ" sz="1600" b="0" i="1" smtClean="0">
                                <a:latin typeface="Cambria Math" panose="02040503050406030204" pitchFamily="18" charset="0"/>
                              </a:rPr>
                              <m:t>𝑦</m:t>
                            </m:r>
                            <m:r>
                              <a:rPr lang="cs-CZ" sz="1600" b="0" i="1" smtClean="0">
                                <a:latin typeface="Cambria Math" panose="02040503050406030204" pitchFamily="18" charset="0"/>
                              </a:rPr>
                              <m:t>1)</m:t>
                            </m:r>
                          </m:e>
                          <m:sup>
                            <m:r>
                              <a:rPr lang="cs-CZ" sz="1600" i="1" smtClean="0">
                                <a:latin typeface="Cambria Math" panose="02040503050406030204" pitchFamily="18" charset="0"/>
                              </a:rPr>
                              <m:t>2</m:t>
                            </m:r>
                          </m:sup>
                        </m:sSup>
                        <m:r>
                          <a:rPr lang="cs-CZ" sz="1600" i="1" smtClean="0">
                            <a:latin typeface="Cambria Math" panose="02040503050406030204" pitchFamily="18" charset="0"/>
                          </a:rPr>
                          <m:t>+</m:t>
                        </m:r>
                        <m:sSup>
                          <m:sSupPr>
                            <m:ctrlPr>
                              <a:rPr lang="cs-CZ" sz="1600" i="1" smtClean="0">
                                <a:latin typeface="Cambria Math" panose="02040503050406030204" pitchFamily="18" charset="0"/>
                              </a:rPr>
                            </m:ctrlPr>
                          </m:sSupPr>
                          <m:e>
                            <m:r>
                              <a:rPr lang="cs-CZ" sz="1600" b="0" i="1" smtClean="0">
                                <a:latin typeface="Cambria Math" panose="02040503050406030204" pitchFamily="18" charset="0"/>
                              </a:rPr>
                              <m:t>(</m:t>
                            </m:r>
                            <m:r>
                              <a:rPr lang="cs-CZ" sz="1600" b="0" i="1" smtClean="0">
                                <a:latin typeface="Cambria Math" panose="02040503050406030204" pitchFamily="18" charset="0"/>
                              </a:rPr>
                              <m:t>𝑥𝐿</m:t>
                            </m:r>
                            <m:r>
                              <a:rPr lang="cs-CZ" sz="1600" b="0" i="1" smtClean="0">
                                <a:latin typeface="Cambria Math" panose="02040503050406030204" pitchFamily="18" charset="0"/>
                              </a:rPr>
                              <m:t>−</m:t>
                            </m:r>
                            <m:r>
                              <a:rPr lang="cs-CZ" sz="1600" b="0" i="1" smtClean="0">
                                <a:latin typeface="Cambria Math" panose="02040503050406030204" pitchFamily="18" charset="0"/>
                              </a:rPr>
                              <m:t>𝑥</m:t>
                            </m:r>
                            <m:r>
                              <a:rPr lang="cs-CZ" sz="1600" b="0" i="1" smtClean="0">
                                <a:latin typeface="Cambria Math" panose="02040503050406030204" pitchFamily="18" charset="0"/>
                              </a:rPr>
                              <m:t>1)</m:t>
                            </m:r>
                          </m:e>
                          <m:sup>
                            <m:r>
                              <a:rPr lang="cs-CZ" sz="1600" i="1" smtClean="0">
                                <a:latin typeface="Cambria Math" panose="02040503050406030204" pitchFamily="18" charset="0"/>
                              </a:rPr>
                              <m:t>2</m:t>
                            </m:r>
                          </m:sup>
                        </m:sSup>
                      </m:e>
                    </m:rad>
                  </m:oMath>
                </a14:m>
                <a:endParaRPr lang="cs-CZ" sz="1600" dirty="0" smtClean="0"/>
              </a:p>
              <a:p>
                <a:pPr lvl="2"/>
                <a:r>
                  <a:rPr lang="cs-CZ" sz="1600" dirty="0" smtClean="0"/>
                  <a:t>po odmocnění d1</a:t>
                </a:r>
                <a:r>
                  <a:rPr lang="cs-CZ" sz="1600" baseline="30000" dirty="0" smtClean="0"/>
                  <a:t>2</a:t>
                </a:r>
                <a:r>
                  <a:rPr lang="cs-CZ" sz="1600" dirty="0" smtClean="0"/>
                  <a:t>=</a:t>
                </a:r>
                <a14:m>
                  <m:oMath xmlns:m="http://schemas.openxmlformats.org/officeDocument/2006/math">
                    <m:sSup>
                      <m:sSupPr>
                        <m:ctrlPr>
                          <a:rPr lang="cs-CZ" sz="1600" i="1">
                            <a:latin typeface="Cambria Math" panose="02040503050406030204" pitchFamily="18" charset="0"/>
                          </a:rPr>
                        </m:ctrlPr>
                      </m:sSupPr>
                      <m:e>
                        <m:r>
                          <a:rPr lang="cs-CZ" sz="1600" i="1">
                            <a:latin typeface="Cambria Math" panose="02040503050406030204" pitchFamily="18" charset="0"/>
                          </a:rPr>
                          <m:t>(</m:t>
                        </m:r>
                        <m:r>
                          <a:rPr lang="cs-CZ" sz="1600" i="1">
                            <a:latin typeface="Cambria Math" panose="02040503050406030204" pitchFamily="18" charset="0"/>
                          </a:rPr>
                          <m:t>𝑦𝐿</m:t>
                        </m:r>
                        <m:r>
                          <a:rPr lang="cs-CZ" sz="1600" i="1">
                            <a:latin typeface="Cambria Math" panose="02040503050406030204" pitchFamily="18" charset="0"/>
                          </a:rPr>
                          <m:t>−</m:t>
                        </m:r>
                        <m:r>
                          <a:rPr lang="cs-CZ" sz="1600" i="1">
                            <a:latin typeface="Cambria Math" panose="02040503050406030204" pitchFamily="18" charset="0"/>
                          </a:rPr>
                          <m:t>𝑦</m:t>
                        </m:r>
                        <m:r>
                          <a:rPr lang="cs-CZ" sz="1600" i="1">
                            <a:latin typeface="Cambria Math" panose="02040503050406030204" pitchFamily="18" charset="0"/>
                          </a:rPr>
                          <m:t>1)</m:t>
                        </m:r>
                      </m:e>
                      <m:sup>
                        <m:r>
                          <a:rPr lang="cs-CZ" sz="1600" i="1">
                            <a:latin typeface="Cambria Math" panose="02040503050406030204" pitchFamily="18" charset="0"/>
                          </a:rPr>
                          <m:t>2</m:t>
                        </m:r>
                      </m:sup>
                    </m:sSup>
                    <m:r>
                      <a:rPr lang="cs-CZ" sz="1600" i="1">
                        <a:latin typeface="Cambria Math" panose="02040503050406030204" pitchFamily="18" charset="0"/>
                      </a:rPr>
                      <m:t>+</m:t>
                    </m:r>
                    <m:sSup>
                      <m:sSupPr>
                        <m:ctrlPr>
                          <a:rPr lang="cs-CZ" sz="1600" i="1">
                            <a:latin typeface="Cambria Math" panose="02040503050406030204" pitchFamily="18" charset="0"/>
                          </a:rPr>
                        </m:ctrlPr>
                      </m:sSupPr>
                      <m:e>
                        <m:r>
                          <a:rPr lang="cs-CZ" sz="1600" i="1">
                            <a:latin typeface="Cambria Math" panose="02040503050406030204" pitchFamily="18" charset="0"/>
                          </a:rPr>
                          <m:t>(</m:t>
                        </m:r>
                        <m:r>
                          <a:rPr lang="cs-CZ" sz="1600" i="1">
                            <a:latin typeface="Cambria Math" panose="02040503050406030204" pitchFamily="18" charset="0"/>
                          </a:rPr>
                          <m:t>𝑥𝐿</m:t>
                        </m:r>
                        <m:r>
                          <a:rPr lang="cs-CZ" sz="1600" i="1">
                            <a:latin typeface="Cambria Math" panose="02040503050406030204" pitchFamily="18" charset="0"/>
                          </a:rPr>
                          <m:t>−</m:t>
                        </m:r>
                        <m:r>
                          <a:rPr lang="cs-CZ" sz="1600" i="1">
                            <a:latin typeface="Cambria Math" panose="02040503050406030204" pitchFamily="18" charset="0"/>
                          </a:rPr>
                          <m:t>𝑥</m:t>
                        </m:r>
                        <m:r>
                          <a:rPr lang="cs-CZ" sz="1600" i="1">
                            <a:latin typeface="Cambria Math" panose="02040503050406030204" pitchFamily="18" charset="0"/>
                          </a:rPr>
                          <m:t>1)</m:t>
                        </m:r>
                      </m:e>
                      <m:sup>
                        <m:r>
                          <a:rPr lang="cs-CZ" sz="1600" i="1">
                            <a:latin typeface="Cambria Math" panose="02040503050406030204" pitchFamily="18" charset="0"/>
                          </a:rPr>
                          <m:t>2</m:t>
                        </m:r>
                      </m:sup>
                    </m:sSup>
                  </m:oMath>
                </a14:m>
                <a:endParaRPr lang="cs-CZ" sz="1600" dirty="0" smtClean="0"/>
              </a:p>
              <a:p>
                <a:r>
                  <a:rPr lang="cs-CZ" sz="2000" dirty="0"/>
                  <a:t>celkové náklady </a:t>
                </a:r>
                <a:r>
                  <a:rPr lang="cs-CZ" sz="2000" dirty="0" smtClean="0"/>
                  <a:t>včetně požadavku minimalizace TC=min</a:t>
                </a:r>
                <a14:m>
                  <m:oMath xmlns:m="http://schemas.openxmlformats.org/officeDocument/2006/math">
                    <m:nary>
                      <m:naryPr>
                        <m:chr m:val="∑"/>
                        <m:ctrlPr>
                          <a:rPr lang="cs-CZ" sz="2000" i="1">
                            <a:latin typeface="Cambria Math" panose="02040503050406030204" pitchFamily="18" charset="0"/>
                          </a:rPr>
                        </m:ctrlPr>
                      </m:naryPr>
                      <m:sub>
                        <m:r>
                          <m:rPr>
                            <m:brk m:alnAt="23"/>
                          </m:rPr>
                          <a:rPr lang="cs-CZ" sz="2000" i="1">
                            <a:latin typeface="Cambria Math" panose="02040503050406030204" pitchFamily="18" charset="0"/>
                          </a:rPr>
                          <m:t>𝑖</m:t>
                        </m:r>
                        <m:r>
                          <a:rPr lang="cs-CZ" sz="2000" i="1">
                            <a:latin typeface="Cambria Math" panose="02040503050406030204" pitchFamily="18" charset="0"/>
                          </a:rPr>
                          <m:t>=1</m:t>
                        </m:r>
                      </m:sub>
                      <m:sup>
                        <m:r>
                          <a:rPr lang="cs-CZ" sz="2000" i="1">
                            <a:latin typeface="Cambria Math" panose="02040503050406030204" pitchFamily="18" charset="0"/>
                          </a:rPr>
                          <m:t>3</m:t>
                        </m:r>
                      </m:sup>
                      <m:e>
                        <m:r>
                          <a:rPr lang="cs-CZ" sz="2000" i="1">
                            <a:latin typeface="Cambria Math" panose="02040503050406030204" pitchFamily="18" charset="0"/>
                          </a:rPr>
                          <m:t>𝑚</m:t>
                        </m:r>
                        <m:r>
                          <a:rPr lang="cs-CZ" sz="2000" i="1" baseline="-25000">
                            <a:latin typeface="Cambria Math" panose="02040503050406030204" pitchFamily="18" charset="0"/>
                          </a:rPr>
                          <m:t>𝑖</m:t>
                        </m:r>
                        <m:r>
                          <a:rPr lang="cs-CZ" sz="2000" i="1">
                            <a:latin typeface="Cambria Math" panose="02040503050406030204" pitchFamily="18" charset="0"/>
                          </a:rPr>
                          <m:t>𝑡</m:t>
                        </m:r>
                        <m:r>
                          <a:rPr lang="cs-CZ" sz="2000" i="1" baseline="-25000">
                            <a:latin typeface="Cambria Math" panose="02040503050406030204" pitchFamily="18" charset="0"/>
                          </a:rPr>
                          <m:t>𝑖</m:t>
                        </m:r>
                        <m:rad>
                          <m:radPr>
                            <m:degHide m:val="on"/>
                            <m:ctrlPr>
                              <a:rPr lang="cs-CZ" sz="2000" i="1">
                                <a:latin typeface="Cambria Math" panose="02040503050406030204" pitchFamily="18" charset="0"/>
                              </a:rPr>
                            </m:ctrlPr>
                          </m:radPr>
                          <m:deg/>
                          <m:e>
                            <m:sSup>
                              <m:sSupPr>
                                <m:ctrlPr>
                                  <a:rPr lang="cs-CZ" sz="2000" i="1">
                                    <a:latin typeface="Cambria Math" panose="02040503050406030204" pitchFamily="18" charset="0"/>
                                  </a:rPr>
                                </m:ctrlPr>
                              </m:sSupPr>
                              <m:e>
                                <m:r>
                                  <a:rPr lang="cs-CZ" sz="2000" i="1">
                                    <a:latin typeface="Cambria Math" panose="02040503050406030204" pitchFamily="18" charset="0"/>
                                  </a:rPr>
                                  <m:t>(</m:t>
                                </m:r>
                                <m:r>
                                  <a:rPr lang="cs-CZ" sz="2000" i="1">
                                    <a:latin typeface="Cambria Math" panose="02040503050406030204" pitchFamily="18" charset="0"/>
                                  </a:rPr>
                                  <m:t>𝑦𝐿</m:t>
                                </m:r>
                                <m:r>
                                  <a:rPr lang="cs-CZ" sz="2000" i="1">
                                    <a:latin typeface="Cambria Math" panose="02040503050406030204" pitchFamily="18" charset="0"/>
                                  </a:rPr>
                                  <m:t>−</m:t>
                                </m:r>
                                <m:r>
                                  <a:rPr lang="cs-CZ" sz="2000" i="1">
                                    <a:latin typeface="Cambria Math" panose="02040503050406030204" pitchFamily="18" charset="0"/>
                                  </a:rPr>
                                  <m:t>𝑦𝑖</m:t>
                                </m:r>
                                <m:r>
                                  <a:rPr lang="cs-CZ" sz="2000" i="1">
                                    <a:latin typeface="Cambria Math" panose="02040503050406030204" pitchFamily="18" charset="0"/>
                                  </a:rPr>
                                  <m:t>)</m:t>
                                </m:r>
                              </m:e>
                              <m:sup>
                                <m:r>
                                  <a:rPr lang="cs-CZ" sz="2000" i="1">
                                    <a:latin typeface="Cambria Math" panose="02040503050406030204" pitchFamily="18" charset="0"/>
                                  </a:rPr>
                                  <m:t>2</m:t>
                                </m:r>
                              </m:sup>
                            </m:sSup>
                            <m:r>
                              <a:rPr lang="cs-CZ" sz="2000" i="1">
                                <a:latin typeface="Cambria Math" panose="02040503050406030204" pitchFamily="18" charset="0"/>
                              </a:rPr>
                              <m:t>+</m:t>
                            </m:r>
                            <m:sSup>
                              <m:sSupPr>
                                <m:ctrlPr>
                                  <a:rPr lang="cs-CZ" sz="2000" i="1">
                                    <a:latin typeface="Cambria Math" panose="02040503050406030204" pitchFamily="18" charset="0"/>
                                  </a:rPr>
                                </m:ctrlPr>
                              </m:sSupPr>
                              <m:e>
                                <m:r>
                                  <a:rPr lang="cs-CZ" sz="2000" i="1">
                                    <a:latin typeface="Cambria Math" panose="02040503050406030204" pitchFamily="18" charset="0"/>
                                  </a:rPr>
                                  <m:t>(</m:t>
                                </m:r>
                                <m:r>
                                  <a:rPr lang="cs-CZ" sz="2000" i="1">
                                    <a:latin typeface="Cambria Math" panose="02040503050406030204" pitchFamily="18" charset="0"/>
                                  </a:rPr>
                                  <m:t>𝑥𝐿</m:t>
                                </m:r>
                                <m:r>
                                  <a:rPr lang="cs-CZ" sz="2000" i="1">
                                    <a:latin typeface="Cambria Math" panose="02040503050406030204" pitchFamily="18" charset="0"/>
                                  </a:rPr>
                                  <m:t>−</m:t>
                                </m:r>
                                <m:r>
                                  <a:rPr lang="cs-CZ" sz="2000" i="1">
                                    <a:latin typeface="Cambria Math" panose="02040503050406030204" pitchFamily="18" charset="0"/>
                                  </a:rPr>
                                  <m:t>𝑥𝑖</m:t>
                                </m:r>
                                <m:r>
                                  <a:rPr lang="cs-CZ" sz="2000" i="1">
                                    <a:latin typeface="Cambria Math" panose="02040503050406030204" pitchFamily="18" charset="0"/>
                                  </a:rPr>
                                  <m:t>)</m:t>
                                </m:r>
                              </m:e>
                              <m:sup>
                                <m:r>
                                  <a:rPr lang="cs-CZ" sz="2000" i="1">
                                    <a:latin typeface="Cambria Math" panose="02040503050406030204" pitchFamily="18" charset="0"/>
                                  </a:rPr>
                                  <m:t>2</m:t>
                                </m:r>
                              </m:sup>
                            </m:sSup>
                          </m:e>
                        </m:rad>
                      </m:e>
                    </m:nary>
                  </m:oMath>
                </a14:m>
                <a:endParaRPr lang="cs-CZ" sz="2000" dirty="0" smtClean="0"/>
              </a:p>
              <a:p>
                <a:r>
                  <a:rPr lang="cs-CZ" sz="2000" dirty="0" smtClean="0"/>
                  <a:t>pokud se zdraží doprava vstupu M1, </a:t>
                </a:r>
                <a:r>
                  <a:rPr lang="cs-CZ" sz="2000" u="sng" dirty="0" smtClean="0"/>
                  <a:t>posune se firma blíže bodu M1</a:t>
                </a:r>
                <a:r>
                  <a:rPr lang="cs-CZ" sz="2000" dirty="0" smtClean="0"/>
                  <a:t> s cílem minimalizovat tyto náklady, stejně tak firma zareaguje zdražením tohoto vstupu…</a:t>
                </a:r>
                <a:endParaRPr lang="cs-CZ" sz="2000"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144379" y="1865745"/>
                <a:ext cx="6725653" cy="4992255"/>
              </a:xfrm>
              <a:blipFill>
                <a:blip r:embed="rId2"/>
                <a:stretch>
                  <a:fillRect l="-907" t="-1343"/>
                </a:stretch>
              </a:blipFill>
            </p:spPr>
            <p:txBody>
              <a:bodyPr/>
              <a:lstStyle/>
              <a:p>
                <a:r>
                  <a:rPr lang="cs-CZ">
                    <a:noFill/>
                  </a:rPr>
                  <a:t> </a:t>
                </a:r>
              </a:p>
            </p:txBody>
          </p:sp>
        </mc:Fallback>
      </mc:AlternateContent>
      <p:sp>
        <p:nvSpPr>
          <p:cNvPr id="4" name="Zástupný symbol pro číslo snímku 3"/>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5" name="Obrázek 4"/>
          <p:cNvPicPr>
            <a:picLocks noChangeAspect="1"/>
          </p:cNvPicPr>
          <p:nvPr/>
        </p:nvPicPr>
        <p:blipFill>
          <a:blip r:embed="rId3"/>
          <a:stretch>
            <a:fillRect/>
          </a:stretch>
        </p:blipFill>
        <p:spPr>
          <a:xfrm>
            <a:off x="7255261" y="1715956"/>
            <a:ext cx="4936739" cy="3801058"/>
          </a:xfrm>
          <a:prstGeom prst="rect">
            <a:avLst/>
          </a:prstGeom>
        </p:spPr>
      </p:pic>
    </p:spTree>
    <p:extLst>
      <p:ext uri="{BB962C8B-B14F-4D97-AF65-F5344CB8AC3E}">
        <p14:creationId xmlns:p14="http://schemas.microsoft.com/office/powerpoint/2010/main" val="3014423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3) Alfred </a:t>
            </a:r>
            <a:r>
              <a:rPr lang="cs-CZ" sz="3600" b="1" dirty="0" smtClean="0"/>
              <a:t>Weber</a:t>
            </a:r>
            <a:r>
              <a:rPr lang="cs-CZ" sz="3600" b="1" dirty="0"/>
              <a:t>; </a:t>
            </a:r>
            <a:r>
              <a:rPr lang="cs-CZ" sz="3600" b="1" dirty="0" smtClean="0"/>
              <a:t>(1) </a:t>
            </a:r>
            <a:r>
              <a:rPr lang="cs-CZ" sz="3100" b="1" dirty="0" smtClean="0"/>
              <a:t>Dopravní </a:t>
            </a:r>
            <a:r>
              <a:rPr lang="cs-CZ" sz="3100" b="1" dirty="0" smtClean="0"/>
              <a:t>náklady </a:t>
            </a:r>
            <a:br>
              <a:rPr lang="cs-CZ" sz="3100" b="1" dirty="0" smtClean="0"/>
            </a:br>
            <a:r>
              <a:rPr lang="cs-CZ" sz="3100" b="1" dirty="0" smtClean="0"/>
              <a:t>MATERIÁLOVÝ INDEX (mi)</a:t>
            </a:r>
            <a:endParaRPr lang="cs-CZ" sz="3100" dirty="0"/>
          </a:p>
        </p:txBody>
      </p:sp>
      <p:sp>
        <p:nvSpPr>
          <p:cNvPr id="3" name="Zástupný symbol pro obsah 2"/>
          <p:cNvSpPr>
            <a:spLocks noGrp="1"/>
          </p:cNvSpPr>
          <p:nvPr>
            <p:ph idx="1"/>
          </p:nvPr>
        </p:nvSpPr>
        <p:spPr>
          <a:xfrm>
            <a:off x="476518" y="2273968"/>
            <a:ext cx="11230378" cy="4331369"/>
          </a:xfrm>
        </p:spPr>
        <p:txBody>
          <a:bodyPr anchor="t">
            <a:normAutofit/>
          </a:bodyPr>
          <a:lstStyle/>
          <a:p>
            <a:pPr lvl="0"/>
            <a:r>
              <a:rPr lang="cs-CZ" sz="2400" dirty="0" smtClean="0"/>
              <a:t>zkonstruoval </a:t>
            </a:r>
            <a:r>
              <a:rPr lang="cs-CZ" sz="2400" b="1" dirty="0"/>
              <a:t>materiálový index (MI</a:t>
            </a:r>
            <a:r>
              <a:rPr lang="cs-CZ" sz="2400" b="1" dirty="0" smtClean="0"/>
              <a:t>), </a:t>
            </a:r>
            <a:r>
              <a:rPr lang="cs-CZ" sz="2400" dirty="0" smtClean="0"/>
              <a:t>další proměnnou , kterou zavedl do svého modelu a který spolurozhoduje o místně lokalizace</a:t>
            </a:r>
          </a:p>
          <a:p>
            <a:pPr lvl="0"/>
            <a:r>
              <a:rPr lang="cs-CZ" sz="2400" b="1" i="1" dirty="0" smtClean="0"/>
              <a:t>MI </a:t>
            </a:r>
            <a:r>
              <a:rPr lang="cs-CZ" sz="2400" b="1" i="1" dirty="0"/>
              <a:t>= váha vstupů/váha hotového </a:t>
            </a:r>
            <a:r>
              <a:rPr lang="cs-CZ" sz="2400" b="1" i="1" dirty="0" smtClean="0"/>
              <a:t>výrobku</a:t>
            </a:r>
          </a:p>
          <a:p>
            <a:pPr lvl="0"/>
            <a:r>
              <a:rPr lang="cs-CZ" sz="2400" dirty="0" smtClean="0"/>
              <a:t>výše indexu rozhoduje o tom, zda firma má být lokalizována blíže surovinným zdrojům či blíže trhu (spotřebě)</a:t>
            </a:r>
            <a:endParaRPr lang="cs-CZ" sz="2400" dirty="0"/>
          </a:p>
          <a:p>
            <a:pPr lvl="1"/>
            <a:r>
              <a:rPr lang="cs-CZ" sz="2400" dirty="0" smtClean="0"/>
              <a:t>MI</a:t>
            </a:r>
            <a:r>
              <a:rPr lang="cs-CZ" sz="2400" dirty="0"/>
              <a:t>&gt; 1 – jedná se o firmu orientovanou na zdroje surovin (materiálově </a:t>
            </a:r>
            <a:r>
              <a:rPr lang="cs-CZ" sz="2400" dirty="0" smtClean="0"/>
              <a:t>orientovaná firma), firma se bude lokalizovat </a:t>
            </a:r>
            <a:r>
              <a:rPr lang="cs-CZ" sz="2400" dirty="0" smtClean="0"/>
              <a:t>poblíž místa </a:t>
            </a:r>
            <a:r>
              <a:rPr lang="cs-CZ" sz="2400" dirty="0" smtClean="0"/>
              <a:t>zdroje surovin</a:t>
            </a:r>
            <a:endParaRPr lang="cs-CZ" sz="2400" dirty="0"/>
          </a:p>
          <a:p>
            <a:pPr lvl="1"/>
            <a:r>
              <a:rPr lang="cs-CZ" sz="2400" dirty="0"/>
              <a:t>MI &lt;1 – jedná se o firmu orientovanou na místo spotřeby (na trh) </a:t>
            </a:r>
            <a:r>
              <a:rPr lang="cs-CZ" sz="2400" dirty="0" smtClean="0"/>
              <a:t>(spotřebně orientovaná firma) – </a:t>
            </a:r>
            <a:r>
              <a:rPr lang="cs-CZ" sz="2400" dirty="0"/>
              <a:t>lokalizace tíhne k místu </a:t>
            </a:r>
            <a:r>
              <a:rPr lang="cs-CZ" sz="2400" dirty="0" smtClean="0"/>
              <a:t>spotřeby, tedy finálnímu trhu</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327880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3) Alfred </a:t>
            </a:r>
            <a:r>
              <a:rPr lang="cs-CZ" sz="3600" b="1" dirty="0" smtClean="0"/>
              <a:t>Weber</a:t>
            </a:r>
            <a:r>
              <a:rPr lang="cs-CZ" sz="3600" b="1" dirty="0"/>
              <a:t>; </a:t>
            </a:r>
            <a:r>
              <a:rPr lang="cs-CZ" sz="3600" b="1" dirty="0" smtClean="0"/>
              <a:t>(2) </a:t>
            </a:r>
            <a:r>
              <a:rPr lang="cs-CZ" sz="3100" b="1" dirty="0" smtClean="0"/>
              <a:t>Náklady na pracovní </a:t>
            </a:r>
            <a:r>
              <a:rPr lang="cs-CZ" sz="3100" b="1" dirty="0" smtClean="0"/>
              <a:t>sílu a </a:t>
            </a:r>
            <a:r>
              <a:rPr lang="cs-CZ" sz="3100" b="1" dirty="0" err="1" smtClean="0"/>
              <a:t>izodapany</a:t>
            </a:r>
            <a:endParaRPr lang="cs-CZ" sz="3100" dirty="0"/>
          </a:p>
        </p:txBody>
      </p:sp>
      <p:sp>
        <p:nvSpPr>
          <p:cNvPr id="3" name="Zástupný symbol pro obsah 2"/>
          <p:cNvSpPr>
            <a:spLocks noGrp="1"/>
          </p:cNvSpPr>
          <p:nvPr>
            <p:ph idx="1"/>
          </p:nvPr>
        </p:nvSpPr>
        <p:spPr>
          <a:xfrm>
            <a:off x="-1" y="1865745"/>
            <a:ext cx="5185611" cy="4992255"/>
          </a:xfrm>
        </p:spPr>
        <p:txBody>
          <a:bodyPr anchor="t">
            <a:normAutofit/>
          </a:bodyPr>
          <a:lstStyle/>
          <a:p>
            <a:r>
              <a:rPr lang="cs-CZ" sz="2000" dirty="0" smtClean="0"/>
              <a:t>náklady </a:t>
            </a:r>
            <a:r>
              <a:rPr lang="cs-CZ" sz="2000" dirty="0"/>
              <a:t>na pracovní sílu – </a:t>
            </a:r>
            <a:r>
              <a:rPr lang="cs-CZ" sz="2000" dirty="0" smtClean="0"/>
              <a:t>firma </a:t>
            </a:r>
            <a:r>
              <a:rPr lang="cs-CZ" sz="2000" dirty="0"/>
              <a:t>je ochotna opustit místo s minimálními dopravními náklady pouze tehdy, jestliže zvýšení dopravních nákladů bude převýšeno snížením nákladů </a:t>
            </a:r>
            <a:r>
              <a:rPr lang="cs-CZ" sz="2000" dirty="0" smtClean="0"/>
              <a:t>mzdových (pracovní náklady se v regionech liší)</a:t>
            </a:r>
            <a:endParaRPr lang="cs-CZ" sz="2000" dirty="0"/>
          </a:p>
          <a:p>
            <a:pPr lvl="0"/>
            <a:r>
              <a:rPr lang="cs-CZ" sz="2000" dirty="0"/>
              <a:t>nalezení nového optimálního místa pomocí </a:t>
            </a:r>
            <a:r>
              <a:rPr lang="cs-CZ" sz="2000" b="1" dirty="0" err="1"/>
              <a:t>izodapan</a:t>
            </a:r>
            <a:r>
              <a:rPr lang="cs-CZ" sz="2000" dirty="0"/>
              <a:t> (pomyslné křivky v prostoru, které spojují místa se stejným zvýšením jednotkových dopravních nákladů od místa </a:t>
            </a:r>
            <a:r>
              <a:rPr lang="cs-CZ" sz="2000" dirty="0" smtClean="0"/>
              <a:t>prodeje, resp. body lokalizace firmy, ve kterých jsou celkové náklady identické)</a:t>
            </a:r>
          </a:p>
          <a:p>
            <a:pPr lvl="0"/>
            <a:r>
              <a:rPr lang="cs-CZ" sz="2000" dirty="0" err="1" smtClean="0"/>
              <a:t>izodapany</a:t>
            </a:r>
            <a:r>
              <a:rPr lang="cs-CZ" sz="2000" dirty="0" smtClean="0"/>
              <a:t> – tj. izočáry představující stejnou úroveň nákladů</a:t>
            </a:r>
            <a:endParaRPr lang="cs-CZ" sz="20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13</a:t>
            </a:fld>
            <a:endParaRPr lang="en-US" dirty="0"/>
          </a:p>
        </p:txBody>
      </p:sp>
      <p:pic>
        <p:nvPicPr>
          <p:cNvPr id="5" name="Picture 3">
            <a:extLst>
              <a:ext uri="{FF2B5EF4-FFF2-40B4-BE49-F238E27FC236}">
                <a16:creationId xmlns:a16="http://schemas.microsoft.com/office/drawing/2014/main" id="{FB9E3EA9-DEBE-4C5A-B5B7-E182C978183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426242" y="2370220"/>
            <a:ext cx="6663490" cy="4311099"/>
          </a:xfrm>
          <a:prstGeom prst="rect">
            <a:avLst/>
          </a:prstGeom>
          <a:noFill/>
          <a:ln w="9525">
            <a:solidFill>
              <a:srgbClr val="000000"/>
            </a:solidFill>
            <a:round/>
            <a:headEnd/>
            <a:tailEnd/>
          </a:ln>
          <a:extLst/>
        </p:spPr>
      </p:pic>
    </p:spTree>
    <p:extLst>
      <p:ext uri="{BB962C8B-B14F-4D97-AF65-F5344CB8AC3E}">
        <p14:creationId xmlns:p14="http://schemas.microsoft.com/office/powerpoint/2010/main" val="4003197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smtClean="0"/>
              <a:t>3) Alfred Weber; (3) </a:t>
            </a:r>
            <a:r>
              <a:rPr lang="cs-CZ" sz="3100" b="1" dirty="0" smtClean="0"/>
              <a:t>Aglomerační efekty </a:t>
            </a:r>
            <a:endParaRPr lang="cs-CZ" sz="3100" dirty="0"/>
          </a:p>
        </p:txBody>
      </p:sp>
      <p:sp>
        <p:nvSpPr>
          <p:cNvPr id="3" name="Zástupný symbol pro obsah 2"/>
          <p:cNvSpPr>
            <a:spLocks noGrp="1"/>
          </p:cNvSpPr>
          <p:nvPr>
            <p:ph idx="1"/>
          </p:nvPr>
        </p:nvSpPr>
        <p:spPr>
          <a:xfrm>
            <a:off x="476518" y="1865745"/>
            <a:ext cx="11230378" cy="4992255"/>
          </a:xfrm>
        </p:spPr>
        <p:txBody>
          <a:bodyPr anchor="t">
            <a:normAutofit/>
          </a:bodyPr>
          <a:lstStyle/>
          <a:p>
            <a:r>
              <a:rPr lang="cs-CZ" sz="2200" b="1" dirty="0">
                <a:solidFill>
                  <a:schemeClr val="tx1"/>
                </a:solidFill>
              </a:rPr>
              <a:t>aglomerační výhody </a:t>
            </a:r>
            <a:r>
              <a:rPr lang="cs-CZ" sz="2200" b="1" dirty="0" smtClean="0">
                <a:solidFill>
                  <a:schemeClr val="tx1"/>
                </a:solidFill>
              </a:rPr>
              <a:t>(úspory)</a:t>
            </a:r>
            <a:r>
              <a:rPr lang="cs-CZ" sz="2200" dirty="0" smtClean="0">
                <a:solidFill>
                  <a:schemeClr val="tx1"/>
                </a:solidFill>
              </a:rPr>
              <a:t>- </a:t>
            </a:r>
            <a:r>
              <a:rPr lang="cs-CZ" sz="2200" dirty="0">
                <a:solidFill>
                  <a:schemeClr val="tx1"/>
                </a:solidFill>
              </a:rPr>
              <a:t>zdůvodňoval prostorovou blízkostí ostatních firem, mají podobu úspor nákladů na infrastrukturu, možností využívat speciální služby nebo provozy, snížení dopravních nákladů; úspory jsou realizovány na základě spolupráce mezi firmami nebo bez </a:t>
            </a:r>
            <a:r>
              <a:rPr lang="cs-CZ" sz="2200" dirty="0" smtClean="0">
                <a:solidFill>
                  <a:schemeClr val="tx1"/>
                </a:solidFill>
              </a:rPr>
              <a:t>ní - </a:t>
            </a:r>
            <a:r>
              <a:rPr lang="cs-CZ" sz="2200" dirty="0">
                <a:solidFill>
                  <a:schemeClr val="tx1"/>
                </a:solidFill>
              </a:rPr>
              <a:t>společná železniční vlečka</a:t>
            </a:r>
          </a:p>
          <a:p>
            <a:r>
              <a:rPr lang="cs-CZ" sz="2200" b="1" dirty="0">
                <a:solidFill>
                  <a:schemeClr val="tx1"/>
                </a:solidFill>
              </a:rPr>
              <a:t>aglomerační nevýhody </a:t>
            </a:r>
            <a:r>
              <a:rPr lang="cs-CZ" sz="2200" dirty="0">
                <a:solidFill>
                  <a:schemeClr val="tx1"/>
                </a:solidFill>
              </a:rPr>
              <a:t>- na určitém stupni prostorové koncentrace zvyšují náklady - rostoucí ceny pozemků, přetížená infrastruktura – ohrožení kvality životního prostředí. Podle Webera se při překročení určité absorpční </a:t>
            </a:r>
            <a:r>
              <a:rPr lang="cs-CZ" sz="2200" dirty="0" smtClean="0">
                <a:solidFill>
                  <a:schemeClr val="tx1"/>
                </a:solidFill>
              </a:rPr>
              <a:t>kapacity </a:t>
            </a:r>
            <a:r>
              <a:rPr lang="cs-CZ" sz="2200" dirty="0">
                <a:solidFill>
                  <a:schemeClr val="tx1"/>
                </a:solidFill>
              </a:rPr>
              <a:t>prostoru začínají projevovat tendence k umísťování  mimo tato místa prostorové koncentrace a převládají </a:t>
            </a:r>
            <a:r>
              <a:rPr lang="cs-CZ" sz="2200" dirty="0" err="1">
                <a:solidFill>
                  <a:schemeClr val="tx1"/>
                </a:solidFill>
              </a:rPr>
              <a:t>deglomerační</a:t>
            </a:r>
            <a:r>
              <a:rPr lang="cs-CZ" sz="2200" dirty="0">
                <a:solidFill>
                  <a:schemeClr val="tx1"/>
                </a:solidFill>
              </a:rPr>
              <a:t> faktory</a:t>
            </a:r>
          </a:p>
          <a:p>
            <a:pPr lvl="1"/>
            <a:r>
              <a:rPr lang="cs-CZ" sz="2000" b="1" i="1" dirty="0" err="1" smtClean="0">
                <a:solidFill>
                  <a:schemeClr val="tx1"/>
                </a:solidFill>
              </a:rPr>
              <a:t>deglomerační</a:t>
            </a:r>
            <a:r>
              <a:rPr lang="cs-CZ" sz="2000" dirty="0" smtClean="0">
                <a:solidFill>
                  <a:schemeClr val="tx1"/>
                </a:solidFill>
              </a:rPr>
              <a:t> </a:t>
            </a:r>
            <a:r>
              <a:rPr lang="cs-CZ" sz="2000" dirty="0">
                <a:solidFill>
                  <a:schemeClr val="tx1"/>
                </a:solidFill>
              </a:rPr>
              <a:t>faktory, které zapříčiňují rozptýlení výroby</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14</a:t>
            </a:fld>
            <a:endParaRPr lang="en-US" dirty="0"/>
          </a:p>
        </p:txBody>
      </p:sp>
      <p:sp>
        <p:nvSpPr>
          <p:cNvPr id="6" name="TextovéPole 5"/>
          <p:cNvSpPr txBox="1"/>
          <p:nvPr/>
        </p:nvSpPr>
        <p:spPr>
          <a:xfrm>
            <a:off x="118010" y="5859597"/>
            <a:ext cx="10966544" cy="923330"/>
          </a:xfrm>
          <a:prstGeom prst="rect">
            <a:avLst/>
          </a:prstGeom>
          <a:solidFill>
            <a:schemeClr val="accent1">
              <a:lumMod val="10000"/>
              <a:lumOff val="90000"/>
            </a:schemeClr>
          </a:solidFill>
        </p:spPr>
        <p:txBody>
          <a:bodyPr wrap="square" rtlCol="0">
            <a:spAutoFit/>
          </a:bodyPr>
          <a:lstStyle/>
          <a:p>
            <a:r>
              <a:rPr lang="cs-CZ" dirty="0" smtClean="0"/>
              <a:t>aglomerační úspory jsou součástí </a:t>
            </a:r>
            <a:r>
              <a:rPr lang="cs-CZ" b="1" dirty="0" smtClean="0"/>
              <a:t>vnějších úspor (definované Alfredem </a:t>
            </a:r>
            <a:r>
              <a:rPr lang="cs-CZ" b="1" dirty="0" err="1" smtClean="0"/>
              <a:t>Marshallem</a:t>
            </a:r>
            <a:r>
              <a:rPr lang="cs-CZ" b="1" dirty="0" smtClean="0"/>
              <a:t>; 1920)</a:t>
            </a:r>
            <a:r>
              <a:rPr lang="cs-CZ" dirty="0" smtClean="0"/>
              <a:t>, získané díky existenci jiných subjektů nebo veřejnou disponibilitou některých zdrojů (např. kvalitní veřejný vzdělávací systém); existují také vnitřní úspory firmy – ty závisí na její organizaci a efektivnosti řízení a procesů; </a:t>
            </a:r>
            <a:endParaRPr lang="cs-CZ" dirty="0"/>
          </a:p>
        </p:txBody>
      </p:sp>
    </p:spTree>
    <p:extLst>
      <p:ext uri="{BB962C8B-B14F-4D97-AF65-F5344CB8AC3E}">
        <p14:creationId xmlns:p14="http://schemas.microsoft.com/office/powerpoint/2010/main" val="419948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nSpc>
                <a:spcPct val="100000"/>
              </a:lnSpc>
            </a:pPr>
            <a:r>
              <a:rPr lang="cs-CZ" sz="3600" b="1" dirty="0"/>
              <a:t>4) Weber-</a:t>
            </a:r>
            <a:r>
              <a:rPr lang="cs-CZ" sz="3600" b="1" dirty="0" err="1"/>
              <a:t>Mosesův</a:t>
            </a:r>
            <a:r>
              <a:rPr lang="cs-CZ" sz="3600" b="1" dirty="0"/>
              <a:t> lokalizační model</a:t>
            </a:r>
            <a:endParaRPr lang="cs-CZ" b="1" dirty="0">
              <a:solidFill>
                <a:schemeClr val="accent5">
                  <a:lumMod val="50000"/>
                </a:schemeClr>
              </a:solidFill>
            </a:endParaRPr>
          </a:p>
        </p:txBody>
      </p:sp>
      <p:sp>
        <p:nvSpPr>
          <p:cNvPr id="3" name="Zástupný symbol pro obsah 2"/>
          <p:cNvSpPr>
            <a:spLocks noGrp="1"/>
          </p:cNvSpPr>
          <p:nvPr>
            <p:ph idx="1"/>
          </p:nvPr>
        </p:nvSpPr>
        <p:spPr>
          <a:xfrm>
            <a:off x="264695" y="1900989"/>
            <a:ext cx="11442201" cy="4614111"/>
          </a:xfrm>
        </p:spPr>
        <p:txBody>
          <a:bodyPr anchor="t">
            <a:normAutofit fontScale="92500" lnSpcReduction="10000"/>
          </a:bodyPr>
          <a:lstStyle/>
          <a:p>
            <a:r>
              <a:rPr lang="cs-CZ" sz="2400" dirty="0" smtClean="0">
                <a:solidFill>
                  <a:schemeClr val="tx1"/>
                </a:solidFill>
              </a:rPr>
              <a:t>výrobní faktory jsou vzájemně zastupitelné, existuje možnost jejich vzájemné substituce </a:t>
            </a:r>
            <a:r>
              <a:rPr lang="cs-CZ" sz="2400" dirty="0" smtClean="0">
                <a:solidFill>
                  <a:schemeClr val="tx1"/>
                </a:solidFill>
                <a:latin typeface="Calibri" panose="020F0502020204030204" pitchFamily="34" charset="0"/>
                <a:cs typeface="Calibri" panose="020F0502020204030204" pitchFamily="34" charset="0"/>
              </a:rPr>
              <a:t>→ nahrazení jednoho výrobního faktoru druhým tak představuje další aspekt, který vstupuje do úvah o lokalizaci firmy</a:t>
            </a:r>
          </a:p>
          <a:p>
            <a:pPr lvl="1"/>
            <a:r>
              <a:rPr lang="cs-CZ" sz="2200" dirty="0" smtClean="0">
                <a:solidFill>
                  <a:schemeClr val="tx1"/>
                </a:solidFill>
                <a:latin typeface="Calibri" panose="020F0502020204030204" pitchFamily="34" charset="0"/>
                <a:cs typeface="Calibri" panose="020F0502020204030204" pitchFamily="34" charset="0"/>
              </a:rPr>
              <a:t>jejich optimální kombinace tak závisí na jejich produktivitě a cenách, tj. aby poměr mezních produktivity a ceny jednotlivých výrobních faktorů byly totožné (</a:t>
            </a:r>
            <a:r>
              <a:rPr lang="cs-CZ" sz="2200" b="1" i="1" dirty="0" smtClean="0">
                <a:solidFill>
                  <a:schemeClr val="tx1"/>
                </a:solidFill>
                <a:latin typeface="Calibri" panose="020F0502020204030204" pitchFamily="34" charset="0"/>
                <a:cs typeface="Calibri" panose="020F0502020204030204" pitchFamily="34" charset="0"/>
              </a:rPr>
              <a:t>MP</a:t>
            </a:r>
            <a:r>
              <a:rPr lang="cs-CZ" sz="2200" b="1" i="1" baseline="-25000" dirty="0" smtClean="0">
                <a:solidFill>
                  <a:schemeClr val="tx1"/>
                </a:solidFill>
                <a:latin typeface="Calibri" panose="020F0502020204030204" pitchFamily="34" charset="0"/>
                <a:cs typeface="Calibri" panose="020F0502020204030204" pitchFamily="34" charset="0"/>
              </a:rPr>
              <a:t>1</a:t>
            </a:r>
            <a:r>
              <a:rPr lang="cs-CZ" sz="2200" b="1" i="1" dirty="0" smtClean="0">
                <a:solidFill>
                  <a:schemeClr val="tx1"/>
                </a:solidFill>
                <a:latin typeface="Calibri" panose="020F0502020204030204" pitchFamily="34" charset="0"/>
                <a:cs typeface="Calibri" panose="020F0502020204030204" pitchFamily="34" charset="0"/>
              </a:rPr>
              <a:t>/P</a:t>
            </a:r>
            <a:r>
              <a:rPr lang="cs-CZ" sz="2200" b="1" i="1" baseline="-25000" dirty="0" smtClean="0">
                <a:solidFill>
                  <a:schemeClr val="tx1"/>
                </a:solidFill>
                <a:latin typeface="Calibri" panose="020F0502020204030204" pitchFamily="34" charset="0"/>
                <a:cs typeface="Calibri" panose="020F0502020204030204" pitchFamily="34" charset="0"/>
              </a:rPr>
              <a:t>1</a:t>
            </a:r>
            <a:r>
              <a:rPr lang="cs-CZ" sz="2200" b="1" i="1" dirty="0" smtClean="0">
                <a:solidFill>
                  <a:schemeClr val="tx1"/>
                </a:solidFill>
                <a:latin typeface="Calibri" panose="020F0502020204030204" pitchFamily="34" charset="0"/>
                <a:cs typeface="Calibri" panose="020F0502020204030204" pitchFamily="34" charset="0"/>
              </a:rPr>
              <a:t>=MP</a:t>
            </a:r>
            <a:r>
              <a:rPr lang="cs-CZ" sz="2200" b="1" i="1" baseline="-25000" dirty="0" smtClean="0">
                <a:solidFill>
                  <a:schemeClr val="tx1"/>
                </a:solidFill>
                <a:latin typeface="Calibri" panose="020F0502020204030204" pitchFamily="34" charset="0"/>
                <a:cs typeface="Calibri" panose="020F0502020204030204" pitchFamily="34" charset="0"/>
              </a:rPr>
              <a:t>2</a:t>
            </a:r>
            <a:r>
              <a:rPr lang="cs-CZ" sz="2200" b="1" i="1" dirty="0" smtClean="0">
                <a:solidFill>
                  <a:schemeClr val="tx1"/>
                </a:solidFill>
                <a:latin typeface="Calibri" panose="020F0502020204030204" pitchFamily="34" charset="0"/>
                <a:cs typeface="Calibri" panose="020F0502020204030204" pitchFamily="34" charset="0"/>
              </a:rPr>
              <a:t>/P</a:t>
            </a:r>
            <a:r>
              <a:rPr lang="cs-CZ" sz="2200" b="1" i="1" baseline="-25000" dirty="0" smtClean="0">
                <a:solidFill>
                  <a:schemeClr val="tx1"/>
                </a:solidFill>
                <a:latin typeface="Calibri" panose="020F0502020204030204" pitchFamily="34" charset="0"/>
                <a:cs typeface="Calibri" panose="020F0502020204030204" pitchFamily="34" charset="0"/>
              </a:rPr>
              <a:t>2</a:t>
            </a:r>
            <a:r>
              <a:rPr lang="cs-CZ" sz="2200" dirty="0" smtClean="0">
                <a:solidFill>
                  <a:schemeClr val="tx1"/>
                </a:solidFill>
                <a:latin typeface="Calibri" panose="020F0502020204030204" pitchFamily="34" charset="0"/>
                <a:cs typeface="Calibri" panose="020F0502020204030204" pitchFamily="34" charset="0"/>
              </a:rPr>
              <a:t>)</a:t>
            </a:r>
            <a:endParaRPr lang="cs-CZ" sz="2200" dirty="0" smtClean="0">
              <a:solidFill>
                <a:schemeClr val="tx1"/>
              </a:solidFill>
            </a:endParaRPr>
          </a:p>
          <a:p>
            <a:r>
              <a:rPr lang="cs-CZ" sz="2400" b="1" dirty="0" smtClean="0">
                <a:solidFill>
                  <a:schemeClr val="tx1"/>
                </a:solidFill>
              </a:rPr>
              <a:t>Weber-</a:t>
            </a:r>
            <a:r>
              <a:rPr lang="cs-CZ" sz="2400" b="1" dirty="0" err="1" smtClean="0">
                <a:solidFill>
                  <a:schemeClr val="tx1"/>
                </a:solidFill>
              </a:rPr>
              <a:t>Mosesův</a:t>
            </a:r>
            <a:r>
              <a:rPr lang="cs-CZ" sz="2400" b="1" dirty="0" smtClean="0">
                <a:solidFill>
                  <a:schemeClr val="tx1"/>
                </a:solidFill>
              </a:rPr>
              <a:t> </a:t>
            </a:r>
            <a:r>
              <a:rPr lang="cs-CZ" sz="2400" b="1" dirty="0">
                <a:solidFill>
                  <a:schemeClr val="tx1"/>
                </a:solidFill>
              </a:rPr>
              <a:t>lokalizační model </a:t>
            </a:r>
            <a:r>
              <a:rPr lang="cs-CZ" sz="2400" dirty="0">
                <a:solidFill>
                  <a:schemeClr val="tx1"/>
                </a:solidFill>
              </a:rPr>
              <a:t>rozšířil Weberův model o další faktor, kterým je </a:t>
            </a:r>
            <a:r>
              <a:rPr lang="cs-CZ" sz="2400" b="1" dirty="0">
                <a:solidFill>
                  <a:schemeClr val="tx1"/>
                </a:solidFill>
              </a:rPr>
              <a:t>cena vstupů</a:t>
            </a:r>
            <a:r>
              <a:rPr lang="cs-CZ" sz="2400" dirty="0">
                <a:solidFill>
                  <a:schemeClr val="tx1"/>
                </a:solidFill>
              </a:rPr>
              <a:t>. Do rozhodování o umístění firmy tak vstupují mimo dopravních nákladů také samotné náklady na daný výrobní </a:t>
            </a:r>
            <a:r>
              <a:rPr lang="cs-CZ" sz="2400" dirty="0" smtClean="0">
                <a:solidFill>
                  <a:schemeClr val="tx1"/>
                </a:solidFill>
              </a:rPr>
              <a:t>faktor:</a:t>
            </a:r>
          </a:p>
          <a:p>
            <a:pPr lvl="1"/>
            <a:r>
              <a:rPr lang="cs-CZ" sz="2000" dirty="0" smtClean="0">
                <a:solidFill>
                  <a:schemeClr val="tx1"/>
                </a:solidFill>
              </a:rPr>
              <a:t>náklady na vstup z lokace M1: TC</a:t>
            </a:r>
            <a:r>
              <a:rPr lang="cs-CZ" sz="2000" baseline="-25000" dirty="0" smtClean="0">
                <a:solidFill>
                  <a:schemeClr val="tx1"/>
                </a:solidFill>
              </a:rPr>
              <a:t>M1</a:t>
            </a:r>
            <a:r>
              <a:rPr lang="cs-CZ" sz="2000" dirty="0" smtClean="0">
                <a:solidFill>
                  <a:schemeClr val="tx1"/>
                </a:solidFill>
              </a:rPr>
              <a:t>=(p</a:t>
            </a:r>
            <a:r>
              <a:rPr lang="cs-CZ" sz="2000" baseline="-25000" dirty="0" smtClean="0">
                <a:solidFill>
                  <a:schemeClr val="tx1"/>
                </a:solidFill>
              </a:rPr>
              <a:t>1</a:t>
            </a:r>
            <a:r>
              <a:rPr lang="cs-CZ" sz="2000" dirty="0" smtClean="0">
                <a:solidFill>
                  <a:schemeClr val="tx1"/>
                </a:solidFill>
              </a:rPr>
              <a:t>+t</a:t>
            </a:r>
            <a:r>
              <a:rPr lang="cs-CZ" sz="2000" baseline="-25000" dirty="0" smtClean="0">
                <a:solidFill>
                  <a:schemeClr val="tx1"/>
                </a:solidFill>
              </a:rPr>
              <a:t>1</a:t>
            </a:r>
            <a:r>
              <a:rPr lang="cs-CZ" sz="2000" dirty="0" smtClean="0">
                <a:solidFill>
                  <a:schemeClr val="tx1"/>
                </a:solidFill>
              </a:rPr>
              <a:t>d</a:t>
            </a:r>
            <a:r>
              <a:rPr lang="cs-CZ" sz="2000" baseline="-25000" dirty="0" smtClean="0">
                <a:solidFill>
                  <a:schemeClr val="tx1"/>
                </a:solidFill>
              </a:rPr>
              <a:t>1</a:t>
            </a:r>
            <a:r>
              <a:rPr lang="cs-CZ" sz="2000" dirty="0" smtClean="0">
                <a:solidFill>
                  <a:schemeClr val="tx1"/>
                </a:solidFill>
              </a:rPr>
              <a:t>)m</a:t>
            </a:r>
            <a:r>
              <a:rPr lang="cs-CZ" sz="2000" baseline="-25000" dirty="0" smtClean="0">
                <a:solidFill>
                  <a:schemeClr val="tx1"/>
                </a:solidFill>
              </a:rPr>
              <a:t>1</a:t>
            </a:r>
          </a:p>
          <a:p>
            <a:pPr lvl="1"/>
            <a:r>
              <a:rPr lang="cs-CZ" sz="2000" dirty="0">
                <a:solidFill>
                  <a:schemeClr val="tx1"/>
                </a:solidFill>
              </a:rPr>
              <a:t>náklady na vstup z lokace </a:t>
            </a:r>
            <a:r>
              <a:rPr lang="cs-CZ" sz="2000" dirty="0" smtClean="0">
                <a:solidFill>
                  <a:schemeClr val="tx1"/>
                </a:solidFill>
              </a:rPr>
              <a:t>M2: TC</a:t>
            </a:r>
            <a:r>
              <a:rPr lang="cs-CZ" sz="2000" baseline="-25000" dirty="0" smtClean="0">
                <a:solidFill>
                  <a:schemeClr val="tx1"/>
                </a:solidFill>
              </a:rPr>
              <a:t>M2</a:t>
            </a:r>
            <a:r>
              <a:rPr lang="cs-CZ" sz="2000" dirty="0" smtClean="0">
                <a:solidFill>
                  <a:schemeClr val="tx1"/>
                </a:solidFill>
              </a:rPr>
              <a:t>=(p</a:t>
            </a:r>
            <a:r>
              <a:rPr lang="cs-CZ" sz="2000" baseline="-25000" dirty="0" smtClean="0">
                <a:solidFill>
                  <a:schemeClr val="tx1"/>
                </a:solidFill>
              </a:rPr>
              <a:t>2</a:t>
            </a:r>
            <a:r>
              <a:rPr lang="cs-CZ" sz="2000" dirty="0" smtClean="0">
                <a:solidFill>
                  <a:schemeClr val="tx1"/>
                </a:solidFill>
              </a:rPr>
              <a:t>+t</a:t>
            </a:r>
            <a:r>
              <a:rPr lang="cs-CZ" sz="2000" baseline="-25000" dirty="0" smtClean="0">
                <a:solidFill>
                  <a:schemeClr val="tx1"/>
                </a:solidFill>
              </a:rPr>
              <a:t>2</a:t>
            </a:r>
            <a:r>
              <a:rPr lang="cs-CZ" sz="2000" dirty="0" smtClean="0">
                <a:solidFill>
                  <a:schemeClr val="tx1"/>
                </a:solidFill>
              </a:rPr>
              <a:t>d</a:t>
            </a:r>
            <a:r>
              <a:rPr lang="cs-CZ" sz="2000" baseline="-25000" dirty="0" smtClean="0">
                <a:solidFill>
                  <a:schemeClr val="tx1"/>
                </a:solidFill>
              </a:rPr>
              <a:t>2</a:t>
            </a:r>
            <a:r>
              <a:rPr lang="cs-CZ" sz="2000" dirty="0" smtClean="0">
                <a:solidFill>
                  <a:schemeClr val="tx1"/>
                </a:solidFill>
              </a:rPr>
              <a:t>)m</a:t>
            </a:r>
            <a:r>
              <a:rPr lang="cs-CZ" sz="2000" baseline="-25000" dirty="0" smtClean="0">
                <a:solidFill>
                  <a:schemeClr val="tx1"/>
                </a:solidFill>
              </a:rPr>
              <a:t>2</a:t>
            </a:r>
          </a:p>
          <a:p>
            <a:pPr lvl="2"/>
            <a:r>
              <a:rPr lang="cs-CZ" sz="1800" dirty="0" smtClean="0">
                <a:solidFill>
                  <a:schemeClr val="tx1"/>
                </a:solidFill>
              </a:rPr>
              <a:t>p – cena výrobního faktoru, t – dopravní tarif na tunokilometr, d - vzdálenost vstupu od místa produkce a m – váha vstupu v tunách</a:t>
            </a:r>
            <a:endParaRPr lang="cs-CZ" sz="1800" dirty="0">
              <a:solidFill>
                <a:schemeClr val="tx1"/>
              </a:solidFill>
            </a:endParaRPr>
          </a:p>
          <a:p>
            <a:r>
              <a:rPr lang="cs-CZ" sz="2400" dirty="0" smtClean="0">
                <a:solidFill>
                  <a:schemeClr val="tx1"/>
                </a:solidFill>
              </a:rPr>
              <a:t>TC = TC</a:t>
            </a:r>
            <a:r>
              <a:rPr lang="cs-CZ" sz="2400" baseline="-25000" dirty="0" smtClean="0">
                <a:solidFill>
                  <a:schemeClr val="tx1"/>
                </a:solidFill>
              </a:rPr>
              <a:t>M1 </a:t>
            </a:r>
            <a:r>
              <a:rPr lang="cs-CZ" sz="2400" dirty="0" smtClean="0">
                <a:solidFill>
                  <a:schemeClr val="tx1"/>
                </a:solidFill>
              </a:rPr>
              <a:t>+</a:t>
            </a:r>
            <a:r>
              <a:rPr lang="cs-CZ" sz="2400" baseline="-25000" dirty="0" smtClean="0">
                <a:solidFill>
                  <a:schemeClr val="tx1"/>
                </a:solidFill>
              </a:rPr>
              <a:t> </a:t>
            </a:r>
            <a:r>
              <a:rPr lang="cs-CZ" sz="2400" dirty="0" smtClean="0">
                <a:solidFill>
                  <a:schemeClr val="tx1"/>
                </a:solidFill>
              </a:rPr>
              <a:t>TC</a:t>
            </a:r>
            <a:r>
              <a:rPr lang="cs-CZ" sz="2400" baseline="-25000" dirty="0" smtClean="0">
                <a:solidFill>
                  <a:schemeClr val="tx1"/>
                </a:solidFill>
              </a:rPr>
              <a:t>M2 </a:t>
            </a:r>
            <a:r>
              <a:rPr lang="cs-CZ" sz="2400" dirty="0">
                <a:solidFill>
                  <a:schemeClr val="tx1"/>
                </a:solidFill>
              </a:rPr>
              <a:t>=(</a:t>
            </a:r>
            <a:r>
              <a:rPr lang="cs-CZ" sz="2400" dirty="0" smtClean="0">
                <a:solidFill>
                  <a:schemeClr val="tx1"/>
                </a:solidFill>
              </a:rPr>
              <a:t>p</a:t>
            </a:r>
            <a:r>
              <a:rPr lang="cs-CZ" sz="2400" baseline="-25000" dirty="0" smtClean="0">
                <a:solidFill>
                  <a:schemeClr val="tx1"/>
                </a:solidFill>
              </a:rPr>
              <a:t>1</a:t>
            </a:r>
            <a:r>
              <a:rPr lang="cs-CZ" sz="2400" dirty="0" smtClean="0">
                <a:solidFill>
                  <a:schemeClr val="tx1"/>
                </a:solidFill>
              </a:rPr>
              <a:t>+t</a:t>
            </a:r>
            <a:r>
              <a:rPr lang="cs-CZ" sz="2400" baseline="-25000" dirty="0" smtClean="0">
                <a:solidFill>
                  <a:schemeClr val="tx1"/>
                </a:solidFill>
              </a:rPr>
              <a:t>1</a:t>
            </a:r>
            <a:r>
              <a:rPr lang="cs-CZ" sz="2400" dirty="0" smtClean="0">
                <a:solidFill>
                  <a:schemeClr val="tx1"/>
                </a:solidFill>
              </a:rPr>
              <a:t>d</a:t>
            </a:r>
            <a:r>
              <a:rPr lang="cs-CZ" sz="2400" baseline="-25000" dirty="0" smtClean="0">
                <a:solidFill>
                  <a:schemeClr val="tx1"/>
                </a:solidFill>
              </a:rPr>
              <a:t>1</a:t>
            </a:r>
            <a:r>
              <a:rPr lang="cs-CZ" sz="2400" dirty="0" smtClean="0">
                <a:solidFill>
                  <a:schemeClr val="tx1"/>
                </a:solidFill>
              </a:rPr>
              <a:t>)m</a:t>
            </a:r>
            <a:r>
              <a:rPr lang="cs-CZ" sz="2400" baseline="-25000" dirty="0" smtClean="0">
                <a:solidFill>
                  <a:schemeClr val="tx1"/>
                </a:solidFill>
              </a:rPr>
              <a:t>1</a:t>
            </a:r>
            <a:r>
              <a:rPr lang="cs-CZ" sz="2200" baseline="-25000" dirty="0">
                <a:solidFill>
                  <a:schemeClr val="tx1"/>
                </a:solidFill>
              </a:rPr>
              <a:t> </a:t>
            </a:r>
            <a:r>
              <a:rPr lang="cs-CZ" sz="2400" dirty="0" smtClean="0">
                <a:solidFill>
                  <a:schemeClr val="tx1"/>
                </a:solidFill>
              </a:rPr>
              <a:t>+ (p</a:t>
            </a:r>
            <a:r>
              <a:rPr lang="cs-CZ" sz="2400" baseline="-25000" dirty="0" smtClean="0">
                <a:solidFill>
                  <a:schemeClr val="tx1"/>
                </a:solidFill>
              </a:rPr>
              <a:t>2</a:t>
            </a:r>
            <a:r>
              <a:rPr lang="cs-CZ" sz="2400" dirty="0" smtClean="0">
                <a:solidFill>
                  <a:schemeClr val="tx1"/>
                </a:solidFill>
              </a:rPr>
              <a:t>+t</a:t>
            </a:r>
            <a:r>
              <a:rPr lang="cs-CZ" sz="2400" baseline="-25000" dirty="0" smtClean="0">
                <a:solidFill>
                  <a:schemeClr val="tx1"/>
                </a:solidFill>
              </a:rPr>
              <a:t>2</a:t>
            </a:r>
            <a:r>
              <a:rPr lang="cs-CZ" sz="2400" dirty="0" smtClean="0">
                <a:solidFill>
                  <a:schemeClr val="tx1"/>
                </a:solidFill>
              </a:rPr>
              <a:t>d</a:t>
            </a:r>
            <a:r>
              <a:rPr lang="cs-CZ" sz="2400" baseline="-25000" dirty="0" smtClean="0">
                <a:solidFill>
                  <a:schemeClr val="tx1"/>
                </a:solidFill>
              </a:rPr>
              <a:t>2</a:t>
            </a:r>
            <a:r>
              <a:rPr lang="cs-CZ" sz="2400" dirty="0" smtClean="0">
                <a:solidFill>
                  <a:schemeClr val="tx1"/>
                </a:solidFill>
              </a:rPr>
              <a:t>)m</a:t>
            </a:r>
            <a:r>
              <a:rPr lang="cs-CZ" sz="2400" baseline="-25000" dirty="0" smtClean="0">
                <a:solidFill>
                  <a:schemeClr val="tx1"/>
                </a:solidFill>
              </a:rPr>
              <a:t>2</a:t>
            </a:r>
            <a:endParaRPr lang="cs-CZ" sz="2400" baseline="-250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541089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nSpc>
                <a:spcPct val="100000"/>
              </a:lnSpc>
            </a:pPr>
            <a:r>
              <a:rPr lang="cs-CZ" sz="3600" b="1" dirty="0"/>
              <a:t>4) Weber-</a:t>
            </a:r>
            <a:r>
              <a:rPr lang="cs-CZ" sz="3600" b="1" dirty="0" err="1"/>
              <a:t>Mosesův</a:t>
            </a:r>
            <a:r>
              <a:rPr lang="cs-CZ" sz="3600" b="1" dirty="0"/>
              <a:t> lokalizační model</a:t>
            </a:r>
            <a:endParaRPr lang="cs-CZ" b="1" dirty="0">
              <a:solidFill>
                <a:schemeClr val="accent5">
                  <a:lumMod val="50000"/>
                </a:schemeClr>
              </a:solidFill>
            </a:endParaRPr>
          </a:p>
        </p:txBody>
      </p:sp>
      <p:sp>
        <p:nvSpPr>
          <p:cNvPr id="3" name="Zástupný symbol pro obsah 2"/>
          <p:cNvSpPr>
            <a:spLocks noGrp="1"/>
          </p:cNvSpPr>
          <p:nvPr>
            <p:ph idx="1"/>
          </p:nvPr>
        </p:nvSpPr>
        <p:spPr>
          <a:xfrm>
            <a:off x="264695" y="1900989"/>
            <a:ext cx="6545179" cy="4614111"/>
          </a:xfrm>
        </p:spPr>
        <p:txBody>
          <a:bodyPr anchor="t">
            <a:normAutofit/>
          </a:bodyPr>
          <a:lstStyle/>
          <a:p>
            <a:r>
              <a:rPr lang="cs-CZ" sz="2400" dirty="0" smtClean="0">
                <a:solidFill>
                  <a:schemeClr val="tx1"/>
                </a:solidFill>
              </a:rPr>
              <a:t>TC = TC</a:t>
            </a:r>
            <a:r>
              <a:rPr lang="cs-CZ" sz="2400" baseline="-25000" dirty="0" smtClean="0">
                <a:solidFill>
                  <a:schemeClr val="tx1"/>
                </a:solidFill>
              </a:rPr>
              <a:t>M1 </a:t>
            </a:r>
            <a:r>
              <a:rPr lang="cs-CZ" sz="2400" dirty="0" smtClean="0">
                <a:solidFill>
                  <a:schemeClr val="tx1"/>
                </a:solidFill>
              </a:rPr>
              <a:t>+</a:t>
            </a:r>
            <a:r>
              <a:rPr lang="cs-CZ" sz="2400" baseline="-25000" dirty="0" smtClean="0">
                <a:solidFill>
                  <a:schemeClr val="tx1"/>
                </a:solidFill>
              </a:rPr>
              <a:t> </a:t>
            </a:r>
            <a:r>
              <a:rPr lang="cs-CZ" sz="2400" dirty="0" smtClean="0">
                <a:solidFill>
                  <a:schemeClr val="tx1"/>
                </a:solidFill>
              </a:rPr>
              <a:t>TC</a:t>
            </a:r>
            <a:r>
              <a:rPr lang="cs-CZ" sz="2400" baseline="-25000" dirty="0" smtClean="0">
                <a:solidFill>
                  <a:schemeClr val="tx1"/>
                </a:solidFill>
              </a:rPr>
              <a:t>M2 </a:t>
            </a:r>
            <a:r>
              <a:rPr lang="cs-CZ" sz="2400" dirty="0">
                <a:solidFill>
                  <a:schemeClr val="tx1"/>
                </a:solidFill>
              </a:rPr>
              <a:t>=(</a:t>
            </a:r>
            <a:r>
              <a:rPr lang="cs-CZ" sz="2400" dirty="0" smtClean="0">
                <a:solidFill>
                  <a:schemeClr val="tx1"/>
                </a:solidFill>
              </a:rPr>
              <a:t>p</a:t>
            </a:r>
            <a:r>
              <a:rPr lang="cs-CZ" sz="2400" baseline="-25000" dirty="0" smtClean="0">
                <a:solidFill>
                  <a:schemeClr val="tx1"/>
                </a:solidFill>
              </a:rPr>
              <a:t>1</a:t>
            </a:r>
            <a:r>
              <a:rPr lang="cs-CZ" sz="2400" dirty="0" smtClean="0">
                <a:solidFill>
                  <a:schemeClr val="tx1"/>
                </a:solidFill>
              </a:rPr>
              <a:t>+t</a:t>
            </a:r>
            <a:r>
              <a:rPr lang="cs-CZ" sz="2400" baseline="-25000" dirty="0" smtClean="0">
                <a:solidFill>
                  <a:schemeClr val="tx1"/>
                </a:solidFill>
              </a:rPr>
              <a:t>1</a:t>
            </a:r>
            <a:r>
              <a:rPr lang="cs-CZ" sz="2400" dirty="0" smtClean="0">
                <a:solidFill>
                  <a:schemeClr val="tx1"/>
                </a:solidFill>
              </a:rPr>
              <a:t>d</a:t>
            </a:r>
            <a:r>
              <a:rPr lang="cs-CZ" sz="2400" baseline="-25000" dirty="0" smtClean="0">
                <a:solidFill>
                  <a:schemeClr val="tx1"/>
                </a:solidFill>
              </a:rPr>
              <a:t>1</a:t>
            </a:r>
            <a:r>
              <a:rPr lang="cs-CZ" sz="2400" dirty="0" smtClean="0">
                <a:solidFill>
                  <a:schemeClr val="tx1"/>
                </a:solidFill>
              </a:rPr>
              <a:t>)m</a:t>
            </a:r>
            <a:r>
              <a:rPr lang="cs-CZ" sz="2400" baseline="-25000" dirty="0" smtClean="0">
                <a:solidFill>
                  <a:schemeClr val="tx1"/>
                </a:solidFill>
              </a:rPr>
              <a:t>1</a:t>
            </a:r>
            <a:r>
              <a:rPr lang="cs-CZ" sz="2200" baseline="-25000" dirty="0">
                <a:solidFill>
                  <a:schemeClr val="tx1"/>
                </a:solidFill>
              </a:rPr>
              <a:t> </a:t>
            </a:r>
            <a:r>
              <a:rPr lang="cs-CZ" sz="2400" dirty="0" smtClean="0">
                <a:solidFill>
                  <a:schemeClr val="tx1"/>
                </a:solidFill>
              </a:rPr>
              <a:t>+ (p</a:t>
            </a:r>
            <a:r>
              <a:rPr lang="cs-CZ" sz="2400" baseline="-25000" dirty="0" smtClean="0">
                <a:solidFill>
                  <a:schemeClr val="tx1"/>
                </a:solidFill>
              </a:rPr>
              <a:t>2</a:t>
            </a:r>
            <a:r>
              <a:rPr lang="cs-CZ" sz="2400" dirty="0" smtClean="0">
                <a:solidFill>
                  <a:schemeClr val="tx1"/>
                </a:solidFill>
              </a:rPr>
              <a:t>+t</a:t>
            </a:r>
            <a:r>
              <a:rPr lang="cs-CZ" sz="2400" baseline="-25000" dirty="0" smtClean="0">
                <a:solidFill>
                  <a:schemeClr val="tx1"/>
                </a:solidFill>
              </a:rPr>
              <a:t>2</a:t>
            </a:r>
            <a:r>
              <a:rPr lang="cs-CZ" sz="2400" dirty="0" smtClean="0">
                <a:solidFill>
                  <a:schemeClr val="tx1"/>
                </a:solidFill>
              </a:rPr>
              <a:t>d</a:t>
            </a:r>
            <a:r>
              <a:rPr lang="cs-CZ" sz="2400" baseline="-25000" dirty="0" smtClean="0">
                <a:solidFill>
                  <a:schemeClr val="tx1"/>
                </a:solidFill>
              </a:rPr>
              <a:t>2</a:t>
            </a:r>
            <a:r>
              <a:rPr lang="cs-CZ" sz="2400" dirty="0" smtClean="0">
                <a:solidFill>
                  <a:schemeClr val="tx1"/>
                </a:solidFill>
              </a:rPr>
              <a:t>)m</a:t>
            </a:r>
            <a:r>
              <a:rPr lang="cs-CZ" sz="2400" baseline="-25000" dirty="0" smtClean="0">
                <a:solidFill>
                  <a:schemeClr val="tx1"/>
                </a:solidFill>
              </a:rPr>
              <a:t>2</a:t>
            </a:r>
          </a:p>
          <a:p>
            <a:pPr lvl="1"/>
            <a:r>
              <a:rPr lang="cs-CZ" sz="2000" dirty="0" smtClean="0">
                <a:solidFill>
                  <a:schemeClr val="tx1"/>
                </a:solidFill>
              </a:rPr>
              <a:t>p </a:t>
            </a:r>
            <a:r>
              <a:rPr lang="cs-CZ" sz="2000" dirty="0">
                <a:solidFill>
                  <a:schemeClr val="tx1"/>
                </a:solidFill>
              </a:rPr>
              <a:t>– cena výrobního faktoru, t – dopravní tarif na tunokilometr, d - vzdálenost vstupu od místa produkce a m – váha vstupu v </a:t>
            </a:r>
            <a:r>
              <a:rPr lang="cs-CZ" sz="2000" dirty="0" smtClean="0">
                <a:solidFill>
                  <a:schemeClr val="tx1"/>
                </a:solidFill>
              </a:rPr>
              <a:t>tunách</a:t>
            </a:r>
          </a:p>
          <a:p>
            <a:r>
              <a:rPr lang="cs-CZ" sz="2200" dirty="0" smtClean="0">
                <a:solidFill>
                  <a:schemeClr val="tx1"/>
                </a:solidFill>
              </a:rPr>
              <a:t>výseč kružnice (A-B) zobrazuje všechny místa možné lokalizace firmy, pro něž platí stejnost nákladů na vstupy při různých kombinacích vzdálenosti, cen a dopravních tarifů v kontextu co nejvyšší produkce</a:t>
            </a:r>
          </a:p>
          <a:p>
            <a:pPr lvl="1"/>
            <a:r>
              <a:rPr lang="cs-CZ" sz="2000" dirty="0" smtClean="0">
                <a:solidFill>
                  <a:schemeClr val="tx1"/>
                </a:solidFill>
              </a:rPr>
              <a:t>v podstatě se jedná o kombinaci izokosty a izokvanty z mikroekonomického úhlu pohledu, </a:t>
            </a:r>
            <a:r>
              <a:rPr lang="cs-CZ" sz="2000" i="1" dirty="0" smtClean="0">
                <a:solidFill>
                  <a:schemeClr val="tx1"/>
                </a:solidFill>
              </a:rPr>
              <a:t>viz kurz Mikroekonomie</a:t>
            </a:r>
            <a:endParaRPr lang="cs-CZ" sz="2000" i="1" dirty="0">
              <a:solidFill>
                <a:schemeClr val="tx1"/>
              </a:solidFill>
            </a:endParaRPr>
          </a:p>
          <a:p>
            <a:pPr lvl="1"/>
            <a:endParaRPr lang="cs-CZ" sz="2000" dirty="0">
              <a:solidFill>
                <a:schemeClr val="tx1"/>
              </a:solidFill>
            </a:endParaRPr>
          </a:p>
          <a:p>
            <a:endParaRPr lang="cs-CZ" sz="2400" baseline="-250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16</a:t>
            </a:fld>
            <a:endParaRPr lang="en-US" dirty="0"/>
          </a:p>
        </p:txBody>
      </p:sp>
      <p:pic>
        <p:nvPicPr>
          <p:cNvPr id="6" name="Obrázek 5"/>
          <p:cNvPicPr>
            <a:picLocks noChangeAspect="1"/>
          </p:cNvPicPr>
          <p:nvPr/>
        </p:nvPicPr>
        <p:blipFill>
          <a:blip r:embed="rId2"/>
          <a:stretch>
            <a:fillRect/>
          </a:stretch>
        </p:blipFill>
        <p:spPr>
          <a:xfrm>
            <a:off x="6809874" y="2101066"/>
            <a:ext cx="5089870" cy="3852839"/>
          </a:xfrm>
          <a:prstGeom prst="rect">
            <a:avLst/>
          </a:prstGeom>
        </p:spPr>
      </p:pic>
      <p:sp>
        <p:nvSpPr>
          <p:cNvPr id="7" name="TextovéPole 6"/>
          <p:cNvSpPr txBox="1"/>
          <p:nvPr/>
        </p:nvSpPr>
        <p:spPr>
          <a:xfrm>
            <a:off x="3874681" y="6068846"/>
            <a:ext cx="8025063" cy="646331"/>
          </a:xfrm>
          <a:prstGeom prst="rect">
            <a:avLst/>
          </a:prstGeom>
          <a:solidFill>
            <a:schemeClr val="accent1">
              <a:lumMod val="10000"/>
              <a:lumOff val="90000"/>
            </a:schemeClr>
          </a:solidFill>
        </p:spPr>
        <p:txBody>
          <a:bodyPr wrap="square" rtlCol="0">
            <a:spAutoFit/>
          </a:bodyPr>
          <a:lstStyle/>
          <a:p>
            <a:r>
              <a:rPr lang="cs-CZ" dirty="0" smtClean="0"/>
              <a:t>izokosta – křivka stejných nákladů pro oba vstupy</a:t>
            </a:r>
          </a:p>
          <a:p>
            <a:r>
              <a:rPr lang="cs-CZ" dirty="0" smtClean="0"/>
              <a:t>izokvanty – kombinace obou vstupů pro zajištění stejného objemu produkce</a:t>
            </a:r>
            <a:endParaRPr lang="cs-CZ" dirty="0"/>
          </a:p>
        </p:txBody>
      </p:sp>
    </p:spTree>
    <p:extLst>
      <p:ext uri="{BB962C8B-B14F-4D97-AF65-F5344CB8AC3E}">
        <p14:creationId xmlns:p14="http://schemas.microsoft.com/office/powerpoint/2010/main" val="3067249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sz="3600" dirty="0"/>
              <a:t>Děkuji za pozornost</a:t>
            </a:r>
            <a:r>
              <a:rPr lang="cs-CZ" sz="3600" dirty="0" smtClean="0"/>
              <a:t>.</a:t>
            </a:r>
            <a:endParaRPr lang="cs-CZ" sz="3600" dirty="0" smtClean="0"/>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34865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81193" y="729658"/>
            <a:ext cx="11029616" cy="988332"/>
          </a:xfrm>
        </p:spPr>
        <p:txBody>
          <a:bodyPr>
            <a:normAutofit/>
          </a:bodyPr>
          <a:lstStyle/>
          <a:p>
            <a:r>
              <a:rPr lang="cs-CZ" sz="4800" dirty="0">
                <a:solidFill>
                  <a:schemeClr val="accent2">
                    <a:lumMod val="40000"/>
                    <a:lumOff val="60000"/>
                  </a:schemeClr>
                </a:solidFill>
              </a:rPr>
              <a:t>Obsah</a:t>
            </a:r>
            <a:endParaRPr lang="en-US" sz="4800" dirty="0">
              <a:solidFill>
                <a:schemeClr val="accent6">
                  <a:lumMod val="60000"/>
                  <a:lumOff val="40000"/>
                </a:schemeClr>
              </a:solidFill>
            </a:endParaRPr>
          </a:p>
        </p:txBody>
      </p:sp>
      <p:sp>
        <p:nvSpPr>
          <p:cNvPr id="3" name="Zástupný symbol pro obsah 2"/>
          <p:cNvSpPr>
            <a:spLocks noGrp="1"/>
          </p:cNvSpPr>
          <p:nvPr>
            <p:ph idx="1"/>
          </p:nvPr>
        </p:nvSpPr>
        <p:spPr>
          <a:xfrm>
            <a:off x="425003" y="2034863"/>
            <a:ext cx="11346288" cy="4623514"/>
          </a:xfrm>
        </p:spPr>
        <p:txBody>
          <a:bodyPr>
            <a:normAutofit/>
          </a:bodyPr>
          <a:lstStyle/>
          <a:p>
            <a:pPr marL="403200" indent="-457200">
              <a:lnSpc>
                <a:spcPct val="100000"/>
              </a:lnSpc>
              <a:buFont typeface="+mj-lt"/>
              <a:buAutoNum type="arabicPeriod"/>
            </a:pPr>
            <a:r>
              <a:rPr lang="cs-CZ" sz="3200" b="1" dirty="0" smtClean="0"/>
              <a:t>Jednodimenzionální </a:t>
            </a:r>
            <a:r>
              <a:rPr lang="cs-CZ" sz="3200" b="1" dirty="0"/>
              <a:t>lokalizační </a:t>
            </a:r>
            <a:r>
              <a:rPr lang="cs-CZ" sz="3200" b="1" dirty="0" smtClean="0"/>
              <a:t>modely</a:t>
            </a:r>
          </a:p>
          <a:p>
            <a:pPr marL="403200" indent="-457200">
              <a:lnSpc>
                <a:spcPct val="100000"/>
              </a:lnSpc>
              <a:buFont typeface="+mj-lt"/>
              <a:buAutoNum type="arabicPeriod"/>
            </a:pPr>
            <a:r>
              <a:rPr lang="cs-CZ" sz="3200" b="1" dirty="0" err="1" smtClean="0"/>
              <a:t>Laundhardtův</a:t>
            </a:r>
            <a:r>
              <a:rPr lang="cs-CZ" sz="3200" b="1" dirty="0" smtClean="0"/>
              <a:t> model</a:t>
            </a:r>
          </a:p>
          <a:p>
            <a:pPr marL="403200" indent="-457200">
              <a:lnSpc>
                <a:spcPct val="100000"/>
              </a:lnSpc>
              <a:buFont typeface="+mj-lt"/>
              <a:buAutoNum type="arabicPeriod"/>
            </a:pPr>
            <a:r>
              <a:rPr lang="cs-CZ" sz="3200" b="1" dirty="0" smtClean="0"/>
              <a:t>Weberův model</a:t>
            </a:r>
          </a:p>
          <a:p>
            <a:pPr marL="403200" indent="-457200">
              <a:lnSpc>
                <a:spcPct val="100000"/>
              </a:lnSpc>
              <a:buFont typeface="+mj-lt"/>
              <a:buAutoNum type="arabicPeriod"/>
            </a:pPr>
            <a:r>
              <a:rPr lang="cs-CZ" sz="3200" b="1" dirty="0" smtClean="0"/>
              <a:t>Weber-</a:t>
            </a:r>
            <a:r>
              <a:rPr lang="cs-CZ" sz="3200" b="1" dirty="0" err="1" smtClean="0"/>
              <a:t>Mosesův</a:t>
            </a:r>
            <a:r>
              <a:rPr lang="cs-CZ" sz="3200" b="1" dirty="0" smtClean="0"/>
              <a:t> </a:t>
            </a:r>
            <a:r>
              <a:rPr lang="cs-CZ" sz="3200" b="1" dirty="0"/>
              <a:t>lokalizační </a:t>
            </a:r>
            <a:r>
              <a:rPr lang="cs-CZ" sz="3200" b="1" dirty="0" smtClean="0"/>
              <a:t>model</a:t>
            </a:r>
            <a:endParaRPr lang="cs-CZ" sz="2400" b="1" dirty="0">
              <a:solidFill>
                <a:schemeClr val="accent5">
                  <a:lumMod val="50000"/>
                </a:schemeClr>
              </a:solidFill>
            </a:endParaRPr>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48561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1) Jednodimenzionální lokalizační </a:t>
            </a:r>
            <a:r>
              <a:rPr lang="cs-CZ" sz="3600" b="1" dirty="0" smtClean="0"/>
              <a:t>modely</a:t>
            </a:r>
            <a:endParaRPr lang="cs-CZ" sz="3600" dirty="0"/>
          </a:p>
        </p:txBody>
      </p:sp>
      <p:sp>
        <p:nvSpPr>
          <p:cNvPr id="3" name="Zástupný symbol pro obsah 2"/>
          <p:cNvSpPr>
            <a:spLocks noGrp="1"/>
          </p:cNvSpPr>
          <p:nvPr>
            <p:ph idx="1"/>
          </p:nvPr>
        </p:nvSpPr>
        <p:spPr>
          <a:xfrm>
            <a:off x="221673" y="1967345"/>
            <a:ext cx="11637818" cy="4784436"/>
          </a:xfrm>
        </p:spPr>
        <p:txBody>
          <a:bodyPr anchor="t">
            <a:normAutofit lnSpcReduction="10000"/>
          </a:bodyPr>
          <a:lstStyle/>
          <a:p>
            <a:r>
              <a:rPr lang="cs-CZ" sz="2400" dirty="0" smtClean="0">
                <a:solidFill>
                  <a:schemeClr val="tx1"/>
                </a:solidFill>
              </a:rPr>
              <a:t>nejjednodušší modely lokalizace průmyslových činností</a:t>
            </a:r>
          </a:p>
          <a:p>
            <a:r>
              <a:rPr lang="cs-CZ" sz="2400" dirty="0" smtClean="0">
                <a:solidFill>
                  <a:schemeClr val="tx1"/>
                </a:solidFill>
              </a:rPr>
              <a:t>firmy se zde rozhodují o své lokalizaci pouze na základě optimální vzdálenosti ke dvěma výrobních faktorům (vstupům, zdrojům)</a:t>
            </a:r>
          </a:p>
          <a:p>
            <a:pPr lvl="1"/>
            <a:r>
              <a:rPr lang="cs-CZ" sz="2200" dirty="0" smtClean="0">
                <a:solidFill>
                  <a:schemeClr val="tx1"/>
                </a:solidFill>
              </a:rPr>
              <a:t>tyto dva zdroje se nacházejí v místě M1 a M2</a:t>
            </a:r>
          </a:p>
          <a:p>
            <a:r>
              <a:rPr lang="cs-CZ" sz="2400" dirty="0" smtClean="0">
                <a:solidFill>
                  <a:schemeClr val="tx1"/>
                </a:solidFill>
              </a:rPr>
              <a:t>objem vstupů (jejich váha – v tunách), vzdálenost od jejich naleziště (místa výskytu) a náklady na jejich přepravu (náklady tunu a kilometr) na  tvoří celkové dopravní náklady (</a:t>
            </a:r>
            <a:r>
              <a:rPr lang="cs-CZ" sz="2400" dirty="0" err="1" smtClean="0">
                <a:solidFill>
                  <a:schemeClr val="tx1"/>
                </a:solidFill>
              </a:rPr>
              <a:t>total</a:t>
            </a:r>
            <a:r>
              <a:rPr lang="cs-CZ" sz="2400" dirty="0" smtClean="0">
                <a:solidFill>
                  <a:schemeClr val="tx1"/>
                </a:solidFill>
              </a:rPr>
              <a:t> </a:t>
            </a:r>
            <a:r>
              <a:rPr lang="cs-CZ" sz="2400" dirty="0" err="1" smtClean="0">
                <a:solidFill>
                  <a:schemeClr val="tx1"/>
                </a:solidFill>
              </a:rPr>
              <a:t>transportation</a:t>
            </a:r>
            <a:r>
              <a:rPr lang="cs-CZ" sz="2400" dirty="0" smtClean="0">
                <a:solidFill>
                  <a:schemeClr val="tx1"/>
                </a:solidFill>
              </a:rPr>
              <a:t> </a:t>
            </a:r>
            <a:r>
              <a:rPr lang="cs-CZ" sz="2400" dirty="0" err="1" smtClean="0">
                <a:solidFill>
                  <a:schemeClr val="tx1"/>
                </a:solidFill>
              </a:rPr>
              <a:t>costs</a:t>
            </a:r>
            <a:r>
              <a:rPr lang="cs-CZ" sz="2400" dirty="0" smtClean="0">
                <a:solidFill>
                  <a:schemeClr val="tx1"/>
                </a:solidFill>
              </a:rPr>
              <a:t>):</a:t>
            </a:r>
          </a:p>
          <a:p>
            <a:pPr marL="0" indent="0">
              <a:buNone/>
            </a:pPr>
            <a:r>
              <a:rPr lang="cs-CZ" sz="2400" dirty="0">
                <a:solidFill>
                  <a:schemeClr val="tx1"/>
                </a:solidFill>
              </a:rPr>
              <a:t>	</a:t>
            </a:r>
            <a:r>
              <a:rPr lang="cs-CZ" sz="2400" dirty="0" smtClean="0">
                <a:solidFill>
                  <a:schemeClr val="tx1"/>
                </a:solidFill>
              </a:rPr>
              <a:t>					</a:t>
            </a:r>
            <a:r>
              <a:rPr lang="cs-CZ" sz="2400" b="1" dirty="0" smtClean="0">
                <a:solidFill>
                  <a:schemeClr val="tx1"/>
                </a:solidFill>
              </a:rPr>
              <a:t>TTC= m</a:t>
            </a:r>
            <a:r>
              <a:rPr lang="cs-CZ" sz="2400" b="1" baseline="-25000" dirty="0" smtClean="0">
                <a:solidFill>
                  <a:schemeClr val="tx1"/>
                </a:solidFill>
              </a:rPr>
              <a:t>1</a:t>
            </a:r>
            <a:r>
              <a:rPr lang="cs-CZ" sz="2400" b="1" dirty="0" smtClean="0">
                <a:solidFill>
                  <a:schemeClr val="tx1"/>
                </a:solidFill>
              </a:rPr>
              <a:t>t</a:t>
            </a:r>
            <a:r>
              <a:rPr lang="cs-CZ" sz="2400" b="1" baseline="-25000" dirty="0" smtClean="0">
                <a:solidFill>
                  <a:schemeClr val="tx1"/>
                </a:solidFill>
              </a:rPr>
              <a:t>1</a:t>
            </a:r>
            <a:r>
              <a:rPr lang="cs-CZ" sz="2400" b="1" dirty="0" smtClean="0">
                <a:solidFill>
                  <a:schemeClr val="tx1"/>
                </a:solidFill>
              </a:rPr>
              <a:t>d</a:t>
            </a:r>
            <a:r>
              <a:rPr lang="cs-CZ" sz="2400" b="1" baseline="-25000" dirty="0" smtClean="0">
                <a:solidFill>
                  <a:schemeClr val="tx1"/>
                </a:solidFill>
              </a:rPr>
              <a:t>1</a:t>
            </a:r>
            <a:r>
              <a:rPr lang="cs-CZ" sz="2400" b="1" dirty="0" smtClean="0">
                <a:solidFill>
                  <a:schemeClr val="tx1"/>
                </a:solidFill>
              </a:rPr>
              <a:t> + m</a:t>
            </a:r>
            <a:r>
              <a:rPr lang="cs-CZ" sz="2400" b="1" baseline="-25000" dirty="0" smtClean="0">
                <a:solidFill>
                  <a:schemeClr val="tx1"/>
                </a:solidFill>
              </a:rPr>
              <a:t>2</a:t>
            </a:r>
            <a:r>
              <a:rPr lang="cs-CZ" sz="2400" b="1" dirty="0" smtClean="0">
                <a:solidFill>
                  <a:schemeClr val="tx1"/>
                </a:solidFill>
              </a:rPr>
              <a:t>t</a:t>
            </a:r>
            <a:r>
              <a:rPr lang="cs-CZ" sz="2400" b="1" baseline="-25000" dirty="0" smtClean="0">
                <a:solidFill>
                  <a:schemeClr val="tx1"/>
                </a:solidFill>
              </a:rPr>
              <a:t>2</a:t>
            </a:r>
            <a:r>
              <a:rPr lang="cs-CZ" sz="2400" b="1" dirty="0" smtClean="0">
                <a:solidFill>
                  <a:schemeClr val="tx1"/>
                </a:solidFill>
              </a:rPr>
              <a:t>d</a:t>
            </a:r>
            <a:r>
              <a:rPr lang="cs-CZ" sz="2400" b="1" baseline="-25000" dirty="0" smtClean="0">
                <a:solidFill>
                  <a:schemeClr val="tx1"/>
                </a:solidFill>
              </a:rPr>
              <a:t>2</a:t>
            </a:r>
            <a:endParaRPr lang="cs-CZ" sz="2200" b="1" baseline="-25000" dirty="0" smtClean="0">
              <a:solidFill>
                <a:schemeClr val="tx1"/>
              </a:solidFill>
            </a:endParaRPr>
          </a:p>
          <a:p>
            <a:pPr lvl="1"/>
            <a:r>
              <a:rPr lang="cs-CZ" sz="2200" i="1" dirty="0" smtClean="0">
                <a:solidFill>
                  <a:schemeClr val="tx1"/>
                </a:solidFill>
              </a:rPr>
              <a:t>m</a:t>
            </a:r>
            <a:r>
              <a:rPr lang="cs-CZ" sz="2200" dirty="0" smtClean="0">
                <a:solidFill>
                  <a:schemeClr val="tx1"/>
                </a:solidFill>
              </a:rPr>
              <a:t> je váha jednotlivých vstupů</a:t>
            </a:r>
          </a:p>
          <a:p>
            <a:pPr lvl="1"/>
            <a:r>
              <a:rPr lang="cs-CZ" sz="2200" i="1" dirty="0" smtClean="0">
                <a:solidFill>
                  <a:schemeClr val="tx1"/>
                </a:solidFill>
              </a:rPr>
              <a:t>d</a:t>
            </a:r>
            <a:r>
              <a:rPr lang="cs-CZ" sz="2200" dirty="0" smtClean="0">
                <a:solidFill>
                  <a:schemeClr val="tx1"/>
                </a:solidFill>
              </a:rPr>
              <a:t> dílčí vzdálenost od vstupu m</a:t>
            </a:r>
            <a:r>
              <a:rPr lang="cs-CZ" sz="2200" baseline="-25000" dirty="0" smtClean="0">
                <a:solidFill>
                  <a:schemeClr val="tx1"/>
                </a:solidFill>
              </a:rPr>
              <a:t>1</a:t>
            </a:r>
            <a:r>
              <a:rPr lang="cs-CZ" sz="2200" dirty="0" smtClean="0">
                <a:solidFill>
                  <a:schemeClr val="tx1"/>
                </a:solidFill>
              </a:rPr>
              <a:t> a m</a:t>
            </a:r>
            <a:r>
              <a:rPr lang="cs-CZ" sz="2200" baseline="-25000" dirty="0" smtClean="0">
                <a:solidFill>
                  <a:schemeClr val="tx1"/>
                </a:solidFill>
              </a:rPr>
              <a:t>2</a:t>
            </a:r>
          </a:p>
          <a:p>
            <a:pPr lvl="1"/>
            <a:r>
              <a:rPr lang="cs-CZ" sz="2200" i="1" dirty="0" smtClean="0">
                <a:solidFill>
                  <a:schemeClr val="tx1"/>
                </a:solidFill>
              </a:rPr>
              <a:t>t</a:t>
            </a:r>
            <a:r>
              <a:rPr lang="cs-CZ" sz="2200" dirty="0" smtClean="0">
                <a:solidFill>
                  <a:schemeClr val="tx1"/>
                </a:solidFill>
              </a:rPr>
              <a:t> jsou náklady na přepravu tuny na kilometr</a:t>
            </a:r>
            <a:endParaRPr lang="cs-CZ" sz="22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a:t>
            </a:fld>
            <a:endParaRPr lang="en-US" dirty="0"/>
          </a:p>
        </p:txBody>
      </p:sp>
      <p:sp>
        <p:nvSpPr>
          <p:cNvPr id="8" name="TextovéPole 7"/>
          <p:cNvSpPr txBox="1"/>
          <p:nvPr/>
        </p:nvSpPr>
        <p:spPr>
          <a:xfrm>
            <a:off x="6903126" y="4720456"/>
            <a:ext cx="5288874" cy="2031325"/>
          </a:xfrm>
          <a:prstGeom prst="rect">
            <a:avLst/>
          </a:prstGeom>
          <a:solidFill>
            <a:schemeClr val="accent5">
              <a:lumMod val="20000"/>
              <a:lumOff val="80000"/>
            </a:schemeClr>
          </a:solidFill>
        </p:spPr>
        <p:txBody>
          <a:bodyPr wrap="square" rtlCol="0">
            <a:spAutoFit/>
          </a:bodyPr>
          <a:lstStyle/>
          <a:p>
            <a:r>
              <a:rPr lang="cs-CZ" dirty="0"/>
              <a:t>J</a:t>
            </a:r>
            <a:r>
              <a:rPr lang="cs-CZ" dirty="0" smtClean="0"/>
              <a:t>aké budou celkové dopravní náklady, pokud 70 tun uhlí dovážíme z 20ti kilometrové vzdálenosti, zatímco 150 tun dřeva ze vzdálenosti 45 kilometrů. Dopravní náklady uhlí činí 50 korun za tunu a kilometr a tuna dřeva nás stojí 25 korun/kilometr?</a:t>
            </a:r>
          </a:p>
          <a:p>
            <a:r>
              <a:rPr lang="cs-CZ" dirty="0" smtClean="0"/>
              <a:t>TTC=70.20.50 + 150.45.25</a:t>
            </a:r>
          </a:p>
          <a:p>
            <a:r>
              <a:rPr lang="cs-CZ" dirty="0"/>
              <a:t>TTC=70000 + </a:t>
            </a:r>
            <a:r>
              <a:rPr lang="cs-CZ" dirty="0" smtClean="0"/>
              <a:t>168750 = </a:t>
            </a:r>
            <a:r>
              <a:rPr lang="cs-CZ" u="sng" dirty="0" smtClean="0"/>
              <a:t>238750</a:t>
            </a:r>
            <a:endParaRPr lang="cs-CZ" u="sng" dirty="0"/>
          </a:p>
        </p:txBody>
      </p:sp>
    </p:spTree>
    <p:extLst>
      <p:ext uri="{BB962C8B-B14F-4D97-AF65-F5344CB8AC3E}">
        <p14:creationId xmlns:p14="http://schemas.microsoft.com/office/powerpoint/2010/main" val="110031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stretch>
            <a:fillRect/>
          </a:stretch>
        </p:blipFill>
        <p:spPr>
          <a:xfrm>
            <a:off x="7263114" y="3617259"/>
            <a:ext cx="4758557" cy="3240741"/>
          </a:xfrm>
          <a:prstGeom prst="rect">
            <a:avLst/>
          </a:prstGeom>
        </p:spPr>
      </p:pic>
      <p:sp>
        <p:nvSpPr>
          <p:cNvPr id="2" name="Nadpis 1"/>
          <p:cNvSpPr>
            <a:spLocks noGrp="1"/>
          </p:cNvSpPr>
          <p:nvPr>
            <p:ph type="title"/>
          </p:nvPr>
        </p:nvSpPr>
        <p:spPr/>
        <p:txBody>
          <a:bodyPr>
            <a:normAutofit fontScale="90000"/>
          </a:bodyPr>
          <a:lstStyle/>
          <a:p>
            <a:r>
              <a:rPr lang="cs-CZ" sz="3600" b="1" dirty="0"/>
              <a:t>1) Jednodimenzionální lokalizační </a:t>
            </a:r>
            <a:r>
              <a:rPr lang="cs-CZ" sz="3600" b="1" dirty="0" smtClean="0"/>
              <a:t>modely</a:t>
            </a:r>
            <a:br>
              <a:rPr lang="cs-CZ" sz="3600" b="1" dirty="0" smtClean="0"/>
            </a:br>
            <a:r>
              <a:rPr lang="cs-CZ" sz="3600" b="1" dirty="0" smtClean="0"/>
              <a:t>konstantní dopravní tarify</a:t>
            </a:r>
            <a:endParaRPr lang="cs-CZ" sz="3600" dirty="0"/>
          </a:p>
        </p:txBody>
      </p:sp>
      <p:sp>
        <p:nvSpPr>
          <p:cNvPr id="3" name="Zástupný symbol pro obsah 2"/>
          <p:cNvSpPr>
            <a:spLocks noGrp="1"/>
          </p:cNvSpPr>
          <p:nvPr>
            <p:ph idx="1"/>
          </p:nvPr>
        </p:nvSpPr>
        <p:spPr>
          <a:xfrm>
            <a:off x="94129" y="1967345"/>
            <a:ext cx="11927542" cy="2080220"/>
          </a:xfrm>
        </p:spPr>
        <p:txBody>
          <a:bodyPr anchor="t">
            <a:normAutofit lnSpcReduction="10000"/>
          </a:bodyPr>
          <a:lstStyle/>
          <a:p>
            <a:r>
              <a:rPr lang="cs-CZ" sz="2400" dirty="0" smtClean="0">
                <a:solidFill>
                  <a:schemeClr val="tx1"/>
                </a:solidFill>
              </a:rPr>
              <a:t>náklady </a:t>
            </a:r>
            <a:r>
              <a:rPr lang="cs-CZ" sz="2400" dirty="0">
                <a:solidFill>
                  <a:schemeClr val="tx1"/>
                </a:solidFill>
              </a:rPr>
              <a:t>na přepravu tuny na </a:t>
            </a:r>
            <a:r>
              <a:rPr lang="cs-CZ" sz="2400" dirty="0" smtClean="0">
                <a:solidFill>
                  <a:schemeClr val="tx1"/>
                </a:solidFill>
              </a:rPr>
              <a:t>kilometr (</a:t>
            </a:r>
            <a:r>
              <a:rPr lang="cs-CZ" sz="2400" i="1" dirty="0" smtClean="0">
                <a:solidFill>
                  <a:schemeClr val="tx1"/>
                </a:solidFill>
              </a:rPr>
              <a:t>t</a:t>
            </a:r>
            <a:r>
              <a:rPr lang="cs-CZ" sz="2400" dirty="0" smtClean="0">
                <a:solidFill>
                  <a:schemeClr val="tx1"/>
                </a:solidFill>
              </a:rPr>
              <a:t>) se pro oba vstupy nemění – jsou fixní</a:t>
            </a:r>
          </a:p>
          <a:p>
            <a:r>
              <a:rPr lang="cs-CZ" sz="2400" dirty="0" smtClean="0">
                <a:solidFill>
                  <a:schemeClr val="tx1"/>
                </a:solidFill>
              </a:rPr>
              <a:t>dopravní náklady rostou lineárně se zvětšující se vzdálenosti od naleziště vstupu M1, resp. M2</a:t>
            </a:r>
            <a:endParaRPr lang="cs-CZ" sz="2400" baseline="-25000" dirty="0" smtClean="0">
              <a:solidFill>
                <a:schemeClr val="tx1"/>
              </a:solidFill>
            </a:endParaRPr>
          </a:p>
          <a:p>
            <a:r>
              <a:rPr lang="cs-CZ" sz="2400" dirty="0" smtClean="0">
                <a:solidFill>
                  <a:schemeClr val="tx1"/>
                </a:solidFill>
              </a:rPr>
              <a:t>firma se rozhoduje o lokalizaci v místě, kde dosahuje </a:t>
            </a:r>
            <a:r>
              <a:rPr lang="cs-CZ" sz="2400" b="1" dirty="0" smtClean="0">
                <a:solidFill>
                  <a:schemeClr val="tx1"/>
                </a:solidFill>
              </a:rPr>
              <a:t>minimálních</a:t>
            </a:r>
            <a:r>
              <a:rPr lang="cs-CZ" sz="2400" dirty="0" smtClean="0">
                <a:solidFill>
                  <a:schemeClr val="tx1"/>
                </a:solidFill>
              </a:rPr>
              <a:t> </a:t>
            </a:r>
            <a:r>
              <a:rPr lang="cs-CZ" sz="2400" b="1" dirty="0" smtClean="0">
                <a:solidFill>
                  <a:schemeClr val="tx1"/>
                </a:solidFill>
              </a:rPr>
              <a:t>dopravních nákladů </a:t>
            </a:r>
            <a:r>
              <a:rPr lang="cs-CZ" sz="2400" dirty="0" smtClean="0">
                <a:solidFill>
                  <a:schemeClr val="tx1"/>
                </a:solidFill>
              </a:rPr>
              <a:t>(</a:t>
            </a:r>
            <a:r>
              <a:rPr lang="cs-CZ" sz="2400" dirty="0">
                <a:solidFill>
                  <a:schemeClr val="tx1"/>
                </a:solidFill>
              </a:rPr>
              <a:t>minimum </a:t>
            </a:r>
            <a:r>
              <a:rPr lang="cs-CZ" sz="2400" dirty="0" smtClean="0">
                <a:solidFill>
                  <a:schemeClr val="tx1"/>
                </a:solidFill>
              </a:rPr>
              <a:t>TTC, kde TTC=m</a:t>
            </a:r>
            <a:r>
              <a:rPr lang="cs-CZ" sz="2400" baseline="-25000" dirty="0" smtClean="0">
                <a:solidFill>
                  <a:schemeClr val="tx1"/>
                </a:solidFill>
              </a:rPr>
              <a:t>1</a:t>
            </a:r>
            <a:r>
              <a:rPr lang="cs-CZ" sz="2400" dirty="0" smtClean="0">
                <a:solidFill>
                  <a:schemeClr val="tx1"/>
                </a:solidFill>
              </a:rPr>
              <a:t>t</a:t>
            </a:r>
            <a:r>
              <a:rPr lang="cs-CZ" sz="2400" baseline="-25000" dirty="0" smtClean="0">
                <a:solidFill>
                  <a:schemeClr val="tx1"/>
                </a:solidFill>
              </a:rPr>
              <a:t>1</a:t>
            </a:r>
            <a:r>
              <a:rPr lang="cs-CZ" sz="2400" dirty="0" smtClean="0">
                <a:solidFill>
                  <a:schemeClr val="tx1"/>
                </a:solidFill>
              </a:rPr>
              <a:t>d</a:t>
            </a:r>
            <a:r>
              <a:rPr lang="cs-CZ" sz="2400" baseline="-25000" dirty="0" smtClean="0">
                <a:solidFill>
                  <a:schemeClr val="tx1"/>
                </a:solidFill>
              </a:rPr>
              <a:t>1</a:t>
            </a:r>
            <a:r>
              <a:rPr lang="cs-CZ" sz="2400" dirty="0" smtClean="0">
                <a:solidFill>
                  <a:schemeClr val="tx1"/>
                </a:solidFill>
              </a:rPr>
              <a:t>+m</a:t>
            </a:r>
            <a:r>
              <a:rPr lang="cs-CZ" sz="2400" baseline="-25000" dirty="0" smtClean="0">
                <a:solidFill>
                  <a:schemeClr val="tx1"/>
                </a:solidFill>
              </a:rPr>
              <a:t>2</a:t>
            </a:r>
            <a:r>
              <a:rPr lang="cs-CZ" sz="2400" dirty="0" smtClean="0">
                <a:solidFill>
                  <a:schemeClr val="tx1"/>
                </a:solidFill>
              </a:rPr>
              <a:t>t</a:t>
            </a:r>
            <a:r>
              <a:rPr lang="cs-CZ" sz="2400" baseline="-25000" dirty="0" smtClean="0">
                <a:solidFill>
                  <a:schemeClr val="tx1"/>
                </a:solidFill>
              </a:rPr>
              <a:t>2</a:t>
            </a:r>
            <a:r>
              <a:rPr lang="cs-CZ" sz="2400" dirty="0" smtClean="0">
                <a:solidFill>
                  <a:schemeClr val="tx1"/>
                </a:solidFill>
              </a:rPr>
              <a:t>d</a:t>
            </a:r>
            <a:r>
              <a:rPr lang="cs-CZ" sz="2400" baseline="-25000" dirty="0" smtClean="0">
                <a:solidFill>
                  <a:schemeClr val="tx1"/>
                </a:solidFill>
              </a:rPr>
              <a:t>2</a:t>
            </a:r>
            <a:r>
              <a:rPr lang="cs-CZ" sz="2400" dirty="0" smtClean="0">
                <a:solidFill>
                  <a:schemeClr val="tx1"/>
                </a:solidFill>
              </a:rPr>
              <a:t>)</a:t>
            </a:r>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a:t>
            </a:fld>
            <a:endParaRPr lang="en-US" dirty="0"/>
          </a:p>
        </p:txBody>
      </p:sp>
      <p:sp>
        <p:nvSpPr>
          <p:cNvPr id="6" name="TextovéPole 5"/>
          <p:cNvSpPr txBox="1"/>
          <p:nvPr/>
        </p:nvSpPr>
        <p:spPr>
          <a:xfrm>
            <a:off x="47065" y="4298954"/>
            <a:ext cx="7263114" cy="2446824"/>
          </a:xfrm>
          <a:prstGeom prst="rect">
            <a:avLst/>
          </a:prstGeom>
          <a:solidFill>
            <a:schemeClr val="accent1">
              <a:lumMod val="10000"/>
              <a:lumOff val="90000"/>
            </a:schemeClr>
          </a:solidFill>
        </p:spPr>
        <p:txBody>
          <a:bodyPr wrap="square" rtlCol="0">
            <a:spAutoFit/>
          </a:bodyPr>
          <a:lstStyle/>
          <a:p>
            <a:pPr marL="285750" indent="-285750">
              <a:buFont typeface="Arial" panose="020B0604020202020204" pitchFamily="34" charset="0"/>
              <a:buChar char="•"/>
            </a:pPr>
            <a:r>
              <a:rPr lang="cs-CZ" sz="1700" dirty="0" smtClean="0"/>
              <a:t>v bodech umístění vstupů (v nalezištích) jsou dopravní náklady na daný vstup nulové, náklady na druhý vstup jsou maximální</a:t>
            </a:r>
          </a:p>
          <a:p>
            <a:pPr marL="285750" indent="-285750">
              <a:buFont typeface="Arial" panose="020B0604020202020204" pitchFamily="34" charset="0"/>
              <a:buChar char="•"/>
            </a:pPr>
            <a:r>
              <a:rPr lang="cs-CZ" sz="1700" dirty="0" smtClean="0"/>
              <a:t>firma se rozhoduje o své lokalizaci podle křivky celkových dopravních nákladů – tam kde je funkce „nejníže“, tam umístí svou firmu</a:t>
            </a:r>
          </a:p>
          <a:p>
            <a:pPr marL="285750" indent="-285750">
              <a:buFont typeface="Arial" panose="020B0604020202020204" pitchFamily="34" charset="0"/>
              <a:buChar char="•"/>
            </a:pPr>
            <a:r>
              <a:rPr lang="cs-CZ" sz="1700" dirty="0" smtClean="0"/>
              <a:t>v modelu s konstantními dopravními tarify bude řešením umístění firmy vždy lokalizace v místě jednoho ze vstupů (neplatí, pokud budou shodné náklady na přepravu pro oba vstupy (funkce TTC by byla vertikální), pak by se firma mohla lokalizovat kdekoli, protože TCC by byly kdekoli mezi nalezišti totožné</a:t>
            </a:r>
            <a:endParaRPr lang="cs-CZ" sz="1700" dirty="0"/>
          </a:p>
        </p:txBody>
      </p:sp>
      <p:sp>
        <p:nvSpPr>
          <p:cNvPr id="7" name="Ovál 6"/>
          <p:cNvSpPr/>
          <p:nvPr/>
        </p:nvSpPr>
        <p:spPr>
          <a:xfrm rot="610757">
            <a:off x="7680912" y="6302350"/>
            <a:ext cx="252000" cy="25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Tree>
    <p:extLst>
      <p:ext uri="{BB962C8B-B14F-4D97-AF65-F5344CB8AC3E}">
        <p14:creationId xmlns:p14="http://schemas.microsoft.com/office/powerpoint/2010/main" val="2270171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1) Jednodimenzionální lokalizační </a:t>
            </a:r>
            <a:r>
              <a:rPr lang="cs-CZ" sz="3600" b="1" dirty="0" smtClean="0"/>
              <a:t>modely</a:t>
            </a:r>
            <a:br>
              <a:rPr lang="cs-CZ" sz="3600" b="1" dirty="0" smtClean="0"/>
            </a:br>
            <a:r>
              <a:rPr lang="cs-CZ" sz="3600" b="1" dirty="0" smtClean="0"/>
              <a:t>rostoucí či klesající dopravní tarify</a:t>
            </a:r>
            <a:endParaRPr lang="cs-CZ" sz="3600" dirty="0"/>
          </a:p>
        </p:txBody>
      </p:sp>
      <p:sp>
        <p:nvSpPr>
          <p:cNvPr id="3" name="Zástupný symbol pro obsah 2"/>
          <p:cNvSpPr>
            <a:spLocks noGrp="1"/>
          </p:cNvSpPr>
          <p:nvPr>
            <p:ph idx="1"/>
          </p:nvPr>
        </p:nvSpPr>
        <p:spPr>
          <a:xfrm>
            <a:off x="94129" y="1967345"/>
            <a:ext cx="11927542" cy="2147455"/>
          </a:xfrm>
        </p:spPr>
        <p:txBody>
          <a:bodyPr anchor="t">
            <a:normAutofit lnSpcReduction="10000"/>
          </a:bodyPr>
          <a:lstStyle/>
          <a:p>
            <a:r>
              <a:rPr lang="cs-CZ" sz="2400" dirty="0" smtClean="0">
                <a:solidFill>
                  <a:schemeClr val="tx1"/>
                </a:solidFill>
              </a:rPr>
              <a:t>náklady </a:t>
            </a:r>
            <a:r>
              <a:rPr lang="cs-CZ" sz="2400" dirty="0">
                <a:solidFill>
                  <a:schemeClr val="tx1"/>
                </a:solidFill>
              </a:rPr>
              <a:t>na přepravu tuny na </a:t>
            </a:r>
            <a:r>
              <a:rPr lang="cs-CZ" sz="2400" dirty="0" smtClean="0">
                <a:solidFill>
                  <a:schemeClr val="tx1"/>
                </a:solidFill>
              </a:rPr>
              <a:t>kilometr (</a:t>
            </a:r>
            <a:r>
              <a:rPr lang="cs-CZ" sz="2400" i="1" dirty="0" smtClean="0">
                <a:solidFill>
                  <a:schemeClr val="tx1"/>
                </a:solidFill>
              </a:rPr>
              <a:t>t</a:t>
            </a:r>
            <a:r>
              <a:rPr lang="cs-CZ" sz="2400" dirty="0" smtClean="0">
                <a:solidFill>
                  <a:schemeClr val="tx1"/>
                </a:solidFill>
              </a:rPr>
              <a:t>) se pro oba vstupy mění – jsou variabilní</a:t>
            </a:r>
          </a:p>
          <a:p>
            <a:r>
              <a:rPr lang="cs-CZ" sz="2400" dirty="0" smtClean="0">
                <a:solidFill>
                  <a:schemeClr val="tx1"/>
                </a:solidFill>
              </a:rPr>
              <a:t>dopravní náklady rostou progresivně nebo degresivně se zvětšující se vzdálenosti od naleziště vstupu M1, resp. M2</a:t>
            </a:r>
            <a:endParaRPr lang="cs-CZ" sz="2400" baseline="-25000" dirty="0" smtClean="0">
              <a:solidFill>
                <a:schemeClr val="tx1"/>
              </a:solidFill>
            </a:endParaRPr>
          </a:p>
          <a:p>
            <a:r>
              <a:rPr lang="cs-CZ" sz="2400" dirty="0" smtClean="0">
                <a:solidFill>
                  <a:schemeClr val="tx1"/>
                </a:solidFill>
              </a:rPr>
              <a:t>pořád platí, že se firma rozhoduje o lokalizaci v místě, kde dosahuje </a:t>
            </a:r>
            <a:r>
              <a:rPr lang="cs-CZ" sz="2400" b="1" dirty="0" smtClean="0">
                <a:solidFill>
                  <a:schemeClr val="tx1"/>
                </a:solidFill>
              </a:rPr>
              <a:t>minimálních</a:t>
            </a:r>
            <a:r>
              <a:rPr lang="cs-CZ" sz="2400" dirty="0" smtClean="0">
                <a:solidFill>
                  <a:schemeClr val="tx1"/>
                </a:solidFill>
              </a:rPr>
              <a:t> </a:t>
            </a:r>
            <a:r>
              <a:rPr lang="cs-CZ" sz="2400" b="1" dirty="0" smtClean="0">
                <a:solidFill>
                  <a:schemeClr val="tx1"/>
                </a:solidFill>
              </a:rPr>
              <a:t>dopravních nákladů</a:t>
            </a:r>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8" name="Obrázek 7"/>
          <p:cNvPicPr>
            <a:picLocks noChangeAspect="1"/>
          </p:cNvPicPr>
          <p:nvPr/>
        </p:nvPicPr>
        <p:blipFill>
          <a:blip r:embed="rId2"/>
          <a:stretch>
            <a:fillRect/>
          </a:stretch>
        </p:blipFill>
        <p:spPr>
          <a:xfrm>
            <a:off x="94129" y="3898651"/>
            <a:ext cx="4496427" cy="2924583"/>
          </a:xfrm>
          <a:prstGeom prst="rect">
            <a:avLst/>
          </a:prstGeom>
        </p:spPr>
      </p:pic>
      <p:pic>
        <p:nvPicPr>
          <p:cNvPr id="9" name="Obrázek 8"/>
          <p:cNvPicPr>
            <a:picLocks noChangeAspect="1"/>
          </p:cNvPicPr>
          <p:nvPr/>
        </p:nvPicPr>
        <p:blipFill>
          <a:blip r:embed="rId3"/>
          <a:stretch>
            <a:fillRect/>
          </a:stretch>
        </p:blipFill>
        <p:spPr>
          <a:xfrm>
            <a:off x="4590556" y="3857206"/>
            <a:ext cx="4610743" cy="3000794"/>
          </a:xfrm>
          <a:prstGeom prst="rect">
            <a:avLst/>
          </a:prstGeom>
        </p:spPr>
      </p:pic>
      <p:sp>
        <p:nvSpPr>
          <p:cNvPr id="5" name="TextovéPole 4"/>
          <p:cNvSpPr txBox="1"/>
          <p:nvPr/>
        </p:nvSpPr>
        <p:spPr>
          <a:xfrm>
            <a:off x="9201299" y="4114800"/>
            <a:ext cx="2820372" cy="2185214"/>
          </a:xfrm>
          <a:prstGeom prst="rect">
            <a:avLst/>
          </a:prstGeom>
          <a:solidFill>
            <a:schemeClr val="accent6">
              <a:lumMod val="20000"/>
              <a:lumOff val="80000"/>
            </a:schemeClr>
          </a:solidFill>
        </p:spPr>
        <p:txBody>
          <a:bodyPr wrap="square" rtlCol="0">
            <a:spAutoFit/>
          </a:bodyPr>
          <a:lstStyle/>
          <a:p>
            <a:r>
              <a:rPr lang="cs-CZ" sz="1700" dirty="0" smtClean="0"/>
              <a:t>Pokud bychom pracovali ještě navíc s fixními přirážkami (např. nástupní taxou), pak budou dílčí i celkové nákladové dopravní funkce totožné, jen budou posunuty vzhůru o hodnotu přirážky.</a:t>
            </a:r>
            <a:endParaRPr lang="cs-CZ" sz="1700" dirty="0"/>
          </a:p>
        </p:txBody>
      </p:sp>
    </p:spTree>
    <p:extLst>
      <p:ext uri="{BB962C8B-B14F-4D97-AF65-F5344CB8AC3E}">
        <p14:creationId xmlns:p14="http://schemas.microsoft.com/office/powerpoint/2010/main" val="381924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2) </a:t>
            </a:r>
            <a:r>
              <a:rPr lang="cs-CZ" sz="3600" b="1" dirty="0" err="1"/>
              <a:t>Laundhardtův</a:t>
            </a:r>
            <a:r>
              <a:rPr lang="cs-CZ" sz="3600" b="1" dirty="0"/>
              <a:t> model</a:t>
            </a:r>
            <a:endParaRPr lang="cs-CZ" sz="3600" dirty="0"/>
          </a:p>
        </p:txBody>
      </p:sp>
      <p:sp>
        <p:nvSpPr>
          <p:cNvPr id="3" name="Zástupný symbol pro obsah 2"/>
          <p:cNvSpPr>
            <a:spLocks noGrp="1"/>
          </p:cNvSpPr>
          <p:nvPr>
            <p:ph idx="1"/>
          </p:nvPr>
        </p:nvSpPr>
        <p:spPr>
          <a:xfrm>
            <a:off x="431074" y="1894114"/>
            <a:ext cx="8321040" cy="4712426"/>
          </a:xfrm>
        </p:spPr>
        <p:txBody>
          <a:bodyPr anchor="t">
            <a:normAutofit lnSpcReduction="10000"/>
          </a:bodyPr>
          <a:lstStyle/>
          <a:p>
            <a:r>
              <a:rPr lang="cs-CZ" sz="2800" dirty="0">
                <a:solidFill>
                  <a:schemeClr val="tx1"/>
                </a:solidFill>
                <a:latin typeface="Arial" panose="020B0604020202020204" pitchFamily="34" charset="0"/>
                <a:cs typeface="Arial" panose="020B0604020202020204" pitchFamily="34" charset="0"/>
              </a:rPr>
              <a:t>Wilhelm Laundhardt (</a:t>
            </a:r>
            <a:r>
              <a:rPr lang="cs-CZ" sz="2800" dirty="0" smtClean="0">
                <a:solidFill>
                  <a:schemeClr val="tx1"/>
                </a:solidFill>
                <a:latin typeface="Arial" panose="020B0604020202020204" pitchFamily="34" charset="0"/>
                <a:cs typeface="Arial" panose="020B0604020202020204" pitchFamily="34" charset="0"/>
              </a:rPr>
              <a:t>1832-1918); </a:t>
            </a:r>
            <a:r>
              <a:rPr lang="cs-CZ" sz="2400" dirty="0" smtClean="0">
                <a:solidFill>
                  <a:schemeClr val="tx1"/>
                </a:solidFill>
                <a:latin typeface="Arial" panose="020B0604020202020204" pitchFamily="34" charset="0"/>
                <a:cs typeface="Arial" panose="020B0604020202020204" pitchFamily="34" charset="0"/>
              </a:rPr>
              <a:t>německý matematik a ekonom</a:t>
            </a:r>
          </a:p>
          <a:p>
            <a:r>
              <a:rPr lang="cs-CZ" sz="2400" i="1" dirty="0" err="1" smtClean="0">
                <a:solidFill>
                  <a:schemeClr val="tx1"/>
                </a:solidFill>
                <a:latin typeface="Arial" panose="020B0604020202020204" pitchFamily="34" charset="0"/>
                <a:cs typeface="Arial" panose="020B0604020202020204" pitchFamily="34" charset="0"/>
              </a:rPr>
              <a:t>Theorie</a:t>
            </a:r>
            <a:r>
              <a:rPr lang="cs-CZ" sz="2400" i="1" dirty="0" smtClean="0">
                <a:solidFill>
                  <a:schemeClr val="tx1"/>
                </a:solidFill>
                <a:latin typeface="Arial" panose="020B0604020202020204" pitchFamily="34" charset="0"/>
                <a:cs typeface="Arial" panose="020B0604020202020204" pitchFamily="34" charset="0"/>
              </a:rPr>
              <a:t> </a:t>
            </a:r>
            <a:r>
              <a:rPr lang="cs-CZ" sz="2400" i="1" dirty="0">
                <a:solidFill>
                  <a:schemeClr val="tx1"/>
                </a:solidFill>
                <a:latin typeface="Arial" panose="020B0604020202020204" pitchFamily="34" charset="0"/>
                <a:cs typeface="Arial" panose="020B0604020202020204" pitchFamily="34" charset="0"/>
              </a:rPr>
              <a:t>des </a:t>
            </a:r>
            <a:r>
              <a:rPr lang="cs-CZ" sz="2400" i="1" dirty="0" err="1" smtClean="0">
                <a:solidFill>
                  <a:schemeClr val="tx1"/>
                </a:solidFill>
                <a:latin typeface="Arial" panose="020B0604020202020204" pitchFamily="34" charset="0"/>
                <a:cs typeface="Arial" panose="020B0604020202020204" pitchFamily="34" charset="0"/>
              </a:rPr>
              <a:t>Trassirens</a:t>
            </a:r>
            <a:r>
              <a:rPr lang="cs-CZ" sz="2400" i="1" dirty="0" smtClean="0">
                <a:solidFill>
                  <a:schemeClr val="tx1"/>
                </a:solidFill>
                <a:latin typeface="Arial" panose="020B0604020202020204" pitchFamily="34" charset="0"/>
                <a:cs typeface="Arial" panose="020B0604020202020204" pitchFamily="34" charset="0"/>
              </a:rPr>
              <a:t> </a:t>
            </a:r>
            <a:r>
              <a:rPr lang="cs-CZ" sz="2400" dirty="0" smtClean="0">
                <a:solidFill>
                  <a:schemeClr val="tx1"/>
                </a:solidFill>
                <a:latin typeface="Arial" panose="020B0604020202020204" pitchFamily="34" charset="0"/>
                <a:cs typeface="Arial" panose="020B0604020202020204" pitchFamily="34" charset="0"/>
              </a:rPr>
              <a:t>(1887 – </a:t>
            </a:r>
            <a:r>
              <a:rPr lang="cs-CZ" sz="2400" dirty="0">
                <a:solidFill>
                  <a:schemeClr val="tx1"/>
                </a:solidFill>
                <a:latin typeface="Arial" panose="020B0604020202020204" pitchFamily="34" charset="0"/>
                <a:cs typeface="Arial" panose="020B0604020202020204" pitchFamily="34" charset="0"/>
              </a:rPr>
              <a:t>1888) (</a:t>
            </a:r>
            <a:r>
              <a:rPr lang="cs-CZ" sz="2400" i="1" dirty="0" err="1">
                <a:solidFill>
                  <a:schemeClr val="tx1"/>
                </a:solidFill>
                <a:latin typeface="Arial" panose="020B0604020202020204" pitchFamily="34" charset="0"/>
                <a:cs typeface="Arial" panose="020B0604020202020204" pitchFamily="34" charset="0"/>
              </a:rPr>
              <a:t>Theory</a:t>
            </a:r>
            <a:r>
              <a:rPr lang="cs-CZ" sz="2400" i="1" dirty="0">
                <a:solidFill>
                  <a:schemeClr val="tx1"/>
                </a:solidFill>
                <a:latin typeface="Arial" panose="020B0604020202020204" pitchFamily="34" charset="0"/>
                <a:cs typeface="Arial" panose="020B0604020202020204" pitchFamily="34" charset="0"/>
              </a:rPr>
              <a:t> </a:t>
            </a:r>
            <a:r>
              <a:rPr lang="cs-CZ" sz="2400" i="1" dirty="0" err="1">
                <a:solidFill>
                  <a:schemeClr val="tx1"/>
                </a:solidFill>
                <a:latin typeface="Arial" panose="020B0604020202020204" pitchFamily="34" charset="0"/>
                <a:cs typeface="Arial" panose="020B0604020202020204" pitchFamily="34" charset="0"/>
              </a:rPr>
              <a:t>of</a:t>
            </a:r>
            <a:r>
              <a:rPr lang="cs-CZ" sz="2400" i="1" dirty="0">
                <a:solidFill>
                  <a:schemeClr val="tx1"/>
                </a:solidFill>
                <a:latin typeface="Arial" panose="020B0604020202020204" pitchFamily="34" charset="0"/>
                <a:cs typeface="Arial" panose="020B0604020202020204" pitchFamily="34" charset="0"/>
              </a:rPr>
              <a:t> </a:t>
            </a:r>
            <a:r>
              <a:rPr lang="cs-CZ" sz="2400" i="1" dirty="0" err="1">
                <a:solidFill>
                  <a:schemeClr val="tx1"/>
                </a:solidFill>
                <a:latin typeface="Arial" panose="020B0604020202020204" pitchFamily="34" charset="0"/>
                <a:cs typeface="Arial" panose="020B0604020202020204" pitchFamily="34" charset="0"/>
              </a:rPr>
              <a:t>the</a:t>
            </a:r>
            <a:r>
              <a:rPr lang="cs-CZ" sz="2400" i="1" dirty="0">
                <a:solidFill>
                  <a:schemeClr val="tx1"/>
                </a:solidFill>
                <a:latin typeface="Arial" panose="020B0604020202020204" pitchFamily="34" charset="0"/>
                <a:cs typeface="Arial" panose="020B0604020202020204" pitchFamily="34" charset="0"/>
              </a:rPr>
              <a:t> </a:t>
            </a:r>
            <a:r>
              <a:rPr lang="cs-CZ" sz="2400" i="1" dirty="0" err="1" smtClean="0">
                <a:solidFill>
                  <a:schemeClr val="tx1"/>
                </a:solidFill>
                <a:latin typeface="Arial" panose="020B0604020202020204" pitchFamily="34" charset="0"/>
                <a:cs typeface="Arial" panose="020B0604020202020204" pitchFamily="34" charset="0"/>
              </a:rPr>
              <a:t>Trace</a:t>
            </a:r>
            <a:r>
              <a:rPr lang="cs-CZ" sz="2400" dirty="0" smtClean="0">
                <a:solidFill>
                  <a:schemeClr val="tx1"/>
                </a:solidFill>
                <a:latin typeface="Arial" panose="020B0604020202020204" pitchFamily="34" charset="0"/>
                <a:cs typeface="Arial" panose="020B0604020202020204" pitchFamily="34" charset="0"/>
              </a:rPr>
              <a:t>)</a:t>
            </a:r>
          </a:p>
          <a:p>
            <a:r>
              <a:rPr lang="cs-CZ" sz="2400" dirty="0" smtClean="0">
                <a:solidFill>
                  <a:schemeClr val="tx1"/>
                </a:solidFill>
                <a:latin typeface="Arial" panose="020B0604020202020204" pitchFamily="34" charset="0"/>
                <a:cs typeface="Arial" panose="020B0604020202020204" pitchFamily="34" charset="0"/>
              </a:rPr>
              <a:t>jako první vypracoval abstraktní model řešení lokalizace průmyslového podnik, tzv. </a:t>
            </a:r>
            <a:r>
              <a:rPr lang="cs-CZ" sz="2400" b="1" dirty="0" smtClean="0">
                <a:solidFill>
                  <a:schemeClr val="tx1"/>
                </a:solidFill>
                <a:latin typeface="Arial" panose="020B0604020202020204" pitchFamily="34" charset="0"/>
                <a:cs typeface="Arial" panose="020B0604020202020204" pitchFamily="34" charset="0"/>
              </a:rPr>
              <a:t>lokalizační trojúhelník</a:t>
            </a:r>
          </a:p>
          <a:p>
            <a:r>
              <a:rPr lang="cs-CZ" sz="2400" dirty="0" smtClean="0">
                <a:solidFill>
                  <a:schemeClr val="tx1"/>
                </a:solidFill>
                <a:latin typeface="Arial" panose="020B0604020202020204" pitchFamily="34" charset="0"/>
                <a:cs typeface="Arial" panose="020B0604020202020204" pitchFamily="34" charset="0"/>
              </a:rPr>
              <a:t>hledal optimální lokalizaci firmy na </a:t>
            </a:r>
            <a:r>
              <a:rPr lang="cs-CZ" sz="2400" b="1" dirty="0" smtClean="0">
                <a:solidFill>
                  <a:schemeClr val="tx1"/>
                </a:solidFill>
                <a:latin typeface="Arial" panose="020B0604020202020204" pitchFamily="34" charset="0"/>
                <a:cs typeface="Arial" panose="020B0604020202020204" pitchFamily="34" charset="0"/>
              </a:rPr>
              <a:t>základě polohy zdrojů a surovin </a:t>
            </a:r>
            <a:r>
              <a:rPr lang="cs-CZ" sz="2400" dirty="0" smtClean="0">
                <a:solidFill>
                  <a:schemeClr val="tx1"/>
                </a:solidFill>
                <a:latin typeface="Arial" panose="020B0604020202020204" pitchFamily="34" charset="0"/>
                <a:cs typeface="Arial" panose="020B0604020202020204" pitchFamily="34" charset="0"/>
              </a:rPr>
              <a:t>a </a:t>
            </a:r>
            <a:r>
              <a:rPr lang="cs-CZ" sz="2400" b="1" dirty="0" smtClean="0">
                <a:solidFill>
                  <a:schemeClr val="tx1"/>
                </a:solidFill>
                <a:latin typeface="Arial" panose="020B0604020202020204" pitchFamily="34" charset="0"/>
                <a:cs typeface="Arial" panose="020B0604020202020204" pitchFamily="34" charset="0"/>
              </a:rPr>
              <a:t>polohy trhu </a:t>
            </a:r>
            <a:r>
              <a:rPr lang="cs-CZ" sz="2400" dirty="0" smtClean="0">
                <a:solidFill>
                  <a:schemeClr val="tx1"/>
                </a:solidFill>
                <a:latin typeface="Arial" panose="020B0604020202020204" pitchFamily="34" charset="0"/>
                <a:cs typeface="Arial" panose="020B0604020202020204" pitchFamily="34" charset="0"/>
              </a:rPr>
              <a:t>a faktoru </a:t>
            </a:r>
            <a:r>
              <a:rPr lang="cs-CZ" sz="2400" b="1" i="1" dirty="0" smtClean="0">
                <a:solidFill>
                  <a:schemeClr val="tx1"/>
                </a:solidFill>
                <a:latin typeface="Arial" panose="020B0604020202020204" pitchFamily="34" charset="0"/>
                <a:cs typeface="Arial" panose="020B0604020202020204" pitchFamily="34" charset="0"/>
              </a:rPr>
              <a:t>dopravních nákladů</a:t>
            </a:r>
          </a:p>
          <a:p>
            <a:pPr lvl="1"/>
            <a:r>
              <a:rPr lang="cs-CZ" sz="2000" dirty="0">
                <a:solidFill>
                  <a:schemeClr val="tx1"/>
                </a:solidFill>
                <a:latin typeface="Arial" panose="020B0604020202020204" pitchFamily="34" charset="0"/>
                <a:cs typeface="Arial" panose="020B0604020202020204" pitchFamily="34" charset="0"/>
              </a:rPr>
              <a:t>analyzovat vliv dopravních nákladů na rozhodování firmy o její prostorové lokalizaci</a:t>
            </a:r>
          </a:p>
          <a:p>
            <a:pPr lvl="1"/>
            <a:r>
              <a:rPr lang="cs-CZ" sz="2000" dirty="0" smtClean="0">
                <a:solidFill>
                  <a:schemeClr val="tx1"/>
                </a:solidFill>
                <a:latin typeface="Arial" panose="020B0604020202020204" pitchFamily="34" charset="0"/>
                <a:cs typeface="Arial" panose="020B0604020202020204" pitchFamily="34" charset="0"/>
              </a:rPr>
              <a:t>oproti jednodimenziálním modelům tak přidává další faktor - „trh“</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6684" y="265187"/>
            <a:ext cx="2459648" cy="3274847"/>
          </a:xfrm>
          <a:prstGeom prst="rect">
            <a:avLst/>
          </a:prstGeom>
        </p:spPr>
      </p:pic>
      <p:pic>
        <p:nvPicPr>
          <p:cNvPr id="6" name="Obrázek 5"/>
          <p:cNvPicPr>
            <a:picLocks noChangeAspect="1"/>
          </p:cNvPicPr>
          <p:nvPr/>
        </p:nvPicPr>
        <p:blipFill>
          <a:blip r:embed="rId3"/>
          <a:stretch>
            <a:fillRect/>
          </a:stretch>
        </p:blipFill>
        <p:spPr>
          <a:xfrm>
            <a:off x="8489170" y="3977003"/>
            <a:ext cx="3589130" cy="2629537"/>
          </a:xfrm>
          <a:prstGeom prst="rect">
            <a:avLst/>
          </a:prstGeom>
          <a:ln>
            <a:solidFill>
              <a:schemeClr val="tx1"/>
            </a:solidFill>
          </a:ln>
        </p:spPr>
      </p:pic>
    </p:spTree>
    <p:extLst>
      <p:ext uri="{BB962C8B-B14F-4D97-AF65-F5344CB8AC3E}">
        <p14:creationId xmlns:p14="http://schemas.microsoft.com/office/powerpoint/2010/main" val="1936835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p:cNvPicPr>
            <a:picLocks noChangeAspect="1"/>
          </p:cNvPicPr>
          <p:nvPr/>
        </p:nvPicPr>
        <p:blipFill>
          <a:blip r:embed="rId2"/>
          <a:stretch>
            <a:fillRect/>
          </a:stretch>
        </p:blipFill>
        <p:spPr>
          <a:xfrm>
            <a:off x="5069541" y="1862772"/>
            <a:ext cx="6828909" cy="4311673"/>
          </a:xfrm>
          <a:prstGeom prst="rect">
            <a:avLst/>
          </a:prstGeom>
        </p:spPr>
      </p:pic>
      <p:sp>
        <p:nvSpPr>
          <p:cNvPr id="2" name="Nadpis 1"/>
          <p:cNvSpPr>
            <a:spLocks noGrp="1"/>
          </p:cNvSpPr>
          <p:nvPr>
            <p:ph type="title"/>
          </p:nvPr>
        </p:nvSpPr>
        <p:spPr/>
        <p:txBody>
          <a:bodyPr>
            <a:normAutofit fontScale="90000"/>
          </a:bodyPr>
          <a:lstStyle/>
          <a:p>
            <a:r>
              <a:rPr lang="cs-CZ" sz="3600" b="1" dirty="0"/>
              <a:t>2) </a:t>
            </a:r>
            <a:r>
              <a:rPr lang="cs-CZ" sz="3600" b="1" dirty="0" err="1"/>
              <a:t>Laundhardtův</a:t>
            </a:r>
            <a:r>
              <a:rPr lang="cs-CZ" sz="3600" b="1" dirty="0"/>
              <a:t> </a:t>
            </a:r>
            <a:r>
              <a:rPr lang="cs-CZ" sz="3600" b="1" dirty="0" smtClean="0"/>
              <a:t>model</a:t>
            </a:r>
            <a:br>
              <a:rPr lang="cs-CZ" sz="3600" b="1" dirty="0" smtClean="0"/>
            </a:br>
            <a:r>
              <a:rPr lang="cs-CZ" sz="3600" b="1" dirty="0" err="1" smtClean="0"/>
              <a:t>Laundhardtův</a:t>
            </a:r>
            <a:r>
              <a:rPr lang="cs-CZ" sz="3600" b="1" dirty="0" smtClean="0"/>
              <a:t> lokalizační </a:t>
            </a:r>
            <a:r>
              <a:rPr lang="cs-CZ" sz="3600" b="1" dirty="0" err="1" smtClean="0"/>
              <a:t>trojúheulník</a:t>
            </a:r>
            <a:endParaRPr lang="cs-CZ" sz="3600" dirty="0"/>
          </a:p>
        </p:txBody>
      </p:sp>
      <p:sp>
        <p:nvSpPr>
          <p:cNvPr id="3" name="Zástupný symbol pro obsah 2"/>
          <p:cNvSpPr>
            <a:spLocks noGrp="1"/>
          </p:cNvSpPr>
          <p:nvPr>
            <p:ph idx="1"/>
          </p:nvPr>
        </p:nvSpPr>
        <p:spPr>
          <a:xfrm>
            <a:off x="0" y="1894114"/>
            <a:ext cx="4781899" cy="4712426"/>
          </a:xfrm>
        </p:spPr>
        <p:txBody>
          <a:bodyPr anchor="t">
            <a:normAutofit/>
          </a:bodyPr>
          <a:lstStyle/>
          <a:p>
            <a:pPr lvl="1">
              <a:lnSpc>
                <a:spcPct val="110000"/>
              </a:lnSpc>
              <a:buClr>
                <a:srgbClr val="000099"/>
              </a:buClr>
              <a:buFont typeface="Arial" panose="020B0604020202020204" pitchFamily="34" charset="0"/>
              <a:buChar char="•"/>
            </a:pPr>
            <a:r>
              <a:rPr lang="cs-CZ" sz="2000" dirty="0" smtClean="0">
                <a:solidFill>
                  <a:schemeClr val="tx1"/>
                </a:solidFill>
                <a:latin typeface="Arial" panose="020B0604020202020204" pitchFamily="34" charset="0"/>
                <a:cs typeface="Arial" panose="020B0604020202020204" pitchFamily="34" charset="0"/>
              </a:rPr>
              <a:t>umístění průmyslového podniku závisí na: umístění zdrojů surovin a poloze trhu</a:t>
            </a:r>
          </a:p>
          <a:p>
            <a:pPr lvl="1">
              <a:lnSpc>
                <a:spcPct val="110000"/>
              </a:lnSpc>
              <a:buClr>
                <a:srgbClr val="000099"/>
              </a:buClr>
              <a:buFont typeface="Arial" panose="020B0604020202020204" pitchFamily="34" charset="0"/>
              <a:buChar char="•"/>
            </a:pPr>
            <a:r>
              <a:rPr lang="cs-CZ" sz="2000" dirty="0" smtClean="0">
                <a:solidFill>
                  <a:schemeClr val="tx1"/>
                </a:solidFill>
                <a:latin typeface="Arial" panose="020B0604020202020204" pitchFamily="34" charset="0"/>
                <a:cs typeface="Arial" panose="020B0604020202020204" pitchFamily="34" charset="0"/>
              </a:rPr>
              <a:t>dopravní náklady jsou minimální v situaci, kdy je minimální vzdálenost podniku mezi trhem a podnikem a nalezišti surovin („vrcholy trojúhelníku“), tj. v</a:t>
            </a:r>
            <a:r>
              <a:rPr lang="cs-CZ" altLang="cs-CZ" sz="2000" dirty="0">
                <a:latin typeface="Arial" panose="020B0604020202020204" pitchFamily="34" charset="0"/>
                <a:cs typeface="Arial" panose="020B0604020202020204" pitchFamily="34" charset="0"/>
              </a:rPr>
              <a:t> průsečíku těžnic </a:t>
            </a:r>
            <a:r>
              <a:rPr lang="cs-CZ" altLang="cs-CZ" sz="2000" dirty="0" smtClean="0">
                <a:latin typeface="Arial" panose="020B0604020202020204" pitchFamily="34" charset="0"/>
                <a:cs typeface="Arial" panose="020B0604020202020204" pitchFamily="34" charset="0"/>
              </a:rPr>
              <a:t>(„nejkratších“ přímek </a:t>
            </a:r>
            <a:r>
              <a:rPr lang="cs-CZ" altLang="cs-CZ" sz="2000" dirty="0">
                <a:latin typeface="Arial" panose="020B0604020202020204" pitchFamily="34" charset="0"/>
                <a:cs typeface="Arial" panose="020B0604020202020204" pitchFamily="34" charset="0"/>
              </a:rPr>
              <a:t>spojujících vrchol se středem protější strany), tj</a:t>
            </a:r>
            <a:r>
              <a:rPr lang="cs-CZ" altLang="cs-CZ" sz="2000" dirty="0" smtClean="0">
                <a:latin typeface="Arial" panose="020B0604020202020204" pitchFamily="34" charset="0"/>
                <a:cs typeface="Arial" panose="020B0604020202020204" pitchFamily="34" charset="0"/>
              </a:rPr>
              <a:t>. v těžišti, zde Laundhardt určil základní </a:t>
            </a:r>
            <a:r>
              <a:rPr lang="cs-CZ" altLang="cs-CZ" sz="2000" dirty="0">
                <a:latin typeface="Arial" panose="020B0604020202020204" pitchFamily="34" charset="0"/>
                <a:cs typeface="Arial" panose="020B0604020202020204" pitchFamily="34" charset="0"/>
              </a:rPr>
              <a:t>optimální místo lokalizace výroby</a:t>
            </a:r>
          </a:p>
          <a:p>
            <a:pPr lvl="1">
              <a:lnSpc>
                <a:spcPct val="110000"/>
              </a:lnSpc>
              <a:buClr>
                <a:srgbClr val="000099"/>
              </a:buClr>
              <a:buFont typeface="Arial" panose="020B0604020202020204" pitchFamily="34" charset="0"/>
              <a:buChar char="•"/>
            </a:pPr>
            <a:endParaRPr lang="cs-CZ" sz="2000" dirty="0" smtClean="0">
              <a:solidFill>
                <a:schemeClr val="tx1"/>
              </a:solidFill>
              <a:latin typeface="Arial" panose="020B0604020202020204" pitchFamily="34" charset="0"/>
              <a:cs typeface="Arial" panose="020B0604020202020204" pitchFamily="34" charset="0"/>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7</a:t>
            </a:fld>
            <a:endParaRPr lang="en-US" dirty="0"/>
          </a:p>
        </p:txBody>
      </p:sp>
      <p:sp>
        <p:nvSpPr>
          <p:cNvPr id="5" name="TextovéPole 4"/>
          <p:cNvSpPr txBox="1"/>
          <p:nvPr/>
        </p:nvSpPr>
        <p:spPr>
          <a:xfrm>
            <a:off x="2958353" y="6321262"/>
            <a:ext cx="9049871" cy="338554"/>
          </a:xfrm>
          <a:prstGeom prst="rect">
            <a:avLst/>
          </a:prstGeom>
          <a:solidFill>
            <a:schemeClr val="accent1">
              <a:lumMod val="10000"/>
              <a:lumOff val="90000"/>
            </a:schemeClr>
          </a:solidFill>
        </p:spPr>
        <p:txBody>
          <a:bodyPr wrap="square" rtlCol="0">
            <a:spAutoFit/>
          </a:bodyPr>
          <a:lstStyle/>
          <a:p>
            <a:r>
              <a:rPr lang="cs-CZ" sz="1600" dirty="0" smtClean="0"/>
              <a:t>dopravní náklady minimalizujeme, pokud minimalizujeme vzdálenost mezi dodavateli a odběrateli</a:t>
            </a:r>
            <a:endParaRPr lang="cs-CZ" sz="1600" dirty="0"/>
          </a:p>
        </p:txBody>
      </p:sp>
    </p:spTree>
    <p:extLst>
      <p:ext uri="{BB962C8B-B14F-4D97-AF65-F5344CB8AC3E}">
        <p14:creationId xmlns:p14="http://schemas.microsoft.com/office/powerpoint/2010/main" val="1344954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smtClean="0"/>
              <a:t>3)</a:t>
            </a:r>
            <a:r>
              <a:rPr lang="cs-CZ" sz="3600" b="1" dirty="0"/>
              <a:t> Alfred </a:t>
            </a:r>
            <a:r>
              <a:rPr lang="cs-CZ" sz="3600" b="1" dirty="0" smtClean="0"/>
              <a:t>Weber</a:t>
            </a:r>
            <a:endParaRPr lang="cs-CZ" sz="3600" b="1" dirty="0"/>
          </a:p>
        </p:txBody>
      </p:sp>
      <p:sp>
        <p:nvSpPr>
          <p:cNvPr id="3" name="Zástupný symbol pro obsah 2"/>
          <p:cNvSpPr>
            <a:spLocks noGrp="1"/>
          </p:cNvSpPr>
          <p:nvPr>
            <p:ph idx="1"/>
          </p:nvPr>
        </p:nvSpPr>
        <p:spPr>
          <a:xfrm>
            <a:off x="0" y="1933303"/>
            <a:ext cx="12191999" cy="4924697"/>
          </a:xfrm>
        </p:spPr>
        <p:txBody>
          <a:bodyPr anchor="t">
            <a:normAutofit fontScale="77500" lnSpcReduction="20000"/>
          </a:bodyPr>
          <a:lstStyle/>
          <a:p>
            <a:r>
              <a:rPr lang="cs-CZ" sz="3100" dirty="0">
                <a:solidFill>
                  <a:schemeClr val="tx1"/>
                </a:solidFill>
              </a:rPr>
              <a:t>Alfred Weber (1868–1958</a:t>
            </a:r>
            <a:r>
              <a:rPr lang="cs-CZ" sz="3100" dirty="0" smtClean="0">
                <a:solidFill>
                  <a:schemeClr val="tx1"/>
                </a:solidFill>
              </a:rPr>
              <a:t>); </a:t>
            </a:r>
            <a:r>
              <a:rPr lang="cs-CZ" sz="3100" dirty="0">
                <a:solidFill>
                  <a:schemeClr val="tx1"/>
                </a:solidFill>
              </a:rPr>
              <a:t>německý národohospodář</a:t>
            </a:r>
            <a:endParaRPr lang="cs-CZ" sz="3100" dirty="0" smtClean="0">
              <a:solidFill>
                <a:schemeClr val="tx1"/>
              </a:solidFill>
            </a:endParaRPr>
          </a:p>
          <a:p>
            <a:r>
              <a:rPr lang="cs-CZ" sz="2800" b="1" dirty="0" smtClean="0">
                <a:solidFill>
                  <a:schemeClr val="tx1"/>
                </a:solidFill>
              </a:rPr>
              <a:t>nejvýznamnější představitel </a:t>
            </a:r>
            <a:r>
              <a:rPr lang="cs-CZ" sz="2800" b="1" dirty="0">
                <a:solidFill>
                  <a:schemeClr val="tx1"/>
                </a:solidFill>
              </a:rPr>
              <a:t>lokalizace průmyslu</a:t>
            </a:r>
            <a:r>
              <a:rPr lang="cs-CZ" sz="2800" dirty="0">
                <a:solidFill>
                  <a:schemeClr val="tx1"/>
                </a:solidFill>
              </a:rPr>
              <a:t>; </a:t>
            </a:r>
            <a:r>
              <a:rPr lang="cs-CZ" sz="2800" dirty="0" smtClean="0">
                <a:solidFill>
                  <a:schemeClr val="tx1"/>
                </a:solidFill>
              </a:rPr>
              <a:t>navázal na                                                </a:t>
            </a:r>
            <a:r>
              <a:rPr lang="cs-CZ" sz="2800" dirty="0" smtClean="0">
                <a:solidFill>
                  <a:schemeClr val="tx1"/>
                </a:solidFill>
              </a:rPr>
              <a:t>Wilhelma Laundhardta a jeho rozšířil jeho model o další prvky</a:t>
            </a:r>
          </a:p>
          <a:p>
            <a:r>
              <a:rPr lang="cs-CZ" sz="2800" dirty="0" smtClean="0">
                <a:solidFill>
                  <a:schemeClr val="tx1"/>
                </a:solidFill>
              </a:rPr>
              <a:t>definoval termín „lokalizační faktor“</a:t>
            </a:r>
          </a:p>
          <a:p>
            <a:r>
              <a:rPr lang="cs-CZ" sz="2800" dirty="0" smtClean="0">
                <a:solidFill>
                  <a:schemeClr val="tx1"/>
                </a:solidFill>
              </a:rPr>
              <a:t>v rámci </a:t>
            </a:r>
            <a:r>
              <a:rPr lang="cs-CZ" sz="2800" dirty="0">
                <a:solidFill>
                  <a:schemeClr val="tx1"/>
                </a:solidFill>
              </a:rPr>
              <a:t>lokalizace </a:t>
            </a:r>
            <a:r>
              <a:rPr lang="cs-CZ" sz="2800" dirty="0" smtClean="0">
                <a:solidFill>
                  <a:schemeClr val="tx1"/>
                </a:solidFill>
              </a:rPr>
              <a:t>výroby </a:t>
            </a:r>
            <a:r>
              <a:rPr lang="cs-CZ" sz="2800" dirty="0">
                <a:solidFill>
                  <a:schemeClr val="tx1"/>
                </a:solidFill>
              </a:rPr>
              <a:t>usiloval o </a:t>
            </a:r>
            <a:r>
              <a:rPr lang="cs-CZ" sz="2800" b="1" dirty="0" smtClean="0">
                <a:solidFill>
                  <a:schemeClr val="tx1"/>
                </a:solidFill>
              </a:rPr>
              <a:t>dosažení </a:t>
            </a:r>
            <a:r>
              <a:rPr lang="cs-CZ" sz="2800" b="1" dirty="0">
                <a:solidFill>
                  <a:schemeClr val="tx1"/>
                </a:solidFill>
              </a:rPr>
              <a:t>minimálních </a:t>
            </a:r>
            <a:r>
              <a:rPr lang="cs-CZ" sz="2800" b="1" u="sng" dirty="0">
                <a:solidFill>
                  <a:schemeClr val="tx1"/>
                </a:solidFill>
              </a:rPr>
              <a:t>výrobních</a:t>
            </a:r>
            <a:r>
              <a:rPr lang="cs-CZ" sz="2800" b="1" dirty="0">
                <a:solidFill>
                  <a:schemeClr val="tx1"/>
                </a:solidFill>
              </a:rPr>
              <a:t> nákladů</a:t>
            </a:r>
            <a:r>
              <a:rPr lang="cs-CZ" sz="2800" dirty="0">
                <a:solidFill>
                  <a:schemeClr val="tx1"/>
                </a:solidFill>
              </a:rPr>
              <a:t>, tj. firma má být umístěna v místě, kde jsou </a:t>
            </a:r>
            <a:r>
              <a:rPr lang="cs-CZ" sz="2800" u="sng" dirty="0">
                <a:solidFill>
                  <a:schemeClr val="tx1"/>
                </a:solidFill>
              </a:rPr>
              <a:t>celkové náklady minimální</a:t>
            </a:r>
            <a:r>
              <a:rPr lang="cs-CZ" sz="2800" dirty="0">
                <a:solidFill>
                  <a:schemeClr val="tx1"/>
                </a:solidFill>
              </a:rPr>
              <a:t>. Náklady rozlišoval </a:t>
            </a:r>
            <a:r>
              <a:rPr lang="cs-CZ" sz="2800" dirty="0" smtClean="0">
                <a:solidFill>
                  <a:schemeClr val="tx1"/>
                </a:solidFill>
              </a:rPr>
              <a:t>na:</a:t>
            </a:r>
          </a:p>
          <a:p>
            <a:pPr lvl="1"/>
            <a:r>
              <a:rPr lang="cs-CZ" sz="2300" dirty="0" smtClean="0">
                <a:solidFill>
                  <a:schemeClr val="tx1"/>
                </a:solidFill>
              </a:rPr>
              <a:t>náklady </a:t>
            </a:r>
            <a:r>
              <a:rPr lang="cs-CZ" sz="2300" dirty="0">
                <a:solidFill>
                  <a:schemeClr val="tx1"/>
                </a:solidFill>
              </a:rPr>
              <a:t>spojené s přepravou </a:t>
            </a:r>
            <a:r>
              <a:rPr lang="cs-CZ" sz="2300" dirty="0" smtClean="0">
                <a:solidFill>
                  <a:schemeClr val="tx1"/>
                </a:solidFill>
              </a:rPr>
              <a:t>surovin</a:t>
            </a:r>
          </a:p>
          <a:p>
            <a:pPr lvl="1"/>
            <a:r>
              <a:rPr lang="cs-CZ" sz="2300" dirty="0" smtClean="0">
                <a:solidFill>
                  <a:schemeClr val="tx1"/>
                </a:solidFill>
              </a:rPr>
              <a:t>výrobními </a:t>
            </a:r>
            <a:r>
              <a:rPr lang="cs-CZ" sz="2300" dirty="0">
                <a:solidFill>
                  <a:schemeClr val="tx1"/>
                </a:solidFill>
              </a:rPr>
              <a:t>náklady (zde se jedná o mzdové </a:t>
            </a:r>
            <a:r>
              <a:rPr lang="cs-CZ" sz="2300" dirty="0" smtClean="0">
                <a:solidFill>
                  <a:schemeClr val="tx1"/>
                </a:solidFill>
              </a:rPr>
              <a:t>náklady)</a:t>
            </a:r>
          </a:p>
          <a:p>
            <a:pPr lvl="1"/>
            <a:r>
              <a:rPr lang="cs-CZ" sz="2300" dirty="0" smtClean="0">
                <a:solidFill>
                  <a:schemeClr val="tx1"/>
                </a:solidFill>
              </a:rPr>
              <a:t>náklady </a:t>
            </a:r>
            <a:r>
              <a:rPr lang="cs-CZ" sz="2300" dirty="0">
                <a:solidFill>
                  <a:schemeClr val="tx1"/>
                </a:solidFill>
              </a:rPr>
              <a:t>na přepravu hotových výrobků na odbytový </a:t>
            </a:r>
            <a:r>
              <a:rPr lang="cs-CZ" sz="2300" dirty="0" smtClean="0">
                <a:solidFill>
                  <a:schemeClr val="tx1"/>
                </a:solidFill>
              </a:rPr>
              <a:t>trh</a:t>
            </a:r>
          </a:p>
          <a:p>
            <a:r>
              <a:rPr lang="cs-CZ" sz="2800" dirty="0" smtClean="0">
                <a:solidFill>
                  <a:schemeClr val="tx1"/>
                </a:solidFill>
              </a:rPr>
              <a:t>mezi </a:t>
            </a:r>
            <a:r>
              <a:rPr lang="cs-CZ" sz="2800" b="1" dirty="0" smtClean="0">
                <a:solidFill>
                  <a:schemeClr val="tx1"/>
                </a:solidFill>
              </a:rPr>
              <a:t>„jeho“ tři hlavní </a:t>
            </a:r>
            <a:r>
              <a:rPr lang="cs-CZ" sz="2800" b="1" dirty="0">
                <a:solidFill>
                  <a:schemeClr val="tx1"/>
                </a:solidFill>
              </a:rPr>
              <a:t>faktory lokalizace </a:t>
            </a:r>
            <a:r>
              <a:rPr lang="cs-CZ" sz="2800" dirty="0">
                <a:solidFill>
                  <a:schemeClr val="tx1"/>
                </a:solidFill>
              </a:rPr>
              <a:t>průmyslového </a:t>
            </a:r>
            <a:r>
              <a:rPr lang="cs-CZ" sz="2800" dirty="0" smtClean="0">
                <a:solidFill>
                  <a:schemeClr val="tx1"/>
                </a:solidFill>
              </a:rPr>
              <a:t>závodu patří: (1) dopravní </a:t>
            </a:r>
            <a:r>
              <a:rPr lang="cs-CZ" sz="2800" dirty="0">
                <a:solidFill>
                  <a:schemeClr val="tx1"/>
                </a:solidFill>
              </a:rPr>
              <a:t>náklady</a:t>
            </a:r>
            <a:r>
              <a:rPr lang="cs-CZ" sz="2800" dirty="0" smtClean="0">
                <a:solidFill>
                  <a:schemeClr val="tx1"/>
                </a:solidFill>
              </a:rPr>
              <a:t>; (2) náklady </a:t>
            </a:r>
            <a:r>
              <a:rPr lang="cs-CZ" sz="2800" dirty="0">
                <a:solidFill>
                  <a:schemeClr val="tx1"/>
                </a:solidFill>
              </a:rPr>
              <a:t>na pracovní </a:t>
            </a:r>
            <a:r>
              <a:rPr lang="cs-CZ" sz="2800" dirty="0" smtClean="0">
                <a:solidFill>
                  <a:schemeClr val="tx1"/>
                </a:solidFill>
              </a:rPr>
              <a:t>sílu</a:t>
            </a:r>
            <a:r>
              <a:rPr lang="cs-CZ" sz="2800" dirty="0">
                <a:solidFill>
                  <a:schemeClr val="tx1"/>
                </a:solidFill>
              </a:rPr>
              <a:t> </a:t>
            </a:r>
            <a:r>
              <a:rPr lang="cs-CZ" sz="2800" dirty="0" smtClean="0">
                <a:solidFill>
                  <a:schemeClr val="tx1"/>
                </a:solidFill>
              </a:rPr>
              <a:t>a (3) </a:t>
            </a:r>
            <a:r>
              <a:rPr lang="cs-CZ" sz="2800" dirty="0" smtClean="0">
                <a:solidFill>
                  <a:schemeClr val="tx1"/>
                </a:solidFill>
              </a:rPr>
              <a:t>působení aglomerací, tzv. aglomerační </a:t>
            </a:r>
            <a:r>
              <a:rPr lang="cs-CZ" sz="2800" dirty="0" smtClean="0">
                <a:solidFill>
                  <a:schemeClr val="tx1"/>
                </a:solidFill>
              </a:rPr>
              <a:t>efekty (</a:t>
            </a:r>
            <a:r>
              <a:rPr lang="cs-CZ" sz="2800" i="1" dirty="0" smtClean="0">
                <a:solidFill>
                  <a:schemeClr val="tx1"/>
                </a:solidFill>
              </a:rPr>
              <a:t>viz dále</a:t>
            </a:r>
            <a:r>
              <a:rPr lang="cs-CZ" sz="2800" dirty="0" smtClean="0">
                <a:solidFill>
                  <a:schemeClr val="tx1"/>
                </a:solidFill>
              </a:rPr>
              <a:t>)</a:t>
            </a:r>
          </a:p>
          <a:p>
            <a:r>
              <a:rPr lang="cs-CZ" sz="2800" dirty="0" smtClean="0">
                <a:solidFill>
                  <a:schemeClr val="tx1"/>
                </a:solidFill>
              </a:rPr>
              <a:t>mezi </a:t>
            </a:r>
            <a:r>
              <a:rPr lang="cs-CZ" sz="2800" b="1" dirty="0" smtClean="0">
                <a:solidFill>
                  <a:schemeClr val="tx1"/>
                </a:solidFill>
              </a:rPr>
              <a:t>předpoklady jeho modelu </a:t>
            </a:r>
            <a:r>
              <a:rPr lang="cs-CZ" sz="2800" dirty="0" smtClean="0">
                <a:solidFill>
                  <a:schemeClr val="tx1"/>
                </a:solidFill>
              </a:rPr>
              <a:t>patří: existence izolovaného státu, dokonale konkurenční trhy jak výrobků tak i výrobních faktorů (firma nemůže ceny ovlivnit), nerovnoměrné rozmístění zdrojů, pevně je umístěn trh, regionální trhy se liší pouze cenou pracovní síly</a:t>
            </a:r>
            <a:endParaRPr lang="cs-CZ" sz="2600" dirty="0" smtClean="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0126" y="0"/>
            <a:ext cx="2439566" cy="3278777"/>
          </a:xfrm>
          <a:prstGeom prst="rect">
            <a:avLst/>
          </a:prstGeom>
        </p:spPr>
      </p:pic>
    </p:spTree>
    <p:extLst>
      <p:ext uri="{BB962C8B-B14F-4D97-AF65-F5344CB8AC3E}">
        <p14:creationId xmlns:p14="http://schemas.microsoft.com/office/powerpoint/2010/main" val="2284729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3) Alfred </a:t>
            </a:r>
            <a:r>
              <a:rPr lang="cs-CZ" sz="3600" b="1" dirty="0" smtClean="0"/>
              <a:t>Weber</a:t>
            </a:r>
            <a:r>
              <a:rPr lang="cs-CZ" sz="3600" b="1" dirty="0"/>
              <a:t>; </a:t>
            </a:r>
            <a:r>
              <a:rPr lang="cs-CZ" sz="3100" b="1" dirty="0" smtClean="0"/>
              <a:t>klasifikace lokalizačních faktorů</a:t>
            </a:r>
            <a:endParaRPr lang="cs-CZ" sz="3100" dirty="0"/>
          </a:p>
        </p:txBody>
      </p:sp>
      <p:sp>
        <p:nvSpPr>
          <p:cNvPr id="3" name="Zástupný symbol pro obsah 2"/>
          <p:cNvSpPr>
            <a:spLocks noGrp="1"/>
          </p:cNvSpPr>
          <p:nvPr>
            <p:ph idx="1"/>
          </p:nvPr>
        </p:nvSpPr>
        <p:spPr>
          <a:xfrm>
            <a:off x="476518" y="1865745"/>
            <a:ext cx="11230378" cy="4992255"/>
          </a:xfrm>
        </p:spPr>
        <p:txBody>
          <a:bodyPr anchor="t">
            <a:normAutofit fontScale="92500"/>
          </a:bodyPr>
          <a:lstStyle/>
          <a:p>
            <a:r>
              <a:rPr lang="cs-CZ" sz="2800" dirty="0" smtClean="0">
                <a:solidFill>
                  <a:schemeClr val="tx1"/>
                </a:solidFill>
              </a:rPr>
              <a:t>Weber </a:t>
            </a:r>
            <a:r>
              <a:rPr lang="cs-CZ" sz="2800" u="sng" dirty="0">
                <a:solidFill>
                  <a:schemeClr val="tx1"/>
                </a:solidFill>
              </a:rPr>
              <a:t>definoval lokalizační faktor jako konkurenční výhodu</a:t>
            </a:r>
          </a:p>
          <a:p>
            <a:r>
              <a:rPr lang="cs-CZ" sz="2800" dirty="0" smtClean="0">
                <a:solidFill>
                  <a:schemeClr val="tx1"/>
                </a:solidFill>
              </a:rPr>
              <a:t>lokalizační faktory rozdělil na </a:t>
            </a:r>
            <a:r>
              <a:rPr lang="cs-CZ" sz="2800" b="1" dirty="0" smtClean="0">
                <a:solidFill>
                  <a:schemeClr val="tx1"/>
                </a:solidFill>
              </a:rPr>
              <a:t>všeobecné </a:t>
            </a:r>
            <a:r>
              <a:rPr lang="cs-CZ" sz="2800" dirty="0" smtClean="0">
                <a:solidFill>
                  <a:schemeClr val="tx1"/>
                </a:solidFill>
              </a:rPr>
              <a:t>a</a:t>
            </a:r>
            <a:r>
              <a:rPr lang="cs-CZ" sz="2800" b="1" dirty="0" smtClean="0">
                <a:solidFill>
                  <a:schemeClr val="tx1"/>
                </a:solidFill>
              </a:rPr>
              <a:t> speciální</a:t>
            </a:r>
          </a:p>
          <a:p>
            <a:pPr lvl="1"/>
            <a:r>
              <a:rPr lang="cs-CZ" sz="2600" b="1" dirty="0" smtClean="0">
                <a:solidFill>
                  <a:schemeClr val="tx1"/>
                </a:solidFill>
              </a:rPr>
              <a:t>(1</a:t>
            </a:r>
            <a:r>
              <a:rPr lang="cs-CZ" sz="2600" b="1" dirty="0">
                <a:solidFill>
                  <a:schemeClr val="tx1"/>
                </a:solidFill>
              </a:rPr>
              <a:t>) všeobecné </a:t>
            </a:r>
            <a:r>
              <a:rPr lang="cs-CZ" sz="2600" dirty="0">
                <a:solidFill>
                  <a:schemeClr val="tx1"/>
                </a:solidFill>
              </a:rPr>
              <a:t>= takové úspory nákladů, které působí v jakémkoliv odvětví (náklady na pracovní sílu, dopravní náklady</a:t>
            </a:r>
            <a:r>
              <a:rPr lang="cs-CZ" sz="2600" dirty="0" smtClean="0">
                <a:solidFill>
                  <a:schemeClr val="tx1"/>
                </a:solidFill>
              </a:rPr>
              <a:t>); ty dále rozdělil na:</a:t>
            </a:r>
          </a:p>
          <a:p>
            <a:pPr lvl="2"/>
            <a:r>
              <a:rPr lang="cs-CZ" sz="2200" b="1" dirty="0" smtClean="0">
                <a:solidFill>
                  <a:schemeClr val="tx1"/>
                </a:solidFill>
              </a:rPr>
              <a:t>regionální </a:t>
            </a:r>
            <a:r>
              <a:rPr lang="cs-CZ" sz="2200" b="1" dirty="0">
                <a:solidFill>
                  <a:schemeClr val="tx1"/>
                </a:solidFill>
              </a:rPr>
              <a:t>faktory </a:t>
            </a:r>
            <a:r>
              <a:rPr lang="cs-CZ" sz="2200" dirty="0">
                <a:solidFill>
                  <a:schemeClr val="tx1"/>
                </a:solidFill>
              </a:rPr>
              <a:t>= souvisí se vztahem ke geografickému </a:t>
            </a:r>
            <a:r>
              <a:rPr lang="cs-CZ" sz="2200" dirty="0" smtClean="0">
                <a:solidFill>
                  <a:schemeClr val="tx1"/>
                </a:solidFill>
              </a:rPr>
              <a:t>prostředí, atraktivita území, </a:t>
            </a:r>
            <a:r>
              <a:rPr lang="cs-CZ" sz="2200" dirty="0" smtClean="0">
                <a:solidFill>
                  <a:schemeClr val="tx1"/>
                </a:solidFill>
              </a:rPr>
              <a:t>místa (jsou odrazem geografických podmínek území)</a:t>
            </a:r>
            <a:endParaRPr lang="cs-CZ" sz="2200" dirty="0">
              <a:solidFill>
                <a:schemeClr val="tx1"/>
              </a:solidFill>
            </a:endParaRPr>
          </a:p>
          <a:p>
            <a:pPr lvl="2"/>
            <a:r>
              <a:rPr lang="cs-CZ" sz="2200" b="1" dirty="0" smtClean="0">
                <a:solidFill>
                  <a:schemeClr val="tx1"/>
                </a:solidFill>
              </a:rPr>
              <a:t>aglomerační faktory (efekty)</a:t>
            </a:r>
            <a:r>
              <a:rPr lang="cs-CZ" sz="2200" dirty="0" smtClean="0">
                <a:solidFill>
                  <a:schemeClr val="tx1"/>
                </a:solidFill>
              </a:rPr>
              <a:t>= </a:t>
            </a:r>
            <a:r>
              <a:rPr lang="cs-CZ" sz="2200" dirty="0">
                <a:solidFill>
                  <a:schemeClr val="tx1"/>
                </a:solidFill>
              </a:rPr>
              <a:t>souvisí se vztahem jednotlivých firem </a:t>
            </a:r>
            <a:r>
              <a:rPr lang="cs-CZ" sz="2200" dirty="0" smtClean="0">
                <a:solidFill>
                  <a:schemeClr val="tx1"/>
                </a:solidFill>
              </a:rPr>
              <a:t>navzájem (</a:t>
            </a:r>
            <a:r>
              <a:rPr lang="cs-CZ" sz="2200" i="1" dirty="0" smtClean="0">
                <a:solidFill>
                  <a:schemeClr val="tx1"/>
                </a:solidFill>
              </a:rPr>
              <a:t>viz dále</a:t>
            </a:r>
            <a:r>
              <a:rPr lang="cs-CZ" sz="2200" dirty="0" smtClean="0">
                <a:solidFill>
                  <a:schemeClr val="tx1"/>
                </a:solidFill>
              </a:rPr>
              <a:t>)</a:t>
            </a:r>
            <a:endParaRPr lang="cs-CZ" sz="2200" dirty="0">
              <a:solidFill>
                <a:schemeClr val="tx1"/>
              </a:solidFill>
            </a:endParaRPr>
          </a:p>
          <a:p>
            <a:pPr lvl="1"/>
            <a:r>
              <a:rPr lang="cs-CZ" sz="2600" b="1" dirty="0" smtClean="0">
                <a:solidFill>
                  <a:schemeClr val="tx1"/>
                </a:solidFill>
              </a:rPr>
              <a:t>(</a:t>
            </a:r>
            <a:r>
              <a:rPr lang="cs-CZ" sz="2600" b="1" dirty="0">
                <a:solidFill>
                  <a:schemeClr val="tx1"/>
                </a:solidFill>
              </a:rPr>
              <a:t>2) speciální </a:t>
            </a:r>
            <a:r>
              <a:rPr lang="cs-CZ" sz="2600" dirty="0">
                <a:solidFill>
                  <a:schemeClr val="tx1"/>
                </a:solidFill>
              </a:rPr>
              <a:t>= takové výhody, které působí v určitých odvětvích, např. mohou mít podobu </a:t>
            </a:r>
            <a:r>
              <a:rPr lang="cs-CZ" sz="2600" dirty="0" smtClean="0">
                <a:solidFill>
                  <a:schemeClr val="tx1"/>
                </a:solidFill>
              </a:rPr>
              <a:t>klimatických </a:t>
            </a:r>
            <a:r>
              <a:rPr lang="cs-CZ" sz="2600" dirty="0">
                <a:solidFill>
                  <a:schemeClr val="tx1"/>
                </a:solidFill>
              </a:rPr>
              <a:t>podmínek – čistota vody, výhodu má daná firma, která ji </a:t>
            </a:r>
            <a:r>
              <a:rPr lang="cs-CZ" sz="2600" dirty="0" smtClean="0">
                <a:solidFill>
                  <a:schemeClr val="tx1"/>
                </a:solidFill>
              </a:rPr>
              <a:t>potřebuje pro </a:t>
            </a:r>
            <a:r>
              <a:rPr lang="cs-CZ" sz="2600" dirty="0">
                <a:solidFill>
                  <a:schemeClr val="tx1"/>
                </a:solidFill>
              </a:rPr>
              <a:t>svou výrobu </a:t>
            </a:r>
          </a:p>
          <a:p>
            <a:r>
              <a:rPr lang="cs-CZ" sz="2800" dirty="0">
                <a:solidFill>
                  <a:schemeClr val="tx1"/>
                </a:solidFill>
              </a:rPr>
              <a:t>pracoval pouze s faktory </a:t>
            </a:r>
            <a:r>
              <a:rPr lang="cs-CZ" sz="2800" dirty="0" smtClean="0">
                <a:solidFill>
                  <a:schemeClr val="tx1"/>
                </a:solidFill>
              </a:rPr>
              <a:t>všeobecnými</a:t>
            </a:r>
            <a:endParaRPr lang="cs-CZ" sz="28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836390954"/>
      </p:ext>
    </p:extLst>
  </p:cSld>
  <p:clrMapOvr>
    <a:masterClrMapping/>
  </p:clrMapOvr>
</p:sld>
</file>

<file path=ppt/theme/theme1.xml><?xml version="1.0" encoding="utf-8"?>
<a:theme xmlns:a="http://schemas.openxmlformats.org/drawingml/2006/main" name="Dividenda">
  <a:themeElements>
    <a:clrScheme name="Dividenda">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a">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TM03457464[[fn=Dividenda]]</Template>
  <TotalTime>1059</TotalTime>
  <Words>1818</Words>
  <Application>Microsoft Office PowerPoint</Application>
  <PresentationFormat>Širokoúhlá obrazovka</PresentationFormat>
  <Paragraphs>125</Paragraphs>
  <Slides>17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Arial</vt:lpstr>
      <vt:lpstr>Calibri</vt:lpstr>
      <vt:lpstr>Cambria Math</vt:lpstr>
      <vt:lpstr>Gill Sans MT</vt:lpstr>
      <vt:lpstr>Wingdings 2</vt:lpstr>
      <vt:lpstr>Dividenda</vt:lpstr>
      <vt:lpstr>Prostorová ekonomie</vt:lpstr>
      <vt:lpstr>Obsah</vt:lpstr>
      <vt:lpstr>1) Jednodimenzionální lokalizační modely</vt:lpstr>
      <vt:lpstr>1) Jednodimenzionální lokalizační modely konstantní dopravní tarify</vt:lpstr>
      <vt:lpstr>1) Jednodimenzionální lokalizační modely rostoucí či klesající dopravní tarify</vt:lpstr>
      <vt:lpstr>2) Laundhardtův model</vt:lpstr>
      <vt:lpstr>2) Laundhardtův model Laundhardtův lokalizační trojúheulník</vt:lpstr>
      <vt:lpstr>3) Alfred Weber</vt:lpstr>
      <vt:lpstr>3) Alfred Weber; klasifikace lokalizačních faktorů</vt:lpstr>
      <vt:lpstr>3) Alfred Weber; (1) Dopravní náklady</vt:lpstr>
      <vt:lpstr>3) Alfred Weber; (1) Dopravní náklady</vt:lpstr>
      <vt:lpstr>3) Alfred Weber; (1) Dopravní náklady  MATERIÁLOVÝ INDEX (mi)</vt:lpstr>
      <vt:lpstr>3) Alfred Weber; (2) Náklady na pracovní sílu a izodapany</vt:lpstr>
      <vt:lpstr>3) Alfred Weber; (3) Aglomerační efekty </vt:lpstr>
      <vt:lpstr>4) Weber-Mosesův lokalizační model</vt:lpstr>
      <vt:lpstr>4) Weber-Mosesův lokalizační model</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Tureckova</dc:creator>
  <cp:lastModifiedBy>Tureckova</cp:lastModifiedBy>
  <cp:revision>209</cp:revision>
  <cp:lastPrinted>2018-02-12T08:12:35Z</cp:lastPrinted>
  <dcterms:created xsi:type="dcterms:W3CDTF">2017-12-11T08:34:25Z</dcterms:created>
  <dcterms:modified xsi:type="dcterms:W3CDTF">2021-08-23T19:36:38Z</dcterms:modified>
</cp:coreProperties>
</file>