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handoutMasterIdLst>
    <p:handoutMasterId r:id="rId13"/>
  </p:handoutMasterIdLst>
  <p:sldIdLst>
    <p:sldId id="256" r:id="rId2"/>
    <p:sldId id="260" r:id="rId3"/>
    <p:sldId id="277" r:id="rId4"/>
    <p:sldId id="326" r:id="rId5"/>
    <p:sldId id="310" r:id="rId6"/>
    <p:sldId id="327" r:id="rId7"/>
    <p:sldId id="323" r:id="rId8"/>
    <p:sldId id="328" r:id="rId9"/>
    <p:sldId id="304" r:id="rId10"/>
    <p:sldId id="329" r:id="rId11"/>
    <p:sldId id="276"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6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29.08.2021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8/29/2021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785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68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8/29/2021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71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69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8/29/2021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620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859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497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627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48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8/29/2021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291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8/29/2021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062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8/29/2021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8947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Prostorová ekonomie</a:t>
            </a:r>
            <a:endParaRPr lang="en-US" sz="4400" dirty="0"/>
          </a:p>
        </p:txBody>
      </p:sp>
      <p:sp>
        <p:nvSpPr>
          <p:cNvPr id="3" name="Podnadpis 2"/>
          <p:cNvSpPr>
            <a:spLocks noGrp="1"/>
          </p:cNvSpPr>
          <p:nvPr>
            <p:ph type="subTitle" idx="1"/>
          </p:nvPr>
        </p:nvSpPr>
        <p:spPr/>
        <p:txBody>
          <a:bodyPr>
            <a:normAutofit/>
          </a:bodyPr>
          <a:lstStyle/>
          <a:p>
            <a:r>
              <a:rPr lang="cs-CZ" sz="2800" dirty="0"/>
              <a:t>Ing. Kamila Turečková, Ph.D.</a:t>
            </a:r>
            <a:endParaRPr lang="en-US"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979055" y="3666836"/>
            <a:ext cx="10595682" cy="2623624"/>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4000" dirty="0">
                <a:solidFill>
                  <a:schemeClr val="accent2">
                    <a:lumMod val="40000"/>
                    <a:lumOff val="60000"/>
                  </a:schemeClr>
                </a:solidFill>
              </a:rPr>
              <a:t>NPEKP/NKEKP</a:t>
            </a:r>
          </a:p>
          <a:p>
            <a:pPr algn="r"/>
            <a:r>
              <a:rPr lang="cs-CZ" sz="4400" dirty="0">
                <a:solidFill>
                  <a:schemeClr val="accent4">
                    <a:lumMod val="20000"/>
                    <a:lumOff val="80000"/>
                  </a:schemeClr>
                </a:solidFill>
              </a:rPr>
              <a:t>7) Lokalizace mezinárodních firem – vybrané teorie</a:t>
            </a:r>
            <a:endParaRPr lang="en-US" sz="4400" dirty="0">
              <a:solidFill>
                <a:schemeClr val="accent4">
                  <a:lumMod val="20000"/>
                  <a:lumOff val="80000"/>
                </a:schemeClr>
              </a:solidFill>
            </a:endParaRPr>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4)</a:t>
            </a:r>
            <a:r>
              <a:rPr lang="cs-CZ" sz="3600" b="1" dirty="0"/>
              <a:t> Teorie územích (prostorových) děleb práce</a:t>
            </a:r>
            <a:endParaRPr lang="cs-CZ" sz="3600" dirty="0"/>
          </a:p>
        </p:txBody>
      </p:sp>
      <p:sp>
        <p:nvSpPr>
          <p:cNvPr id="3" name="Zástupný symbol pro obsah 2"/>
          <p:cNvSpPr>
            <a:spLocks noGrp="1"/>
          </p:cNvSpPr>
          <p:nvPr>
            <p:ph idx="1"/>
          </p:nvPr>
        </p:nvSpPr>
        <p:spPr>
          <a:xfrm>
            <a:off x="506602" y="2041237"/>
            <a:ext cx="11029616" cy="4682836"/>
          </a:xfrm>
        </p:spPr>
        <p:txBody>
          <a:bodyPr anchor="t">
            <a:normAutofit lnSpcReduction="10000"/>
          </a:bodyPr>
          <a:lstStyle/>
          <a:p>
            <a:r>
              <a:rPr lang="cs-CZ" sz="2400" dirty="0"/>
              <a:t>hlavní příčinu velkých změn v prostorové dělbě práce jsou považovány změny v prostorové organizaci vztahů ve výrobě (např. vyčlenění manažerských funkcí a zánik dříve běžných vedoucích technických pracovníků, předáků)</a:t>
            </a:r>
          </a:p>
          <a:p>
            <a:r>
              <a:rPr lang="cs-CZ" sz="2400" dirty="0"/>
              <a:t>k nové prostorové dělbě práce dochází změnou sociálních vztahů, které utvářejí ekonomický prostor → v důsledku jejich změny tak dochází i k vytváření nové formy </a:t>
            </a:r>
            <a:r>
              <a:rPr lang="cs-CZ" sz="2400" b="1" dirty="0"/>
              <a:t>problémových regionů</a:t>
            </a:r>
          </a:p>
          <a:p>
            <a:r>
              <a:rPr lang="cs-CZ" sz="2400" dirty="0"/>
              <a:t> za klíčovou skutečnost, na které je nutno založit vysvětlení regionálních diferencí (v souladu s marxistickou orientací), třídní vztahy při výrobě, tedy vztah mezi kapitálem a pracovními silami</a:t>
            </a:r>
          </a:p>
          <a:p>
            <a:r>
              <a:rPr lang="cs-CZ" sz="2400" dirty="0"/>
              <a:t>při regionálních analýzách průmyslu je považováno za důležitější než samotné studium odvětví zkoumání </a:t>
            </a:r>
            <a:r>
              <a:rPr lang="cs-CZ" sz="2400" b="1" dirty="0"/>
              <a:t>vlastnické a velikostní struktury podniků</a:t>
            </a:r>
            <a:r>
              <a:rPr lang="cs-CZ" sz="2400" dirty="0"/>
              <a:t>; důraz je kladen na roli strategie podniků vedené vždy snahou o maximalizaci zisku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047087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endParaRPr lang="en-US" sz="3600" b="1" dirty="0">
              <a:solidFill>
                <a:schemeClr val="accent5">
                  <a:lumMod val="75000"/>
                </a:schemeClr>
              </a:solidFill>
            </a:endParaRPr>
          </a:p>
          <a:p>
            <a:endParaRPr lang="en-US" dirty="0"/>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4865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81193" y="729658"/>
            <a:ext cx="11029616" cy="988332"/>
          </a:xfrm>
        </p:spPr>
        <p:txBody>
          <a:bodyPr>
            <a:normAutofit/>
          </a:bodyPr>
          <a:lstStyle/>
          <a:p>
            <a:r>
              <a:rPr lang="cs-CZ" sz="4800" dirty="0">
                <a:solidFill>
                  <a:schemeClr val="accent2">
                    <a:lumMod val="40000"/>
                    <a:lumOff val="60000"/>
                  </a:schemeClr>
                </a:solidFill>
              </a:rPr>
              <a:t>Obsah</a:t>
            </a:r>
            <a:endParaRPr lang="en-US" sz="4800" dirty="0">
              <a:solidFill>
                <a:schemeClr val="accent6">
                  <a:lumMod val="60000"/>
                  <a:lumOff val="40000"/>
                </a:schemeClr>
              </a:solidFill>
            </a:endParaRPr>
          </a:p>
        </p:txBody>
      </p:sp>
      <p:sp>
        <p:nvSpPr>
          <p:cNvPr id="3" name="Zástupný symbol pro obsah 2"/>
          <p:cNvSpPr>
            <a:spLocks noGrp="1"/>
          </p:cNvSpPr>
          <p:nvPr>
            <p:ph idx="1"/>
          </p:nvPr>
        </p:nvSpPr>
        <p:spPr>
          <a:xfrm>
            <a:off x="425003" y="2034863"/>
            <a:ext cx="11346288" cy="4623514"/>
          </a:xfrm>
        </p:spPr>
        <p:txBody>
          <a:bodyPr>
            <a:normAutofit/>
          </a:bodyPr>
          <a:lstStyle/>
          <a:p>
            <a:pPr marL="403200" indent="-457200">
              <a:lnSpc>
                <a:spcPct val="100000"/>
              </a:lnSpc>
              <a:buFont typeface="+mj-lt"/>
              <a:buAutoNum type="arabicPeriod"/>
            </a:pPr>
            <a:r>
              <a:rPr lang="cs-CZ" sz="3200" b="1" dirty="0"/>
              <a:t>Teorie mezoekonomiky</a:t>
            </a:r>
          </a:p>
          <a:p>
            <a:pPr marL="403200" indent="-457200">
              <a:lnSpc>
                <a:spcPct val="100000"/>
              </a:lnSpc>
              <a:buFont typeface="+mj-lt"/>
              <a:buAutoNum type="arabicPeriod"/>
            </a:pPr>
            <a:r>
              <a:rPr lang="cs-CZ" sz="3200" b="1" dirty="0"/>
              <a:t>Teorie výrobních cyklů</a:t>
            </a:r>
          </a:p>
          <a:p>
            <a:pPr marL="403200" indent="-457200">
              <a:lnSpc>
                <a:spcPct val="100000"/>
              </a:lnSpc>
              <a:buFont typeface="+mj-lt"/>
              <a:buAutoNum type="arabicPeriod"/>
            </a:pPr>
            <a:r>
              <a:rPr lang="cs-CZ" sz="3200" b="1" dirty="0"/>
              <a:t>Teorie ziskových cyklů</a:t>
            </a:r>
          </a:p>
          <a:p>
            <a:pPr marL="403200" indent="-457200">
              <a:lnSpc>
                <a:spcPct val="100000"/>
              </a:lnSpc>
              <a:buFont typeface="+mj-lt"/>
              <a:buAutoNum type="arabicPeriod"/>
            </a:pPr>
            <a:r>
              <a:rPr lang="cs-CZ" sz="3200" b="1" dirty="0"/>
              <a:t>Teorie územních děleb práce</a:t>
            </a:r>
            <a:endParaRPr lang="cs-CZ" sz="2400" b="1" dirty="0">
              <a:solidFill>
                <a:schemeClr val="accent5">
                  <a:lumMod val="50000"/>
                </a:schemeClr>
              </a:solidFill>
            </a:endParaRPr>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48561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1)</a:t>
            </a:r>
            <a:r>
              <a:rPr lang="cs-CZ" sz="3600" b="1" dirty="0"/>
              <a:t> Teorie mezoekonomiky</a:t>
            </a:r>
            <a:endParaRPr lang="cs-CZ" sz="3600" dirty="0"/>
          </a:p>
        </p:txBody>
      </p:sp>
      <p:sp>
        <p:nvSpPr>
          <p:cNvPr id="3" name="Zástupný symbol pro obsah 2"/>
          <p:cNvSpPr>
            <a:spLocks noGrp="1"/>
          </p:cNvSpPr>
          <p:nvPr>
            <p:ph idx="1"/>
          </p:nvPr>
        </p:nvSpPr>
        <p:spPr>
          <a:xfrm>
            <a:off x="221673" y="2152073"/>
            <a:ext cx="11637818" cy="4599708"/>
          </a:xfrm>
        </p:spPr>
        <p:txBody>
          <a:bodyPr anchor="t">
            <a:normAutofit lnSpcReduction="10000"/>
          </a:bodyPr>
          <a:lstStyle/>
          <a:p>
            <a:r>
              <a:rPr lang="cs-CZ" sz="2400" dirty="0">
                <a:solidFill>
                  <a:schemeClr val="tx1"/>
                </a:solidFill>
              </a:rPr>
              <a:t>hlavní představitel: </a:t>
            </a:r>
            <a:r>
              <a:rPr lang="cs-CZ" sz="2400" b="1" dirty="0" err="1">
                <a:solidFill>
                  <a:schemeClr val="tx1"/>
                </a:solidFill>
              </a:rPr>
              <a:t>Stuard</a:t>
            </a:r>
            <a:r>
              <a:rPr lang="cs-CZ" sz="2400" b="1" dirty="0">
                <a:solidFill>
                  <a:schemeClr val="tx1"/>
                </a:solidFill>
              </a:rPr>
              <a:t> Holland </a:t>
            </a:r>
            <a:r>
              <a:rPr lang="cs-CZ" sz="2400" dirty="0">
                <a:solidFill>
                  <a:schemeClr val="tx1"/>
                </a:solidFill>
              </a:rPr>
              <a:t>(1940 - ), britský ekonom a politik</a:t>
            </a:r>
          </a:p>
          <a:p>
            <a:pPr lvl="1"/>
            <a:r>
              <a:rPr lang="cs-CZ" sz="2000" dirty="0">
                <a:solidFill>
                  <a:schemeClr val="tx1"/>
                </a:solidFill>
              </a:rPr>
              <a:t>zdůrazňuje meziregionální rozdíly v ekonomické struktuře, které jsou důsledkem průmyslové revoluce</a:t>
            </a:r>
          </a:p>
          <a:p>
            <a:r>
              <a:rPr lang="cs-CZ" sz="2200" dirty="0">
                <a:solidFill>
                  <a:schemeClr val="tx1"/>
                </a:solidFill>
              </a:rPr>
              <a:t>klíčová role v regionálním rozvoji – </a:t>
            </a:r>
            <a:r>
              <a:rPr lang="cs-CZ" sz="2200" b="1" dirty="0">
                <a:solidFill>
                  <a:schemeClr val="tx1"/>
                </a:solidFill>
              </a:rPr>
              <a:t>velké firmy </a:t>
            </a:r>
            <a:r>
              <a:rPr lang="cs-CZ" sz="2200" dirty="0">
                <a:solidFill>
                  <a:schemeClr val="tx1"/>
                </a:solidFill>
              </a:rPr>
              <a:t>– vytvářejí specifický sektor, tzv. „</a:t>
            </a:r>
            <a:r>
              <a:rPr lang="cs-CZ" sz="2200" b="1" dirty="0" err="1">
                <a:solidFill>
                  <a:schemeClr val="tx1"/>
                </a:solidFill>
              </a:rPr>
              <a:t>mezoekonomiku</a:t>
            </a:r>
            <a:r>
              <a:rPr lang="cs-CZ" sz="2200" dirty="0">
                <a:solidFill>
                  <a:schemeClr val="tx1"/>
                </a:solidFill>
              </a:rPr>
              <a:t>“, jejich lokalizace posiluje ekonomickou (sociální, společenskou …) sféru regionu, který se stává vyspělým a rozdíl mezi ním a méně vyspělými regiony se dále prohlubuje</a:t>
            </a:r>
          </a:p>
          <a:p>
            <a:r>
              <a:rPr lang="cs-CZ" sz="2200" dirty="0">
                <a:solidFill>
                  <a:schemeClr val="tx1"/>
                </a:solidFill>
              </a:rPr>
              <a:t>tyto velké firmy často dosahují pozice monopolu či oligopolu, mají významnou lobbovací i odběratelsko-vyjednávací sílu, mají specifické možnosti boje s konkurencí (ceny, nákladů aj.) či mohou snižovat daňové odvody transferem daňových povinností do tzv. daňových rájů, mají předpoklad získat výhodněji finanční zdroje, rychleji inovují apod.</a:t>
            </a:r>
          </a:p>
          <a:p>
            <a:r>
              <a:rPr lang="cs-CZ" sz="2200" dirty="0" err="1">
                <a:solidFill>
                  <a:schemeClr val="tx1"/>
                </a:solidFill>
              </a:rPr>
              <a:t>Hollander</a:t>
            </a:r>
            <a:r>
              <a:rPr lang="cs-CZ" sz="2200" dirty="0">
                <a:solidFill>
                  <a:schemeClr val="tx1"/>
                </a:solidFill>
              </a:rPr>
              <a:t> uvádí, že 1-2% firem vytvářejí ve vyspělých státech přes 50% celkové produkce</a:t>
            </a:r>
          </a:p>
          <a:p>
            <a:r>
              <a:rPr lang="cs-CZ" sz="2200" dirty="0">
                <a:solidFill>
                  <a:schemeClr val="tx1"/>
                </a:solidFill>
              </a:rPr>
              <a:t>existence těchto „velkých firem“ negativně ovlivňuje počet, velikost a strukturu firem v méně vyspělých regionech a narušuje také „zdravé“ podnikatelské prostředí v regionech vyspělých</a:t>
            </a:r>
            <a:endParaRPr lang="cs-CZ" sz="2000" dirty="0">
              <a:solidFill>
                <a:schemeClr val="tx1"/>
              </a:solidFill>
            </a:endParaRPr>
          </a:p>
          <a:p>
            <a:pPr lvl="1"/>
            <a:endParaRPr lang="cs-CZ" sz="2200" dirty="0">
              <a:solidFill>
                <a:schemeClr val="tx1"/>
              </a:solidFill>
            </a:endParaRPr>
          </a:p>
          <a:p>
            <a:pPr lvl="1"/>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1028" name="Picture 4" descr="Stuart Holland - Alchetron, The Free Social Encyclopedia">
            <a:extLst>
              <a:ext uri="{FF2B5EF4-FFF2-40B4-BE49-F238E27FC236}">
                <a16:creationId xmlns:a16="http://schemas.microsoft.com/office/drawing/2014/main" id="{2178D77B-AF67-4C78-B0B0-A7D43D26A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4672" y="146201"/>
            <a:ext cx="3008808" cy="2005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31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1)</a:t>
            </a:r>
            <a:r>
              <a:rPr lang="cs-CZ" sz="3600" b="1" dirty="0"/>
              <a:t> Teorie mezoekonomiky</a:t>
            </a:r>
            <a:endParaRPr lang="cs-CZ" sz="3600" dirty="0"/>
          </a:p>
        </p:txBody>
      </p:sp>
      <p:sp>
        <p:nvSpPr>
          <p:cNvPr id="3" name="Zástupný symbol pro obsah 2"/>
          <p:cNvSpPr>
            <a:spLocks noGrp="1"/>
          </p:cNvSpPr>
          <p:nvPr>
            <p:ph idx="1"/>
          </p:nvPr>
        </p:nvSpPr>
        <p:spPr>
          <a:xfrm>
            <a:off x="221673" y="2152073"/>
            <a:ext cx="11637818" cy="4599708"/>
          </a:xfrm>
        </p:spPr>
        <p:txBody>
          <a:bodyPr anchor="t">
            <a:normAutofit fontScale="92500" lnSpcReduction="20000"/>
          </a:bodyPr>
          <a:lstStyle/>
          <a:p>
            <a:r>
              <a:rPr lang="cs-CZ" sz="2400" dirty="0">
                <a:solidFill>
                  <a:schemeClr val="tx1"/>
                </a:solidFill>
                <a:latin typeface="Arial" panose="020B0604020202020204" pitchFamily="34" charset="0"/>
                <a:cs typeface="Arial" panose="020B0604020202020204" pitchFamily="34" charset="0"/>
              </a:rPr>
              <a:t>→ aby se zabránilo negativním efektům koncentrace „velkých firem“ v některých regionech a snížily se meziregionální rozdíly, navrhuje Holland posílení regulační role státu a posílení pravomocí odborových organizací kombinované s vhodnou expanzivní fiskální politikou</a:t>
            </a:r>
          </a:p>
          <a:p>
            <a:pPr lvl="1"/>
            <a:r>
              <a:rPr lang="cs-CZ" sz="2200" dirty="0">
                <a:solidFill>
                  <a:schemeClr val="tx1"/>
                </a:solidFill>
                <a:latin typeface="Arial" panose="020B0604020202020204" pitchFamily="34" charset="0"/>
                <a:cs typeface="Arial" panose="020B0604020202020204" pitchFamily="34" charset="0"/>
              </a:rPr>
              <a:t>regulace hospodářské soutěže, protimonopolní zákonodárství, zákaz kartelových dohod aj.</a:t>
            </a:r>
          </a:p>
          <a:p>
            <a:pPr lvl="1"/>
            <a:r>
              <a:rPr lang="cs-CZ" sz="2200" dirty="0">
                <a:solidFill>
                  <a:schemeClr val="tx1"/>
                </a:solidFill>
                <a:latin typeface="Arial" panose="020B0604020202020204" pitchFamily="34" charset="0"/>
                <a:cs typeface="Arial" panose="020B0604020202020204" pitchFamily="34" charset="0"/>
              </a:rPr>
              <a:t>investice do infrastruktury, pobídkové programy, daňová zvýhodnění …</a:t>
            </a:r>
          </a:p>
          <a:p>
            <a:pPr lvl="1"/>
            <a:r>
              <a:rPr lang="cs-CZ" sz="2200" dirty="0">
                <a:solidFill>
                  <a:schemeClr val="tx1"/>
                </a:solidFill>
                <a:latin typeface="Arial" panose="020B0604020202020204" pitchFamily="34" charset="0"/>
                <a:cs typeface="Arial" panose="020B0604020202020204" pitchFamily="34" charset="0"/>
              </a:rPr>
              <a:t>podpora umisťování „pobočných“ závodů do méně rozvinutých regionů</a:t>
            </a:r>
          </a:p>
          <a:p>
            <a:r>
              <a:rPr lang="cs-CZ" sz="2400" dirty="0">
                <a:solidFill>
                  <a:schemeClr val="tx1"/>
                </a:solidFill>
                <a:latin typeface="Arial" panose="020B0604020202020204" pitchFamily="34" charset="0"/>
                <a:cs typeface="Arial" panose="020B0604020202020204" pitchFamily="34" charset="0"/>
              </a:rPr>
              <a:t>problémovým, méně rozvinutým regionů lze také pomoci prostřednictvím masivního transferu investic v rámci jak veřejného, tak i soukromého sektoru, které by vedly k rozvoji vybraných, nadprůměrně rostoucích „moderních“ odvětví generujících významné zisky a efekty (tato </a:t>
            </a:r>
            <a:r>
              <a:rPr lang="cs-CZ" sz="2400" dirty="0" err="1">
                <a:solidFill>
                  <a:schemeClr val="tx1"/>
                </a:solidFill>
                <a:latin typeface="Arial" panose="020B0604020202020204" pitchFamily="34" charset="0"/>
                <a:cs typeface="Arial" panose="020B0604020202020204" pitchFamily="34" charset="0"/>
              </a:rPr>
              <a:t>Hollandova</a:t>
            </a:r>
            <a:r>
              <a:rPr lang="cs-CZ" sz="2400" dirty="0">
                <a:solidFill>
                  <a:schemeClr val="tx1"/>
                </a:solidFill>
                <a:latin typeface="Arial" panose="020B0604020202020204" pitchFamily="34" charset="0"/>
                <a:cs typeface="Arial" panose="020B0604020202020204" pitchFamily="34" charset="0"/>
              </a:rPr>
              <a:t> rada naráží na politické a ekonomické bariéry)</a:t>
            </a:r>
          </a:p>
          <a:p>
            <a:r>
              <a:rPr lang="cs-CZ" sz="2400" dirty="0">
                <a:solidFill>
                  <a:schemeClr val="tx1"/>
                </a:solidFill>
                <a:latin typeface="Arial" panose="020B0604020202020204" pitchFamily="34" charset="0"/>
                <a:cs typeface="Arial" panose="020B0604020202020204" pitchFamily="34" charset="0"/>
              </a:rPr>
              <a:t>lokalizace firem je v rámci teorie mezoekonomiky jednak (1) silně ovlivněna samotným umístěním „velkých firem“ a současně (2) aktivistickou „regulační“ národohospodářskou politikou státu</a:t>
            </a:r>
            <a:endParaRPr lang="cs-CZ" sz="2200" dirty="0">
              <a:solidFill>
                <a:schemeClr val="tx1"/>
              </a:solidFill>
            </a:endParaRPr>
          </a:p>
          <a:p>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519518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2)</a:t>
            </a:r>
            <a:r>
              <a:rPr lang="cs-CZ" sz="3600" b="1" dirty="0"/>
              <a:t> Teorie výrobních cyklů</a:t>
            </a:r>
            <a:endParaRPr lang="cs-CZ" sz="3600" dirty="0"/>
          </a:p>
        </p:txBody>
      </p:sp>
      <p:sp>
        <p:nvSpPr>
          <p:cNvPr id="3" name="Zástupný symbol pro obsah 2"/>
          <p:cNvSpPr>
            <a:spLocks noGrp="1"/>
          </p:cNvSpPr>
          <p:nvPr>
            <p:ph idx="1"/>
          </p:nvPr>
        </p:nvSpPr>
        <p:spPr>
          <a:xfrm>
            <a:off x="377071" y="1857080"/>
            <a:ext cx="11161337" cy="4892512"/>
          </a:xfrm>
        </p:spPr>
        <p:txBody>
          <a:bodyPr anchor="t">
            <a:normAutofit fontScale="92500" lnSpcReduction="10000"/>
          </a:bodyPr>
          <a:lstStyle/>
          <a:p>
            <a:r>
              <a:rPr lang="cs-CZ" sz="2400" dirty="0"/>
              <a:t>Raymond </a:t>
            </a:r>
            <a:r>
              <a:rPr lang="cs-CZ" sz="2400" dirty="0" err="1"/>
              <a:t>Vernon</a:t>
            </a:r>
            <a:r>
              <a:rPr lang="cs-CZ" sz="2400" dirty="0"/>
              <a:t> (1913 – 1999), americký ekonom</a:t>
            </a:r>
          </a:p>
          <a:p>
            <a:r>
              <a:rPr lang="cs-CZ" sz="2400" dirty="0">
                <a:solidFill>
                  <a:schemeClr val="tx1"/>
                </a:solidFill>
              </a:rPr>
              <a:t>základní teze této teorie je, že regiony jsou odlišně disponovány                             podmínkami, zdroji a předpoklady pro výrobu určitého produktu                                                  v závisti na jeho životním cyklu (zralosti)</a:t>
            </a:r>
          </a:p>
          <a:p>
            <a:pPr lvl="1"/>
            <a:r>
              <a:rPr lang="cs-CZ" sz="2200" dirty="0">
                <a:solidFill>
                  <a:schemeClr val="tx1"/>
                </a:solidFill>
              </a:rPr>
              <a:t>výrobky mají </a:t>
            </a:r>
            <a:r>
              <a:rPr lang="cs-CZ" sz="2200" b="1" dirty="0">
                <a:solidFill>
                  <a:schemeClr val="tx1"/>
                </a:solidFill>
              </a:rPr>
              <a:t>třífázový cyklus</a:t>
            </a:r>
            <a:r>
              <a:rPr lang="cs-CZ" sz="2200" dirty="0">
                <a:solidFill>
                  <a:schemeClr val="tx1"/>
                </a:solidFill>
              </a:rPr>
              <a:t>: fáze nového výrobku, fáze zralého                                     výrobku a fáze standardního výrobku</a:t>
            </a:r>
          </a:p>
          <a:p>
            <a:pPr lvl="1"/>
            <a:r>
              <a:rPr lang="cs-CZ" sz="2200" dirty="0">
                <a:solidFill>
                  <a:schemeClr val="tx1"/>
                </a:solidFill>
              </a:rPr>
              <a:t>výroba se bude v průběhu cyklu přesouvat do regionů s aktuálně nejlepšími výrobními podmínkami pro danou fázi výrobku</a:t>
            </a:r>
          </a:p>
          <a:p>
            <a:pPr lvl="1"/>
            <a:r>
              <a:rPr lang="cs-CZ" sz="2200" dirty="0">
                <a:solidFill>
                  <a:schemeClr val="tx1"/>
                </a:solidFill>
              </a:rPr>
              <a:t>neplatí taxativně pro všechny typy produktu!</a:t>
            </a:r>
          </a:p>
          <a:p>
            <a:pPr marL="342900" indent="-342900">
              <a:buFont typeface="+mj-lt"/>
              <a:buAutoNum type="arabicPeriod"/>
            </a:pPr>
            <a:r>
              <a:rPr lang="cs-CZ" sz="2200" dirty="0"/>
              <a:t>fáze </a:t>
            </a:r>
            <a:r>
              <a:rPr lang="cs-CZ" sz="2200" u="sng" dirty="0"/>
              <a:t>nového výrobku </a:t>
            </a:r>
            <a:r>
              <a:rPr lang="cs-CZ" sz="2200" dirty="0"/>
              <a:t>je lokalizována v nejvyspělejších regionech, které disponují komparativní výhodou v oblasti technologické vyspělosti, vysoce kvalifikované pracovní síly a „moderního“ velkého trhu doprovázeného tržním prostředím příznivě a snadno přijímacím noviny. Současně právě ve vyspělých regionech obvykle sídlí ústřední firmy zavádějící nový výrobek, což jim usnadňuje intenzivní dohled nad vývojem, výrobou a zaváděním tohoto produktu na spotřebitelský trh.</a:t>
            </a:r>
            <a:endParaRPr lang="cs-CZ" sz="30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2050" name="Picture 2" descr="Raymond Vernon biography, founder of the product life cycle theory |  ToolsHero">
            <a:extLst>
              <a:ext uri="{FF2B5EF4-FFF2-40B4-BE49-F238E27FC236}">
                <a16:creationId xmlns:a16="http://schemas.microsoft.com/office/drawing/2014/main" id="{DD472A60-F74F-4057-A838-C0AB28D6C7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6309" y="194256"/>
            <a:ext cx="2704499" cy="378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835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2)</a:t>
            </a:r>
            <a:r>
              <a:rPr lang="cs-CZ" sz="3600" b="1" dirty="0"/>
              <a:t> Teorie výrobních cyklů</a:t>
            </a:r>
            <a:endParaRPr lang="cs-CZ" sz="3600" dirty="0"/>
          </a:p>
        </p:txBody>
      </p:sp>
      <p:sp>
        <p:nvSpPr>
          <p:cNvPr id="3" name="Zástupný symbol pro obsah 2"/>
          <p:cNvSpPr>
            <a:spLocks noGrp="1"/>
          </p:cNvSpPr>
          <p:nvPr>
            <p:ph idx="1"/>
          </p:nvPr>
        </p:nvSpPr>
        <p:spPr>
          <a:xfrm>
            <a:off x="452487" y="2099256"/>
            <a:ext cx="11255604" cy="4650336"/>
          </a:xfrm>
        </p:spPr>
        <p:txBody>
          <a:bodyPr anchor="t">
            <a:normAutofit fontScale="92500" lnSpcReduction="20000"/>
          </a:bodyPr>
          <a:lstStyle/>
          <a:p>
            <a:pPr marL="342900" indent="-342900">
              <a:buFont typeface="+mj-lt"/>
              <a:buAutoNum type="arabicPeriod" startAt="2"/>
            </a:pPr>
            <a:r>
              <a:rPr lang="cs-CZ" sz="2200" dirty="0">
                <a:solidFill>
                  <a:schemeClr val="tx1"/>
                </a:solidFill>
              </a:rPr>
              <a:t>fáze </a:t>
            </a:r>
            <a:r>
              <a:rPr lang="cs-CZ" sz="2200" u="sng" dirty="0">
                <a:solidFill>
                  <a:schemeClr val="tx1"/>
                </a:solidFill>
              </a:rPr>
              <a:t>zralého výrobku </a:t>
            </a:r>
            <a:r>
              <a:rPr lang="cs-CZ" sz="2200" dirty="0">
                <a:solidFill>
                  <a:schemeClr val="tx1"/>
                </a:solidFill>
              </a:rPr>
              <a:t>je doprovázena růstem objemu výroby a exportu. Dochází k úsporám z rozsahu i snižování výrobních nákladů a zvládnutí technologie výroby, cena samotného výrobku se tak obvykle snižuje a úspěch produkce tohoto výrobku zvyšuje konkurenci v regionu. Produkce je stále lokalizována ve vyspělých regionech.</a:t>
            </a:r>
          </a:p>
          <a:p>
            <a:pPr marL="342900" indent="-342900">
              <a:buFont typeface="+mj-lt"/>
              <a:buAutoNum type="arabicPeriod" startAt="2"/>
            </a:pPr>
            <a:r>
              <a:rPr lang="cs-CZ" sz="2200" dirty="0">
                <a:solidFill>
                  <a:schemeClr val="tx1"/>
                </a:solidFill>
              </a:rPr>
              <a:t>ve fázi </a:t>
            </a:r>
            <a:r>
              <a:rPr lang="cs-CZ" sz="2200" u="sng" dirty="0">
                <a:solidFill>
                  <a:schemeClr val="tx1"/>
                </a:solidFill>
              </a:rPr>
              <a:t>standardního výrobku</a:t>
            </a:r>
            <a:r>
              <a:rPr lang="cs-CZ" sz="2200" dirty="0">
                <a:solidFill>
                  <a:schemeClr val="tx1"/>
                </a:solidFill>
              </a:rPr>
              <a:t>, po všeobecném zvládnutí technologie výroby, ztrácí vyspělý region komparativní výhodu. Plně standardizovaný výrobek se vyrábí ve velkých sériích strojově, není potřeba kvalifikovanou pracovní sílu. Naopak vzniká tlak na další snižování nákladů (skrze rostoucí konkurenci) – nejčasněji skrze levnou pracovní sílu </a:t>
            </a:r>
            <a:r>
              <a:rPr lang="cs-CZ" sz="2200" dirty="0">
                <a:solidFill>
                  <a:schemeClr val="tx1"/>
                </a:solidFill>
                <a:latin typeface="Arial" panose="020B0604020202020204" pitchFamily="34" charset="0"/>
                <a:cs typeface="Arial" panose="020B0604020202020204" pitchFamily="34" charset="0"/>
              </a:rPr>
              <a:t>→</a:t>
            </a:r>
            <a:r>
              <a:rPr lang="cs-CZ" sz="2200" dirty="0">
                <a:solidFill>
                  <a:schemeClr val="tx1"/>
                </a:solidFill>
              </a:rPr>
              <a:t> výroba se přesouvá do méně vyspělých regionů s levnění pracovní silou, které posilují svoji exportní pozici pro daný výrobek. Dochází k omezování výroby a exportu z vyspělejších regionů nebo se v konečném důsledku výroba v těchto regionech ukončí a značně do těchto regionů zboží naopak dovážet.</a:t>
            </a:r>
          </a:p>
          <a:p>
            <a:r>
              <a:rPr lang="cs-CZ" sz="2200" dirty="0">
                <a:solidFill>
                  <a:schemeClr val="tx1"/>
                </a:solidFill>
              </a:rPr>
              <a:t>kalkulačky, televizory, mobilní přístroje, počítače ….</a:t>
            </a:r>
          </a:p>
          <a:p>
            <a:r>
              <a:rPr lang="cs-CZ" sz="2200" dirty="0">
                <a:solidFill>
                  <a:schemeClr val="tx1"/>
                </a:solidFill>
              </a:rPr>
              <a:t>„teorii a závěry z ní“ lze částečně překonat</a:t>
            </a:r>
            <a:r>
              <a:rPr lang="cs-CZ" sz="2200" b="1" dirty="0">
                <a:solidFill>
                  <a:schemeClr val="tx1"/>
                </a:solidFill>
              </a:rPr>
              <a:t> inovacemi </a:t>
            </a:r>
            <a:r>
              <a:rPr lang="cs-CZ" sz="2200" dirty="0">
                <a:solidFill>
                  <a:schemeClr val="tx1"/>
                </a:solidFill>
              </a:rPr>
              <a:t>stávajících produktů (otázkou je, zda se pak jedná o zcela nový nebo původní produkt?)</a:t>
            </a:r>
          </a:p>
          <a:p>
            <a:r>
              <a:rPr lang="cs-CZ" sz="2200" dirty="0">
                <a:solidFill>
                  <a:schemeClr val="tx1"/>
                </a:solidFill>
              </a:rPr>
              <a:t>firmy se v prostoru lokalizují podle fáze výrobního cyklu svého produktu, pokud tento těmto fázím podléhá</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61480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3)</a:t>
            </a:r>
            <a:r>
              <a:rPr lang="cs-CZ" sz="3600" b="1" dirty="0"/>
              <a:t> Teorie ziskových cyklů</a:t>
            </a:r>
            <a:endParaRPr lang="cs-CZ" sz="3600" dirty="0"/>
          </a:p>
        </p:txBody>
      </p:sp>
      <p:sp>
        <p:nvSpPr>
          <p:cNvPr id="3" name="Zástupný symbol pro obsah 2"/>
          <p:cNvSpPr>
            <a:spLocks noGrp="1"/>
          </p:cNvSpPr>
          <p:nvPr>
            <p:ph idx="1"/>
          </p:nvPr>
        </p:nvSpPr>
        <p:spPr>
          <a:xfrm>
            <a:off x="434109" y="1865745"/>
            <a:ext cx="11249891" cy="4992255"/>
          </a:xfrm>
        </p:spPr>
        <p:txBody>
          <a:bodyPr anchor="t">
            <a:normAutofit fontScale="77500" lnSpcReduction="20000"/>
          </a:bodyPr>
          <a:lstStyle/>
          <a:p>
            <a:r>
              <a:rPr lang="cs-CZ" sz="2800" dirty="0">
                <a:solidFill>
                  <a:schemeClr val="tx1"/>
                </a:solidFill>
              </a:rPr>
              <a:t>Ann </a:t>
            </a:r>
            <a:r>
              <a:rPr lang="cs-CZ" sz="2800" dirty="0" err="1">
                <a:solidFill>
                  <a:schemeClr val="tx1"/>
                </a:solidFill>
              </a:rPr>
              <a:t>Markusen</a:t>
            </a:r>
            <a:r>
              <a:rPr lang="cs-CZ" sz="2800" dirty="0">
                <a:solidFill>
                  <a:schemeClr val="tx1"/>
                </a:solidFill>
              </a:rPr>
              <a:t>, (1946 - ), americká ekonomka </a:t>
            </a:r>
          </a:p>
          <a:p>
            <a:r>
              <a:rPr lang="cs-CZ" sz="2800" dirty="0">
                <a:solidFill>
                  <a:schemeClr val="tx1"/>
                </a:solidFill>
              </a:rPr>
              <a:t>vychází a navazuje na teorii výrobních cyklů</a:t>
            </a:r>
          </a:p>
          <a:p>
            <a:r>
              <a:rPr lang="cs-CZ" sz="2800" dirty="0">
                <a:solidFill>
                  <a:schemeClr val="tx1"/>
                </a:solidFill>
              </a:rPr>
              <a:t>teze této teorie je, že </a:t>
            </a:r>
            <a:r>
              <a:rPr lang="cs-CZ" sz="2800" b="1" dirty="0">
                <a:solidFill>
                  <a:schemeClr val="tx1"/>
                </a:solidFill>
              </a:rPr>
              <a:t>prosperita regionu závisí na chování velkých firem, které se snaží dosáhnout velkých zisků („superzisků“). </a:t>
            </a:r>
            <a:r>
              <a:rPr lang="cs-CZ" sz="2800" dirty="0">
                <a:solidFill>
                  <a:schemeClr val="tx1"/>
                </a:solidFill>
              </a:rPr>
              <a:t>Firemní strategie se liší v jednotlivých fázích cyklu zisku, kterých Ann </a:t>
            </a:r>
            <a:r>
              <a:rPr lang="cs-CZ" sz="2800" dirty="0" err="1">
                <a:solidFill>
                  <a:schemeClr val="tx1"/>
                </a:solidFill>
              </a:rPr>
              <a:t>Markusen</a:t>
            </a:r>
            <a:r>
              <a:rPr lang="cs-CZ" sz="2800" dirty="0">
                <a:solidFill>
                  <a:schemeClr val="tx1"/>
                </a:solidFill>
              </a:rPr>
              <a:t> rozlišuje pět, a ty přímo ovlivňují lokalizaci daných firem v prostoru:</a:t>
            </a:r>
          </a:p>
          <a:p>
            <a:pPr lvl="1"/>
            <a:r>
              <a:rPr lang="cs-CZ" sz="2200" dirty="0">
                <a:solidFill>
                  <a:schemeClr val="tx1"/>
                </a:solidFill>
              </a:rPr>
              <a:t>fáze nulových (záporných) zisků</a:t>
            </a:r>
          </a:p>
          <a:p>
            <a:pPr lvl="1"/>
            <a:r>
              <a:rPr lang="cs-CZ" sz="2200" dirty="0">
                <a:solidFill>
                  <a:schemeClr val="tx1"/>
                </a:solidFill>
              </a:rPr>
              <a:t>fáze superzisků</a:t>
            </a:r>
          </a:p>
          <a:p>
            <a:pPr lvl="1"/>
            <a:r>
              <a:rPr lang="cs-CZ" sz="2200" dirty="0">
                <a:solidFill>
                  <a:schemeClr val="tx1"/>
                </a:solidFill>
              </a:rPr>
              <a:t>fáze normálních zisků</a:t>
            </a:r>
          </a:p>
          <a:p>
            <a:pPr lvl="1"/>
            <a:r>
              <a:rPr lang="cs-CZ" sz="2200" dirty="0">
                <a:solidFill>
                  <a:schemeClr val="tx1"/>
                </a:solidFill>
              </a:rPr>
              <a:t>fáze normálních „plus“ nebo „mínus“ zisků</a:t>
            </a:r>
          </a:p>
          <a:p>
            <a:pPr lvl="1"/>
            <a:r>
              <a:rPr lang="cs-CZ" sz="2200" dirty="0">
                <a:solidFill>
                  <a:schemeClr val="tx1"/>
                </a:solidFill>
              </a:rPr>
              <a:t>fáze ztráty</a:t>
            </a:r>
          </a:p>
          <a:p>
            <a:r>
              <a:rPr lang="cs-CZ" sz="2800" dirty="0">
                <a:solidFill>
                  <a:schemeClr val="tx1"/>
                </a:solidFill>
              </a:rPr>
              <a:t>teorie se opírá o přesvědčení o rozhodujícím vlivu firemních strategií na regionální rozvoj</a:t>
            </a:r>
          </a:p>
          <a:p>
            <a:r>
              <a:rPr lang="cs-CZ" sz="2800" dirty="0">
                <a:solidFill>
                  <a:schemeClr val="tx1"/>
                </a:solidFill>
              </a:rPr>
              <a:t>hlavní mechanismy nutící firmy ke změnám strategií jsou změny v potřebě koncentrace výrobních a řídících funkcí, difúzi inovací a změny ve vztazích práce a kapitálu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4100" name="Picture 4" descr="Ann Markusen on the &quot;Creative Placemaking&quot; White Paper - YouTube">
            <a:extLst>
              <a:ext uri="{FF2B5EF4-FFF2-40B4-BE49-F238E27FC236}">
                <a16:creationId xmlns:a16="http://schemas.microsoft.com/office/drawing/2014/main" id="{7B078828-4CE4-4888-B9A7-29BDEEF3C2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9745" y="0"/>
            <a:ext cx="3366926" cy="2533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472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3)</a:t>
            </a:r>
            <a:r>
              <a:rPr lang="cs-CZ" sz="3600" b="1" dirty="0"/>
              <a:t> Teorie ziskových cyklů</a:t>
            </a:r>
            <a:endParaRPr lang="cs-CZ" sz="3600" dirty="0"/>
          </a:p>
        </p:txBody>
      </p:sp>
      <p:sp>
        <p:nvSpPr>
          <p:cNvPr id="3" name="Zástupný symbol pro obsah 2"/>
          <p:cNvSpPr>
            <a:spLocks noGrp="1"/>
          </p:cNvSpPr>
          <p:nvPr>
            <p:ph idx="1"/>
          </p:nvPr>
        </p:nvSpPr>
        <p:spPr>
          <a:xfrm>
            <a:off x="0" y="1865745"/>
            <a:ext cx="12192000" cy="4992255"/>
          </a:xfrm>
        </p:spPr>
        <p:txBody>
          <a:bodyPr anchor="t">
            <a:normAutofit fontScale="77500" lnSpcReduction="20000"/>
          </a:bodyPr>
          <a:lstStyle/>
          <a:p>
            <a:pPr marL="457200" indent="-457200">
              <a:buFont typeface="+mj-lt"/>
              <a:buAutoNum type="arabicPeriod"/>
            </a:pPr>
            <a:r>
              <a:rPr lang="cs-CZ" sz="2400" dirty="0">
                <a:solidFill>
                  <a:schemeClr val="tx1"/>
                </a:solidFill>
              </a:rPr>
              <a:t>fáze nulových (záporných) zisků</a:t>
            </a:r>
          </a:p>
          <a:p>
            <a:pPr lvl="1"/>
            <a:r>
              <a:rPr lang="cs-CZ" sz="2000" dirty="0">
                <a:solidFill>
                  <a:schemeClr val="tx1"/>
                </a:solidFill>
              </a:rPr>
              <a:t>vznik odvětví, objem výroby je malý, stejně jako zaměstnanost, výroba je náročná na kvalifikovanou pracovní sílu, koncentrace výroby do jedné nebo několika lokalit ve vyspělém regionu</a:t>
            </a:r>
          </a:p>
          <a:p>
            <a:pPr marL="457200" indent="-457200">
              <a:buFont typeface="+mj-lt"/>
              <a:buAutoNum type="arabicPeriod"/>
            </a:pPr>
            <a:r>
              <a:rPr lang="cs-CZ" sz="2400" dirty="0">
                <a:solidFill>
                  <a:schemeClr val="tx1"/>
                </a:solidFill>
              </a:rPr>
              <a:t>fáze superzisků</a:t>
            </a:r>
          </a:p>
          <a:p>
            <a:pPr lvl="1"/>
            <a:r>
              <a:rPr lang="cs-CZ" sz="2000" dirty="0">
                <a:solidFill>
                  <a:schemeClr val="tx1"/>
                </a:solidFill>
              </a:rPr>
              <a:t>monopolní/oligopolní postavení na trhu – technologický náskok firmy či několika firem, růst vysoce kvalifikované pracovní síly, proces výroby není plně automatizovaný. Dochází k aglomeraci z důvodu vysoké náročnosti na vědu, výzkum, design, marketing apod. – firma intenzivně spolupracuje se specializovanými firmami. Vytváří se velké aglomerace koncentrovaných firem, resp. metropolitních areálů.</a:t>
            </a:r>
          </a:p>
          <a:p>
            <a:pPr marL="457200" indent="-457200">
              <a:buFont typeface="+mj-lt"/>
              <a:buAutoNum type="arabicPeriod"/>
            </a:pPr>
            <a:r>
              <a:rPr lang="cs-CZ" sz="2400" dirty="0">
                <a:solidFill>
                  <a:schemeClr val="tx1"/>
                </a:solidFill>
              </a:rPr>
              <a:t>fáze normálních zisků</a:t>
            </a:r>
          </a:p>
          <a:p>
            <a:pPr lvl="1"/>
            <a:r>
              <a:rPr lang="cs-CZ" sz="2000" dirty="0">
                <a:solidFill>
                  <a:schemeClr val="tx1"/>
                </a:solidFill>
              </a:rPr>
              <a:t>zvládnutí a zjednodušení technologie výroby, vstup konkurence – tlak na pokles cen – intenzivní hledání úspor ve výrobě a hledání nových trhů. Mění se struktura zaměstnanosti ve prospěch dělnických profesí. Produkce se vyznačuje prostorovou disperzí vzhledem k novým trhům a využití levnější pracovní síly.</a:t>
            </a:r>
          </a:p>
          <a:p>
            <a:pPr marL="457200" indent="-457200">
              <a:buFont typeface="+mj-lt"/>
              <a:buAutoNum type="arabicPeriod"/>
            </a:pPr>
            <a:r>
              <a:rPr lang="cs-CZ" sz="2400" dirty="0">
                <a:solidFill>
                  <a:schemeClr val="tx1"/>
                </a:solidFill>
              </a:rPr>
              <a:t>fáze normálních „plus“ nebo „mínus“ zisků</a:t>
            </a:r>
          </a:p>
          <a:p>
            <a:pPr lvl="1"/>
            <a:r>
              <a:rPr lang="cs-CZ" sz="2000" dirty="0">
                <a:solidFill>
                  <a:schemeClr val="tx1"/>
                </a:solidFill>
              </a:rPr>
              <a:t>nasycení poptávky, tlak na oligopolizaci (vyšší zisky) nebo eskaluje konkurence (minimální zisky), dochází již k odlivu kapitálu do nových, výnosnějších odvětví, zpomaluje se či zastavuje proces prostorové disperze</a:t>
            </a:r>
          </a:p>
          <a:p>
            <a:pPr marL="457200" indent="-457200">
              <a:buFont typeface="+mj-lt"/>
              <a:buAutoNum type="arabicPeriod"/>
            </a:pPr>
            <a:r>
              <a:rPr lang="cs-CZ" sz="2400" dirty="0">
                <a:solidFill>
                  <a:schemeClr val="tx1"/>
                </a:solidFill>
              </a:rPr>
              <a:t>fáze ztráty</a:t>
            </a:r>
          </a:p>
          <a:p>
            <a:pPr lvl="1"/>
            <a:r>
              <a:rPr lang="cs-CZ" sz="2100" dirty="0">
                <a:solidFill>
                  <a:schemeClr val="tx1"/>
                </a:solidFill>
              </a:rPr>
              <a:t>odvětí charakterizujeme jako zastaralé, omezení nebo ukončení výroby a odchod firem do odvětví jiného či nového, uzavírají se závody, dochází k tzv. delokalizaci. Obvykle se tak již děje v periferních, méně vyspělých regionech.</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8007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4)</a:t>
            </a:r>
            <a:r>
              <a:rPr lang="cs-CZ" sz="3600" b="1" dirty="0"/>
              <a:t> Teorie územích (prostorových)                děleb práce</a:t>
            </a:r>
            <a:endParaRPr lang="cs-CZ" sz="3600" dirty="0"/>
          </a:p>
        </p:txBody>
      </p:sp>
      <p:sp>
        <p:nvSpPr>
          <p:cNvPr id="3" name="Zástupný symbol pro obsah 2"/>
          <p:cNvSpPr>
            <a:spLocks noGrp="1"/>
          </p:cNvSpPr>
          <p:nvPr>
            <p:ph idx="1"/>
          </p:nvPr>
        </p:nvSpPr>
        <p:spPr>
          <a:xfrm>
            <a:off x="64655" y="2041237"/>
            <a:ext cx="11896436" cy="4682836"/>
          </a:xfrm>
        </p:spPr>
        <p:txBody>
          <a:bodyPr anchor="t">
            <a:normAutofit fontScale="62500" lnSpcReduction="20000"/>
          </a:bodyPr>
          <a:lstStyle/>
          <a:p>
            <a:r>
              <a:rPr lang="en-US" sz="3200" b="1" dirty="0">
                <a:solidFill>
                  <a:schemeClr val="tx1"/>
                </a:solidFill>
              </a:rPr>
              <a:t>Doreen </a:t>
            </a:r>
            <a:r>
              <a:rPr lang="en-US" sz="3200" b="1" dirty="0" err="1">
                <a:solidFill>
                  <a:schemeClr val="tx1"/>
                </a:solidFill>
              </a:rPr>
              <a:t>Masey</a:t>
            </a:r>
            <a:r>
              <a:rPr lang="cs-CZ" sz="3200" b="1" dirty="0">
                <a:solidFill>
                  <a:schemeClr val="tx1"/>
                </a:solidFill>
              </a:rPr>
              <a:t> </a:t>
            </a:r>
            <a:r>
              <a:rPr lang="cs-CZ" sz="3200" dirty="0">
                <a:solidFill>
                  <a:schemeClr val="tx1"/>
                </a:solidFill>
              </a:rPr>
              <a:t>(1944 – 2016); britská geografka</a:t>
            </a:r>
          </a:p>
          <a:p>
            <a:r>
              <a:rPr lang="en-US" sz="3200" dirty="0">
                <a:solidFill>
                  <a:schemeClr val="tx1"/>
                </a:solidFill>
              </a:rPr>
              <a:t>v </a:t>
            </a:r>
            <a:r>
              <a:rPr lang="cs-CZ" sz="3200" dirty="0">
                <a:solidFill>
                  <a:schemeClr val="tx1"/>
                </a:solidFill>
              </a:rPr>
              <a:t>rámci svého díla </a:t>
            </a:r>
            <a:r>
              <a:rPr lang="en-US" sz="3200" dirty="0">
                <a:solidFill>
                  <a:schemeClr val="tx1"/>
                </a:solidFill>
              </a:rPr>
              <a:t>Spatial Divisions of </a:t>
            </a:r>
            <a:r>
              <a:rPr lang="en-US" sz="3200" dirty="0" err="1">
                <a:solidFill>
                  <a:schemeClr val="tx1"/>
                </a:solidFill>
              </a:rPr>
              <a:t>Labour</a:t>
            </a:r>
            <a:r>
              <a:rPr lang="en-US" sz="3200" dirty="0">
                <a:solidFill>
                  <a:schemeClr val="tx1"/>
                </a:solidFill>
              </a:rPr>
              <a:t>: Social Structures and Geography of Production</a:t>
            </a:r>
            <a:r>
              <a:rPr lang="cs-CZ" sz="3200" dirty="0">
                <a:solidFill>
                  <a:schemeClr val="tx1"/>
                </a:solidFill>
              </a:rPr>
              <a:t> (</a:t>
            </a:r>
            <a:r>
              <a:rPr lang="en-US" sz="3200" dirty="0">
                <a:solidFill>
                  <a:schemeClr val="tx1"/>
                </a:solidFill>
              </a:rPr>
              <a:t>1984</a:t>
            </a:r>
            <a:r>
              <a:rPr lang="cs-CZ" sz="3200" dirty="0">
                <a:solidFill>
                  <a:schemeClr val="tx1"/>
                </a:solidFill>
              </a:rPr>
              <a:t>)</a:t>
            </a:r>
            <a:r>
              <a:rPr lang="en-US" sz="3200" dirty="0">
                <a:solidFill>
                  <a:schemeClr val="tx1"/>
                </a:solidFill>
              </a:rPr>
              <a:t> </a:t>
            </a:r>
            <a:r>
              <a:rPr lang="cs-CZ" sz="3200" dirty="0">
                <a:solidFill>
                  <a:schemeClr val="tx1"/>
                </a:solidFill>
              </a:rPr>
              <a:t>hledala příčinu změn v prostorové dělbě práce v souvislosti se změnami v prostorové organizaci vtahů ve výrobě</a:t>
            </a:r>
          </a:p>
          <a:p>
            <a:pPr lvl="1"/>
            <a:r>
              <a:rPr lang="cs-CZ" sz="3200" dirty="0">
                <a:solidFill>
                  <a:schemeClr val="tx1"/>
                </a:solidFill>
              </a:rPr>
              <a:t>dnes lze oddělit řízení firmy, vývoj, účetnictví či propagaci od vlastní výroby (specializace jednotlivých „závodů“ v rámci jedné velké firmy), které se promítá také do prostorového odloučení → v některých regionech se koncertují dělnické profese, jinde profese řídící – více a „jinak“ kvalifikované  </a:t>
            </a:r>
          </a:p>
          <a:p>
            <a:r>
              <a:rPr lang="cs-CZ" sz="2900" dirty="0">
                <a:solidFill>
                  <a:schemeClr val="tx1"/>
                </a:solidFill>
              </a:rPr>
              <a:t>teorie prostorových děleb práce se opírá o tezi, že firmy využívají meziregionálních rozdílů ve svůj prospěch, zde se rozlišují tři typy firem:</a:t>
            </a:r>
          </a:p>
          <a:p>
            <a:pPr marL="781200" lvl="1" indent="-457200">
              <a:buFont typeface="+mj-lt"/>
              <a:buAutoNum type="arabicPeriod"/>
            </a:pPr>
            <a:r>
              <a:rPr lang="cs-CZ" sz="2900" dirty="0">
                <a:solidFill>
                  <a:schemeClr val="tx1"/>
                </a:solidFill>
              </a:rPr>
              <a:t>firmy, které veškeré své aktivity realizují v jednom regionu a regionálních rozdílů nevyužívají</a:t>
            </a:r>
          </a:p>
          <a:p>
            <a:pPr marL="781200" lvl="1" indent="-457200">
              <a:buFont typeface="+mj-lt"/>
              <a:buAutoNum type="arabicPeriod"/>
            </a:pPr>
            <a:r>
              <a:rPr lang="cs-CZ" sz="2900" dirty="0">
                <a:solidFill>
                  <a:schemeClr val="tx1"/>
                </a:solidFill>
              </a:rPr>
              <a:t>firmy, které rozmísťují své závody mezi regiony podle požadavků jednotlivých fází výroby </a:t>
            </a:r>
          </a:p>
          <a:p>
            <a:pPr marL="1051200" lvl="2" indent="-457200"/>
            <a:r>
              <a:rPr lang="cs-CZ" sz="2600" dirty="0">
                <a:solidFill>
                  <a:schemeClr val="tx1"/>
                </a:solidFill>
              </a:rPr>
              <a:t>ústředí a vývoj jsou umístěny v nejvyspělejších metropolitních regionech, špičkové výrobní závody se nacházejí v vyspělých průmyslových regionech zatímco montážní linky se nacházejí v zaostávajících regionech s levnou pracovní silou</a:t>
            </a:r>
          </a:p>
          <a:p>
            <a:pPr marL="781200" lvl="1" indent="-457200">
              <a:buFont typeface="+mj-lt"/>
              <a:buAutoNum type="arabicPeriod"/>
            </a:pPr>
            <a:r>
              <a:rPr lang="cs-CZ" sz="2900" dirty="0">
                <a:solidFill>
                  <a:schemeClr val="tx1"/>
                </a:solidFill>
              </a:rPr>
              <a:t>firmy s klonovanou strukturou</a:t>
            </a:r>
          </a:p>
          <a:p>
            <a:pPr marL="1051200" lvl="2" indent="-457200"/>
            <a:r>
              <a:rPr lang="cs-CZ" sz="2600" dirty="0">
                <a:solidFill>
                  <a:schemeClr val="tx1"/>
                </a:solidFill>
              </a:rPr>
              <a:t>firma má ústředí a další závody, z nichž se vyrábí celý produkt, tyto závody nejsou bezprostředně technologicky závislé na dodávkách z ostatních podniků v rámci firmy a jsou více provázány s místními podniky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6" name="Obrázek 5">
            <a:extLst>
              <a:ext uri="{FF2B5EF4-FFF2-40B4-BE49-F238E27FC236}">
                <a16:creationId xmlns:a16="http://schemas.microsoft.com/office/drawing/2014/main" id="{6424A29E-841C-4D1C-BA7F-4716D2176E13}"/>
              </a:ext>
            </a:extLst>
          </p:cNvPr>
          <p:cNvPicPr>
            <a:picLocks noChangeAspect="1"/>
          </p:cNvPicPr>
          <p:nvPr/>
        </p:nvPicPr>
        <p:blipFill>
          <a:blip r:embed="rId2"/>
          <a:stretch>
            <a:fillRect/>
          </a:stretch>
        </p:blipFill>
        <p:spPr>
          <a:xfrm>
            <a:off x="8885383" y="275199"/>
            <a:ext cx="3166918" cy="2111279"/>
          </a:xfrm>
          <a:prstGeom prst="rect">
            <a:avLst/>
          </a:prstGeom>
        </p:spPr>
      </p:pic>
    </p:spTree>
    <p:extLst>
      <p:ext uri="{BB962C8B-B14F-4D97-AF65-F5344CB8AC3E}">
        <p14:creationId xmlns:p14="http://schemas.microsoft.com/office/powerpoint/2010/main" val="2541089874"/>
      </p:ext>
    </p:extLst>
  </p:cSld>
  <p:clrMapOvr>
    <a:masterClrMapping/>
  </p:clrMapOvr>
</p:sld>
</file>

<file path=ppt/theme/theme1.xml><?xml version="1.0" encoding="utf-8"?>
<a:theme xmlns:a="http://schemas.openxmlformats.org/drawingml/2006/main" name="Dividenda">
  <a:themeElements>
    <a:clrScheme name="Dividenda">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TM03457464[[fn=Dividenda]]</Template>
  <TotalTime>2155</TotalTime>
  <Words>1476</Words>
  <Application>Microsoft Office PowerPoint</Application>
  <PresentationFormat>Širokoúhlá obrazovka</PresentationFormat>
  <Paragraphs>85</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Gill Sans MT</vt:lpstr>
      <vt:lpstr>Wingdings 2</vt:lpstr>
      <vt:lpstr>Dividenda</vt:lpstr>
      <vt:lpstr>Prostorová ekonomie</vt:lpstr>
      <vt:lpstr>Obsah</vt:lpstr>
      <vt:lpstr>1) Teorie mezoekonomiky</vt:lpstr>
      <vt:lpstr>1) Teorie mezoekonomiky</vt:lpstr>
      <vt:lpstr>2) Teorie výrobních cyklů</vt:lpstr>
      <vt:lpstr>2) Teorie výrobních cyklů</vt:lpstr>
      <vt:lpstr>3) Teorie ziskových cyklů</vt:lpstr>
      <vt:lpstr>3) Teorie ziskových cyklů</vt:lpstr>
      <vt:lpstr>4) Teorie územích (prostorových)                děleb práce</vt:lpstr>
      <vt:lpstr>4) Teorie územích (prostorových) děleb práce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Kamila Turečková</cp:lastModifiedBy>
  <cp:revision>175</cp:revision>
  <cp:lastPrinted>2018-02-12T08:12:35Z</cp:lastPrinted>
  <dcterms:created xsi:type="dcterms:W3CDTF">2017-12-11T08:34:25Z</dcterms:created>
  <dcterms:modified xsi:type="dcterms:W3CDTF">2021-08-29T15:59:49Z</dcterms:modified>
</cp:coreProperties>
</file>