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5" r:id="rId3"/>
    <p:sldId id="274" r:id="rId4"/>
    <p:sldId id="266" r:id="rId5"/>
    <p:sldId id="275" r:id="rId6"/>
    <p:sldId id="267" r:id="rId7"/>
    <p:sldId id="276" r:id="rId8"/>
    <p:sldId id="277" r:id="rId9"/>
    <p:sldId id="278" r:id="rId10"/>
    <p:sldId id="268" r:id="rId11"/>
    <p:sldId id="270" r:id="rId12"/>
    <p:sldId id="271" r:id="rId13"/>
    <p:sldId id="272" r:id="rId14"/>
    <p:sldId id="269" r:id="rId15"/>
    <p:sldId id="273" r:id="rId1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el Tuleja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FF7171"/>
    <a:srgbClr val="FFFF99"/>
    <a:srgbClr val="9F2B2B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29" autoAdjust="0"/>
  </p:normalViewPr>
  <p:slideViewPr>
    <p:cSldViewPr>
      <p:cViewPr varScale="1">
        <p:scale>
          <a:sx n="138" d="100"/>
          <a:sy n="138" d="100"/>
        </p:scale>
        <p:origin x="15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9D61A-C54B-46A0-9D3B-D91C025DEE16}" type="datetimeFigureOut">
              <a:rPr lang="cs-CZ" smtClean="0"/>
              <a:t>21.09.2021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58427-692C-4156-8BC6-6C86E43C79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947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21.09.2021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838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7635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7245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1765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077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9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729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278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617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024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677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365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743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gajdova@opf.slu.c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ajd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843558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VEŘEJNÉ SLUŽBY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115616" y="3147814"/>
            <a:ext cx="3888432" cy="136815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cs-CZ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ÚVODNÍ PŘEDNÁŠKA</a:t>
            </a:r>
          </a:p>
          <a:p>
            <a:pPr marL="0" indent="0" algn="ctr">
              <a:buNone/>
            </a:pPr>
            <a:endParaRPr lang="cs-CZ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Obecné informace, podmínky absolvování apod</a:t>
            </a:r>
            <a:r>
              <a:rPr lang="cs-CZ" sz="1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ctr">
              <a:buNone/>
            </a:pPr>
            <a:endParaRPr lang="cs-CZ" sz="1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KOMBINOVANÉ STUDIUM</a:t>
            </a:r>
            <a:endParaRPr lang="cs-CZ" sz="1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524101" y="3795886"/>
            <a:ext cx="361989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cs-CZ" altLang="cs-CZ" sz="1500" dirty="0">
                <a:solidFill>
                  <a:srgbClr val="307871"/>
                </a:solidFill>
                <a:latin typeface="Arial" pitchFamily="34" charset="0"/>
                <a:cs typeface="Arial" pitchFamily="34" charset="0"/>
              </a:rPr>
              <a:t>Ing. Karin Gajdová,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03189"/>
            <a:ext cx="9036496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Literatura a další zdroje ke studiu</a:t>
            </a:r>
          </a:p>
          <a:p>
            <a:pPr>
              <a:buNone/>
            </a:pPr>
            <a:endParaRPr lang="cs-CZ" sz="1200" b="1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Povinná literatura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Bílá kniha o službách v obecném zájmu.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Zelená kniha o službách v obecném zájmu.</a:t>
            </a:r>
          </a:p>
          <a:p>
            <a:pPr marL="539750" indent="-539750"/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DENHARDT, J. V., DENHARDT, R. B.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New Public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Serving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Not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Steering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New York, 2011. ISBN 978-0-765-63117-6.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MATEIDES, A., ĎAĎO, J. Služby. Bratislava: Epos, 2002. ISBN 80-8057-452-9.</a:t>
            </a:r>
          </a:p>
          <a:p>
            <a:endParaRPr lang="cs-CZ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 literatura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MATEIDES, A., ĎAĎO, J.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Manažérstvo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kvality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služieb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Banská Bystrica: EF UMB, 2004. ISBN 80-8055-888-4.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BENČO, J., KAMOĎA, J., MEČIAR, I.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Verejné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služby. Prievidza: Alfa, 2004. ISBN 80-967609-9-8. </a:t>
            </a:r>
          </a:p>
          <a:p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MAJLINGOVÁ, Ľ. a kol.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Verejné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služby. Banská Bystrica: EF UMB, 2002. ISBN 80-8055-754-3. </a:t>
            </a:r>
          </a:p>
          <a:p>
            <a:pPr marL="539750" indent="-539750"/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DAVIES, H. T. O., NUTLEY, S. M., SMITH, P. C.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Works?: Evidence-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Public </a:t>
            </a:r>
            <a:r>
              <a:rPr lang="cs-CZ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cs-CZ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Bristol, 2000. ISBN 1-86134-191-1.</a:t>
            </a:r>
          </a:p>
          <a:p>
            <a:pPr marL="0" indent="0">
              <a:buNone/>
            </a:pPr>
            <a:endParaRPr lang="cs-CZ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100" b="1" dirty="0">
                <a:solidFill>
                  <a:srgbClr val="000000"/>
                </a:solidFill>
              </a:rPr>
              <a:t>Fr. Ochrana – Veřejné služby, jejich poskytování, zadávání a hodnocení</a:t>
            </a:r>
            <a:r>
              <a:rPr lang="cs-CZ" sz="1100" dirty="0">
                <a:solidFill>
                  <a:srgbClr val="000000"/>
                </a:solidFill>
              </a:rPr>
              <a:t> </a:t>
            </a:r>
          </a:p>
          <a:p>
            <a:r>
              <a:rPr lang="cs-CZ" sz="1100" b="1" dirty="0">
                <a:solidFill>
                  <a:srgbClr val="000000"/>
                </a:solidFill>
              </a:rPr>
              <a:t>J. Slavík – Marketing a strategické řízení ve veřejných službách</a:t>
            </a:r>
          </a:p>
          <a:p>
            <a:pPr marL="0" indent="0">
              <a:buNone/>
            </a:pPr>
            <a:endParaRPr lang="cs-CZ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Nutné k úspěšnému zvládnutí zkoušky: převážně PŘEDNÁŠKY!!!!! – k dispozici na </a:t>
            </a:r>
            <a:r>
              <a:rPr lang="cs-CZ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is.slu.cz (ve složce studijní materiály u daného předmětu)</a:t>
            </a:r>
            <a:endParaRPr lang="cs-CZ" sz="1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cs-CZ" sz="12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1960870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Požadavky pro úspěšné absolvování kurzu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Krátká esej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Zkouškový test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4291788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Esej</a:t>
            </a:r>
            <a:endParaRPr lang="cs-CZ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Napsat krátkou esej 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 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rozsahu 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1 - 2 strany A4 zabývající se příkladem veřejných služeb v 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</a:t>
            </a:r>
          </a:p>
          <a:p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Poslat na email 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gajdova@opf.slu.cz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do 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11.11.2021</a:t>
            </a:r>
            <a:endParaRPr lang="cs-CZ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Poznámky: </a:t>
            </a:r>
          </a:p>
          <a:p>
            <a:pPr lvl="1"/>
            <a:r>
              <a:rPr lang="cs-CZ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Nehledejte v tom nic složitého ;-)</a:t>
            </a:r>
          </a:p>
          <a:p>
            <a:pPr lvl="1"/>
            <a:r>
              <a:rPr lang="cs-CZ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Jde pouze o Vaše zamyšlení napsané na 1 – 2 strany – oblast veřejných služeb v praxi</a:t>
            </a:r>
          </a:p>
          <a:p>
            <a:pPr lvl="1"/>
            <a:r>
              <a:rPr lang="cs-CZ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Není stanoven formát – ale stačí dodržet základní zásady psaní ve </a:t>
            </a:r>
            <a:r>
              <a:rPr lang="cs-CZ" sz="1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wordu</a:t>
            </a:r>
            <a:r>
              <a:rPr lang="cs-CZ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písmo velikost cca 12, normální okraje, napsat název práce atd.</a:t>
            </a:r>
          </a:p>
          <a:p>
            <a:pPr lvl="1"/>
            <a:r>
              <a:rPr lang="cs-CZ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Není hodnoceno bodově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4035974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Zkouškový test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 zkouškového testu – domluva se studenty na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předtermínu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+ další termíny budou 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lednu 2022 pro 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individuální 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případy</a:t>
            </a: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zkouškového testu:</a:t>
            </a:r>
          </a:p>
          <a:p>
            <a:pPr lvl="1"/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Kombinovaná: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otázek </a:t>
            </a:r>
            <a:r>
              <a:rPr lang="cs-CZ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a,b,c</a:t>
            </a: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otázky otevřené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Možné ústní dozkoušení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631998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Hodnocení zkouškového testu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Maximálně lze získat 100 b.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Minimálně pro úspěšné absolvování kurzu je potřeba získat 60 b – pro známku E</a:t>
            </a: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	100 – 91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	90 – 83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	82 – 75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D	74 – 66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E	65 – 60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	59 - 0</a:t>
            </a: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možné ústní dozkoušení – viz informace na přednášce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2212684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Závěr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Dotazy?</a:t>
            </a:r>
          </a:p>
          <a:p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Předtermín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zkouškového testu</a:t>
            </a:r>
            <a:r>
              <a:rPr lang="cs-CZ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 </a:t>
            </a:r>
            <a:endParaRPr lang="cs-CZ" sz="14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314326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Ing. Karin Gajdová, Ph.D.</a:t>
            </a: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Kancelář: A234</a:t>
            </a: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Email: </a:t>
            </a: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gajdova@opf.slu.cz</a:t>
            </a: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Telefon: +420 596 398 346</a:t>
            </a: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Konzultační hodiny </a:t>
            </a:r>
          </a:p>
          <a:p>
            <a:pPr lvl="1">
              <a:buFont typeface="Wingdings" pitchFamily="2" charset="2"/>
              <a:buChar char="ü"/>
            </a:pPr>
            <a:r>
              <a:rPr lang="cs-CZ" sz="1400" b="1" dirty="0"/>
              <a:t>Čtvrtek 8:15 - 9:45</a:t>
            </a:r>
            <a:br>
              <a:rPr lang="cs-CZ" sz="1400" b="1" dirty="0"/>
            </a:br>
            <a:r>
              <a:rPr lang="cs-CZ" sz="1400" b="1" dirty="0"/>
              <a:t>Čtvrtek 13:00 - 13:30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Jinak dle předchozí dohody</a:t>
            </a:r>
            <a:r>
              <a:rPr lang="cs-CZ" sz="1400" dirty="0" smtClean="0"/>
              <a:t>.</a:t>
            </a:r>
          </a:p>
          <a:p>
            <a:pPr lvl="1">
              <a:buFont typeface="Wingdings" pitchFamily="2" charset="2"/>
              <a:buChar char="ü"/>
            </a:pP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případě potřeby delší konzultace doporučuji domluvit si schůzku prostřednictvím </a:t>
            </a: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emailu – </a:t>
            </a: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vše záleží na společné domluvě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71550"/>
            <a:ext cx="9144000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Výuka v </a:t>
            </a: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ZIMA2021:</a:t>
            </a: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PŘEDNÁŠKY – Ing. Karin Gajdová, Ph.D. (přednášky a zkouškový test</a:t>
            </a: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Přednášky pro studenty kombinované formy </a:t>
            </a: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studia</a:t>
            </a:r>
          </a:p>
          <a:p>
            <a:pPr marL="0" indent="0">
              <a:buNone/>
            </a:pPr>
            <a:endParaRPr lang="cs-CZ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60363" lvl="1" indent="-195263"/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blok (1. přednáška): </a:t>
            </a:r>
            <a:r>
              <a:rPr lang="cs-CZ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23. 9. 2021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úvodní přednáška, podmínky studia</a:t>
            </a:r>
          </a:p>
          <a:p>
            <a:pPr marL="360363" lvl="1" indent="-195263">
              <a:buNone/>
            </a:pPr>
            <a:endParaRPr lang="cs-CZ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60363" lvl="1" indent="-195263"/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 blok (2. přednáška): </a:t>
            </a:r>
            <a:r>
              <a:rPr lang="cs-CZ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21. 10. </a:t>
            </a:r>
            <a:r>
              <a:rPr lang="cs-CZ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2021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jednotlivé 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okruhy – viz přednášky na is.slu.cz</a:t>
            </a:r>
          </a:p>
          <a:p>
            <a:pPr marL="360363" lvl="1" indent="-195263">
              <a:buNone/>
            </a:pPr>
            <a:endParaRPr lang="cs-CZ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60363" lvl="1" indent="-195263"/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 blok (3. přednáška): </a:t>
            </a:r>
            <a:r>
              <a:rPr lang="cs-CZ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25. 11. </a:t>
            </a:r>
            <a:r>
              <a:rPr lang="cs-CZ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2021</a:t>
            </a:r>
            <a:r>
              <a:rPr lang="cs-CZ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 </a:t>
            </a:r>
            <a:r>
              <a:rPr lang="cs-CZ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předtermín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zkouškového testu nebo probírání 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okruhů ke zkoušce</a:t>
            </a:r>
            <a:endParaRPr lang="cs-CZ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1267737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Popis předmětu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Veřejné služby</a:t>
            </a:r>
          </a:p>
          <a:p>
            <a:pPr marL="0" indent="0">
              <a:buNone/>
            </a:pP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Mateřský obor: Veřejná ekonomika a správa, navazující magisterská forma studia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Zkratka: 	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EVSNKVSL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Kredit:		5 kreditů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Zakončení: 	Zkouška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220417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Cíl předmětu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</a:rPr>
              <a:t>Cílem předmětu je objasnit teorii služeb, podstatu veřejných služeb a jejich postavení v ekonomice státu. Seznámit studenty se sociálně ekonomickými aspekty veřejných služeb a poukázat na jejich význam v reprodukčním procesu, s důrazem na rozvoj lidského potenciálu. Vysvětlit význam veřejných služeb, jejich odvětvovou a organizační strukturu s akcentem na poskytování veřejných služeb a poukázat na přístup Evropské unie k veřejným službám.</a:t>
            </a:r>
            <a:endParaRPr lang="cs-CZ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3334856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Struktura předmětu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0000"/>
                </a:solidFill>
              </a:rPr>
              <a:t>1. Teoretické vymezení služeb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2. Sektor služeb a jeho postavení v ekonomice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3. Specifika sféry služeb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4. Marketing služeb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5. Kvalita služeb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6. Nástroje manažerství kvality služeb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7. Systém manažerství kvality v organizacích služeb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8. Ekonomická podstata veřejných služeb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9. Rozvoj veřejných služeb jako předpoklad sociálního rozvoje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10. Veřejné služby a rozvoj lidského potenciálu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11. Vzdělávání ve veřejné správě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12. Veřejné služby a EU.</a:t>
            </a:r>
            <a:br>
              <a:rPr lang="cs-CZ" sz="1400" dirty="0">
                <a:solidFill>
                  <a:srgbClr val="000000"/>
                </a:solidFill>
              </a:rPr>
            </a:br>
            <a:r>
              <a:rPr lang="cs-CZ" sz="1400" dirty="0">
                <a:solidFill>
                  <a:srgbClr val="000000"/>
                </a:solidFill>
              </a:rPr>
              <a:t>13. Evropská komise a služby v obecném zájmu</a:t>
            </a:r>
            <a:endParaRPr lang="cs-CZ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176940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Struktura předmětu – podrobněji (1/3)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AutoNum type="arabicPeriod"/>
            </a:pPr>
            <a:r>
              <a:rPr lang="cs-CZ" sz="1200" dirty="0">
                <a:solidFill>
                  <a:srgbClr val="000000"/>
                </a:solidFill>
              </a:rPr>
              <a:t>Teoretické vymezení služeb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Obecné aspekty služeb, vymezení pojmu služba - vymezení služeb prostřednictvím konstitutivních znaků, statistické vymezení služeb, vymezení služeb v národohospodářském pojímání, vymezení služeb jako negativní definice zboží. Služby jako nemateriální statky.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/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2. Sektor služeb a jeho postavení v ekonomice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Faktory ovlivňující rozvoj služeb - chování spotřebitelů, demografické změny, nabídka spotřebních a investičních statků, sociální změny, ekonomické a právní změny. Vývoj trhu služeb. Postavení a funkce služeb v ekonomice.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/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3. Specifika sféry služeb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Specifické znaky vlastní služby - nemateriálnost, neskladovatelnost, neoddělitelnost, variabilita, komplexnost, neopakovatelnost, kolektivnost, nenahraditelnost. Specifické znaky procesů poskytování a spotřeby služeb. Specifické znaky trhu služeb.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/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4. Marketing služeb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Úvod do marketingu služeb, postavení a cíle organizace. Místo marketingové analýzy v systému marketingových aktivit. Zvláštnosti výzkumu a segmentace trhu v oblasti služeb. Marketingový mix a marketingové řízení v službách. 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/>
            </a:r>
            <a:br>
              <a:rPr lang="cs-CZ" sz="1200" dirty="0">
                <a:solidFill>
                  <a:srgbClr val="000000"/>
                </a:solidFill>
              </a:rPr>
            </a:br>
            <a:endParaRPr lang="cs-CZ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3520365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Struktura předmětu – podrobněji (2/3)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>5. Kvalita služeb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Pojem kvality služeb, dimenze kvality služeb. Teoretické aspekty měření kvality služeb. Problémy v oblasti měření kvality služeb. Měření požadavků na kvalitu služeb. Měření kvality služeb orientováno na poptávku a na nabídku.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/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6. Nástroje manažerství kvality služeb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Zásady manažerství kvality. Techniky plánování kvality služeb. Techniky řízení kvality služeb. Techniky zkoumání kvality služeb. Techniky zabezpečování kvality služeb.</a:t>
            </a:r>
            <a:endParaRPr lang="cs-CZ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/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7. Systém manažerství kvality v organizacích služeb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Náklady a přínosy implementace systému manažerství kvality v organizacích služeb. Hospodárnost a náklady manažerství kvality. Zisk z manažerství kvality v organizacích služeb. Modelové propočty nákladově - výnosové analýzy. Perspektivy manažerství kvality v organizacích služeb.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/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8. Ekonomická podstata veřejných služeb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Charakteristika procesu tvorby služeb, jeho specifika, ekonomické aspekty, kategorie veřejných služeb. Podstata veřejného sektoru, obsah a rozsah veřejného sektoru, veřejný sektor a výkon funkcí státu, funkce veřejného sektoru při formování služeb, vybraná odvětví veřejného sektoru z aspektu poskytování veřejných služeb.</a:t>
            </a:r>
            <a:endParaRPr lang="cs-CZ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420303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Struktura předmětu – podrobněji (3/3)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>10. Veřejné služby a rozvoj lidského potenciálu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Podstata lidského potenciálu, kvalifikační, hodnotově orientační, socializační a tvořivý potenciál, odvětví rozvoje člověka (školství, zdravotnictví, kultura, sociální péče, tělesná kultura).</a:t>
            </a:r>
          </a:p>
          <a:p>
            <a:pPr marL="0" indent="0">
              <a:buNone/>
            </a:pPr>
            <a:endParaRPr lang="cs-CZ" sz="1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>11. Vzdělávání ve veřejné správě</a:t>
            </a:r>
            <a:br>
              <a:rPr lang="cs-CZ" sz="1200" dirty="0">
                <a:solidFill>
                  <a:srgbClr val="000000"/>
                </a:solidFill>
              </a:rPr>
            </a:br>
            <a:r>
              <a:rPr lang="cs-CZ" sz="1200" dirty="0">
                <a:solidFill>
                  <a:srgbClr val="000000"/>
                </a:solidFill>
              </a:rPr>
              <a:t>Komplexní pojetí systému vzdělávání ve veřejné správě, vzdělávání pracovníků ve státní a veřejné službě, vzdělávání volených členů zastupitelstev, profesionální vzdělávání o veřejné správě, obecné vzdělávání o veřejné správě, koncepce vzdělávání členů obecních a krajských zastupitelstev v ČR.</a:t>
            </a:r>
          </a:p>
          <a:p>
            <a:pPr marL="0" indent="0">
              <a:buNone/>
            </a:pPr>
            <a:endParaRPr lang="cs-CZ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  <a:cs typeface="Arial" pitchFamily="34" charset="0"/>
              </a:rPr>
              <a:t>12. Veřejné služby a EU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  <a:cs typeface="Arial" pitchFamily="34" charset="0"/>
              </a:rPr>
              <a:t>Vymezení služeb v obecném zájmu, ekonomické a neekonomické služby. Evropské pojetí služeb v obecném zájmu, jejich organizace, financování a vyhodnocování. Služby v obecném zájmu a globalizace.</a:t>
            </a:r>
          </a:p>
          <a:p>
            <a:pPr marL="0" indent="0">
              <a:buNone/>
            </a:pPr>
            <a:endParaRPr lang="cs-CZ" sz="12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  <a:cs typeface="Arial" pitchFamily="34" charset="0"/>
              </a:rPr>
              <a:t>13. Evropská komise a služby v obecném zájmu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0000"/>
                </a:solidFill>
                <a:cs typeface="Arial" pitchFamily="34" charset="0"/>
              </a:rPr>
              <a:t>Sdílení zodpovědnosti za služby v obecném zájmu mezi EU a členskými státy. Hlavní zásady přístupu Komise ke službám v obecném zájmu. Nové směry jednotné politiky v oblasti služeb v obecném zájmu.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Předmět 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251244005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6655</TotalTime>
  <Words>551</Words>
  <Application>Microsoft Office PowerPoint</Application>
  <PresentationFormat>Předvádění na obrazovce (16:9)</PresentationFormat>
  <Paragraphs>158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SLU</vt:lpstr>
      <vt:lpstr>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  <vt:lpstr>Předmět Veřejné služby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Gajdova</cp:lastModifiedBy>
  <cp:revision>196</cp:revision>
  <cp:lastPrinted>2020-02-25T15:24:08Z</cp:lastPrinted>
  <dcterms:created xsi:type="dcterms:W3CDTF">2016-07-06T15:42:34Z</dcterms:created>
  <dcterms:modified xsi:type="dcterms:W3CDTF">2021-09-21T10:44:08Z</dcterms:modified>
</cp:coreProperties>
</file>