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297" r:id="rId4"/>
    <p:sldId id="287" r:id="rId5"/>
    <p:sldId id="298" r:id="rId6"/>
    <p:sldId id="288" r:id="rId7"/>
    <p:sldId id="299" r:id="rId8"/>
    <p:sldId id="289" r:id="rId9"/>
    <p:sldId id="293" r:id="rId10"/>
    <p:sldId id="294" r:id="rId11"/>
    <p:sldId id="295" r:id="rId1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0037" autoAdjust="0"/>
  </p:normalViewPr>
  <p:slideViewPr>
    <p:cSldViewPr>
      <p:cViewPr varScale="1">
        <p:scale>
          <a:sx n="102" d="100"/>
          <a:sy n="102" d="100"/>
        </p:scale>
        <p:origin x="89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0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17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teamsstude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man.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95886"/>
            <a:ext cx="260007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8497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Veškeré materiály ke studiu předmětu budou průběžně k dispozici v is.slu.cz (podklady k přednáškám a seminářům, zadání příkladů)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Na přednášky i semináře mějte připravenou kalkulačku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 případě, že by výuka musela být kvůli zhoršené epidemiologické situaci online, bude výuka i nadále probíhat dle rozvrhu, ale v MS </a:t>
            </a:r>
            <a:r>
              <a:rPr lang="cs-CZ" sz="1800" dirty="0" err="1"/>
              <a:t>Teams</a:t>
            </a:r>
            <a:endParaRPr lang="cs-CZ" sz="1800" dirty="0"/>
          </a:p>
          <a:p>
            <a:pPr lvl="1" algn="just"/>
            <a:r>
              <a:rPr lang="cs-CZ" sz="1400" dirty="0"/>
              <a:t>Návod na přihlášení do MS </a:t>
            </a:r>
            <a:r>
              <a:rPr lang="cs-CZ" sz="1400" dirty="0" err="1"/>
              <a:t>Teams</a:t>
            </a:r>
            <a:r>
              <a:rPr lang="cs-CZ" sz="1400" dirty="0"/>
              <a:t> je zde: </a:t>
            </a:r>
            <a:r>
              <a:rPr lang="cs-CZ" sz="1400" dirty="0">
                <a:hlinkClick r:id="rId3"/>
              </a:rPr>
              <a:t>https://www.slu.cz/slu/cz/teamsstudent</a:t>
            </a:r>
            <a:endParaRPr lang="cs-CZ" sz="1400" dirty="0"/>
          </a:p>
          <a:p>
            <a:pPr lvl="1" algn="just"/>
            <a:r>
              <a:rPr lang="cs-CZ" sz="1400" dirty="0"/>
              <a:t>do týmu Finanční a pojistná matematika na MS </a:t>
            </a:r>
            <a:r>
              <a:rPr lang="cs-CZ" sz="1400" dirty="0" err="1"/>
              <a:t>Teams</a:t>
            </a:r>
            <a:r>
              <a:rPr lang="cs-CZ" sz="1400" dirty="0"/>
              <a:t> se přihlásíte pomocí kódu: </a:t>
            </a:r>
            <a:r>
              <a:rPr lang="cs-CZ" sz="1400" b="1" dirty="0"/>
              <a:t>p0ndxlv</a:t>
            </a:r>
          </a:p>
          <a:p>
            <a:pPr lvl="1" algn="just"/>
            <a:r>
              <a:rPr lang="cs-CZ" sz="1400" dirty="0"/>
              <a:t>v rámci týmu na MS </a:t>
            </a:r>
            <a:r>
              <a:rPr lang="cs-CZ" sz="1400" dirty="0" err="1"/>
              <a:t>Teams</a:t>
            </a:r>
            <a:r>
              <a:rPr lang="cs-CZ" sz="1400" dirty="0"/>
              <a:t> v můžete využívat konzultace a diskuse k dané problematice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Ing. Roman Hlawiczka, Ph.D.</a:t>
            </a:r>
          </a:p>
          <a:p>
            <a:pPr lvl="1"/>
            <a:r>
              <a:rPr lang="cs-CZ" sz="1700" dirty="0"/>
              <a:t>Kancelář A213</a:t>
            </a:r>
          </a:p>
          <a:p>
            <a:pPr lvl="1"/>
            <a:r>
              <a:rPr lang="cs-CZ" sz="1700" dirty="0"/>
              <a:t>tel: 606 630 236</a:t>
            </a:r>
          </a:p>
          <a:p>
            <a:pPr lvl="1"/>
            <a:r>
              <a:rPr lang="cs-CZ" sz="1700" dirty="0"/>
              <a:t>e-mail: </a:t>
            </a:r>
            <a:r>
              <a:rPr lang="cs-CZ" sz="1700" dirty="0">
                <a:hlinkClick r:id="rId3"/>
              </a:rPr>
              <a:t>roman.hlawiczka@opf.slu.cz</a:t>
            </a:r>
            <a:r>
              <a:rPr lang="cs-CZ" sz="1700" dirty="0"/>
              <a:t>, roman_hlawiczka@centrum.cz</a:t>
            </a:r>
          </a:p>
          <a:p>
            <a:endParaRPr lang="cs-CZ" sz="1700" dirty="0"/>
          </a:p>
          <a:p>
            <a:r>
              <a:rPr lang="cs-CZ" sz="2000" dirty="0"/>
              <a:t>Konzultační hodiny </a:t>
            </a:r>
          </a:p>
          <a:p>
            <a:pPr lvl="1"/>
            <a:r>
              <a:rPr lang="cs-CZ" sz="1700" dirty="0"/>
              <a:t>Úterý 11:30 – 12:30 </a:t>
            </a:r>
          </a:p>
          <a:p>
            <a:pPr lvl="1"/>
            <a:r>
              <a:rPr lang="cs-CZ" sz="1700" dirty="0"/>
              <a:t>Prosím napsat mail s požadavkem.</a:t>
            </a:r>
            <a:endParaRPr lang="en-GB" sz="17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5689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1. Základní pojmy finanční a pojistné matematiky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2. Jednoduché úročení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3. Krátkodobé cenné papíry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4. Složené úročení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5. Úroková míra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6. Dlouhodobé cenné papíry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7. Spoření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8. Důchody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9. Modely opakovaných plateb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10. Riziko ve finanční matematice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11. Životní pojištění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12. Neživotní pojištění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13. Zdravotní a důchodové pojištění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275606"/>
            <a:ext cx="864096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3 x průběžný písemný test v průběhu semestru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písemná zkouška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Bodové hodnocení aktivit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98472"/>
              </p:ext>
            </p:extLst>
          </p:nvPr>
        </p:nvGraphicFramePr>
        <p:xfrm>
          <a:off x="827584" y="1069710"/>
          <a:ext cx="7212734" cy="338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609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00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209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r>
              <a:rPr lang="cs-CZ" sz="1900" dirty="0"/>
              <a:t>Průběžné testy se píšou v čase přednášky</a:t>
            </a:r>
          </a:p>
          <a:p>
            <a:pPr algn="just">
              <a:buClr>
                <a:srgbClr val="307871"/>
              </a:buClr>
            </a:pPr>
            <a:endParaRPr lang="cs-CZ" sz="1900" dirty="0"/>
          </a:p>
          <a:p>
            <a:pPr algn="just">
              <a:buClr>
                <a:srgbClr val="307871"/>
              </a:buClr>
            </a:pPr>
            <a:r>
              <a:rPr lang="cs-CZ" sz="1900" dirty="0"/>
              <a:t>Termíny testů: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1	</a:t>
            </a:r>
            <a:r>
              <a:rPr lang="cs-CZ" sz="1600" b="1" dirty="0">
                <a:solidFill>
                  <a:srgbClr val="C00000"/>
                </a:solidFill>
              </a:rPr>
              <a:t>říjen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2	</a:t>
            </a:r>
            <a:r>
              <a:rPr lang="cs-CZ" sz="1600" b="1" dirty="0">
                <a:solidFill>
                  <a:srgbClr val="C00000"/>
                </a:solidFill>
              </a:rPr>
              <a:t>listopad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3	</a:t>
            </a:r>
            <a:r>
              <a:rPr lang="cs-CZ" sz="1600" b="1" dirty="0">
                <a:solidFill>
                  <a:srgbClr val="C00000"/>
                </a:solidFill>
              </a:rPr>
              <a:t>prosinec</a:t>
            </a:r>
          </a:p>
          <a:p>
            <a:pPr algn="just">
              <a:buClr>
                <a:srgbClr val="307871"/>
              </a:buClr>
            </a:pPr>
            <a:endParaRPr lang="cs-CZ" sz="1400" dirty="0"/>
          </a:p>
          <a:p>
            <a:pPr algn="just">
              <a:buClr>
                <a:srgbClr val="307871"/>
              </a:buClr>
            </a:pPr>
            <a:r>
              <a:rPr lang="cs-CZ" sz="1900" dirty="0"/>
              <a:t>Struktura testů: 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Teorie	20 % 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Příklady	80 %</a:t>
            </a:r>
          </a:p>
          <a:p>
            <a:pPr algn="just">
              <a:buClr>
                <a:srgbClr val="307871"/>
              </a:buClr>
            </a:pPr>
            <a:endParaRPr lang="cs-CZ" sz="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Jedná se o nepovinnou aktivitu, nejsou opravné termíny.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Průběžné</a:t>
            </a:r>
            <a:r>
              <a:rPr lang="en-US" b="1" dirty="0"/>
              <a:t> </a:t>
            </a:r>
            <a:r>
              <a:rPr lang="en-US" b="1" dirty="0" err="1"/>
              <a:t>písemné</a:t>
            </a:r>
            <a:r>
              <a:rPr lang="en-US" b="1" dirty="0"/>
              <a:t> testy</a:t>
            </a:r>
          </a:p>
        </p:txBody>
      </p:sp>
    </p:spTree>
    <p:extLst>
      <p:ext uri="{BB962C8B-B14F-4D97-AF65-F5344CB8AC3E}">
        <p14:creationId xmlns:p14="http://schemas.microsoft.com/office/powerpoint/2010/main" val="1147182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/>
              <a:t>Písemný test </a:t>
            </a:r>
          </a:p>
          <a:p>
            <a:pPr algn="just">
              <a:defRPr/>
            </a:pPr>
            <a:r>
              <a:rPr lang="cs-CZ" sz="2000" dirty="0"/>
              <a:t>Celkem 60 bodů</a:t>
            </a:r>
          </a:p>
          <a:p>
            <a:pPr algn="just">
              <a:defRPr/>
            </a:pPr>
            <a:r>
              <a:rPr lang="cs-CZ" sz="2000" dirty="0"/>
              <a:t>Z látky probrané v průběhu celého semestru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Struktura testu: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Teorie			24 bodů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Příklady 			36 bodů</a:t>
            </a:r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1800" dirty="0"/>
              <a:t>Závěrečná zkouška bude ve zkouškovém období, termíny budou vypsány v IS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Závěrečný</a:t>
            </a:r>
            <a:r>
              <a:rPr lang="en-US" b="1" dirty="0"/>
              <a:t> </a:t>
            </a:r>
            <a:r>
              <a:rPr lang="en-US" b="1" dirty="0" err="1"/>
              <a:t>zkouškový</a:t>
            </a:r>
            <a:r>
              <a:rPr lang="en-US" b="1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400" dirty="0">
                <a:solidFill>
                  <a:srgbClr val="FF0000"/>
                </a:solidFill>
              </a:rPr>
              <a:t>Přednášky a semináře předmětu.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Časopisecké články.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RADOVÁ, J., DVOŘÁK, P. a J. MÁLEK, 2009. Finanční matematika pro každého. </a:t>
            </a:r>
            <a:r>
              <a:rPr lang="cs-CZ" sz="1400"/>
              <a:t>Praha: </a:t>
            </a:r>
            <a:r>
              <a:rPr lang="cs-CZ" sz="1400" dirty="0"/>
              <a:t>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978-80-247-3291-6.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T., 2006. Pojistná matematika: teorie a praxe. Praha: EKOPRESS. ISBN 80-86929-11-6.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T., 2005. Praktický průvodce finanční a pojistnou matematikou. Praha: </a:t>
            </a:r>
            <a:r>
              <a:rPr lang="cs-CZ" sz="1400" dirty="0" err="1"/>
              <a:t>Ekopress</a:t>
            </a:r>
            <a:r>
              <a:rPr lang="cs-CZ" sz="1400" dirty="0"/>
              <a:t>. ISBN 80-86119-91-2.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ŠLECHTOVÁ, J., 2005. Finanční a pojistná matematika. Karviná SU OPF. ISBN 80-7248-336-6.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T.´, 2006. Finanční a pojistné vzorce. Praha: GRADA </a:t>
            </a:r>
            <a:r>
              <a:rPr lang="cs-CZ" sz="1400" dirty="0" err="1"/>
              <a:t>Publishing</a:t>
            </a:r>
            <a:r>
              <a:rPr lang="cs-CZ" sz="1400" dirty="0"/>
              <a:t>. ISBN 80-247-1633-X.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RADOVÁ, J., CHÝNA, V. a J. MÁLEK, 2005. Finanční matematika v příkladech. Praha: Professional </a:t>
            </a:r>
            <a:r>
              <a:rPr lang="cs-CZ" sz="1400" dirty="0" err="1"/>
              <a:t>Publishing</a:t>
            </a:r>
            <a:r>
              <a:rPr lang="cs-CZ" sz="1400" dirty="0"/>
              <a:t>,. ISBN 80-86419-97-5.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SEKERKA, B., 2002. Matematické a statistické metody ve financování, cenných papírech a pojištění. Praha: </a:t>
            </a:r>
            <a:r>
              <a:rPr lang="cs-CZ" sz="1400" dirty="0" err="1"/>
              <a:t>Profess</a:t>
            </a:r>
            <a:r>
              <a:rPr lang="cs-CZ" sz="1400" dirty="0"/>
              <a:t> </a:t>
            </a:r>
            <a:r>
              <a:rPr lang="cs-CZ" sz="1400" dirty="0" err="1"/>
              <a:t>consulting</a:t>
            </a:r>
            <a:r>
              <a:rPr lang="cs-CZ" sz="1400" dirty="0"/>
              <a:t>. ISBN 80-7259-031-5.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DUCHÁČKOVÁ, E., 2003. Principy pojištění a pojišťovnictví. Praha: </a:t>
            </a:r>
            <a:r>
              <a:rPr lang="cs-CZ" sz="1400" dirty="0" err="1"/>
              <a:t>Ekopress</a:t>
            </a:r>
            <a:r>
              <a:rPr lang="cs-CZ" sz="1400" dirty="0"/>
              <a:t>. ISBN 80-86119-67-X.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5056</TotalTime>
  <Words>646</Words>
  <Application>Microsoft Office PowerPoint</Application>
  <PresentationFormat>Předvádění na obrazovce (16:9)</PresentationFormat>
  <Paragraphs>117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SLU</vt:lpstr>
      <vt:lpstr>Úvodní informace do kurzu  Finanční a pojistná matematika</vt:lpstr>
      <vt:lpstr>Kontakt</vt:lpstr>
      <vt:lpstr>Obsah kurzu</vt:lpstr>
      <vt:lpstr>Podmínky absolvování předmětu</vt:lpstr>
      <vt:lpstr>Bodové hodnocení aktivit</vt:lpstr>
      <vt:lpstr>Celkové hodnocení</vt:lpstr>
      <vt:lpstr>Průběžné písemné testy</vt:lpstr>
      <vt:lpstr>Závěrečný zkouškový test</vt:lpstr>
      <vt:lpstr>Literatura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112</cp:revision>
  <cp:lastPrinted>2017-09-19T07:48:06Z</cp:lastPrinted>
  <dcterms:created xsi:type="dcterms:W3CDTF">2016-07-06T15:42:34Z</dcterms:created>
  <dcterms:modified xsi:type="dcterms:W3CDTF">2021-09-16T11:07:54Z</dcterms:modified>
</cp:coreProperties>
</file>