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9" r:id="rId3"/>
    <p:sldId id="300" r:id="rId4"/>
    <p:sldId id="287" r:id="rId5"/>
    <p:sldId id="288" r:id="rId6"/>
    <p:sldId id="301" r:id="rId7"/>
    <p:sldId id="302" r:id="rId8"/>
    <p:sldId id="296" r:id="rId9"/>
    <p:sldId id="297" r:id="rId10"/>
    <p:sldId id="294" r:id="rId11"/>
    <p:sldId id="265" r:id="rId12"/>
    <p:sldId id="295" r:id="rId1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19. 9. 2021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19. 9. 2021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47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06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9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1952/zima2021/FIUBPME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imakova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FIU/BPMEZ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 smtClean="0"/>
          </a:p>
          <a:p>
            <a:pPr>
              <a:buClr>
                <a:srgbClr val="307871"/>
              </a:buClr>
            </a:pPr>
            <a:r>
              <a:rPr lang="cs-CZ" sz="1800" dirty="0" smtClean="0"/>
              <a:t>Veškeré </a:t>
            </a:r>
            <a:r>
              <a:rPr lang="cs-CZ" sz="1800" dirty="0"/>
              <a:t>materiály ke studiu předmětu </a:t>
            </a:r>
            <a:r>
              <a:rPr lang="cs-CZ" sz="1800" dirty="0" smtClean="0"/>
              <a:t>budou </a:t>
            </a:r>
            <a:r>
              <a:rPr lang="cs-CZ" sz="1800" dirty="0"/>
              <a:t>průběžně k dispozici na: </a:t>
            </a:r>
            <a:r>
              <a:rPr lang="cs-CZ" sz="1800" dirty="0">
                <a:solidFill>
                  <a:srgbClr val="C00000"/>
                </a:solidFill>
                <a:hlinkClick r:id="rId3"/>
              </a:rPr>
              <a:t>https://</a:t>
            </a:r>
            <a:r>
              <a:rPr lang="cs-CZ" sz="1800" dirty="0" smtClean="0">
                <a:solidFill>
                  <a:srgbClr val="C00000"/>
                </a:solidFill>
                <a:hlinkClick r:id="rId3"/>
              </a:rPr>
              <a:t>is.slu.cz/auth/el/1952/zima2021/FIUBPMEZ</a:t>
            </a:r>
            <a:r>
              <a:rPr lang="cs-CZ" sz="1800" dirty="0" smtClean="0">
                <a:solidFill>
                  <a:srgbClr val="C00000"/>
                </a:solidFill>
                <a:hlinkClick r:id="rId3"/>
              </a:rPr>
              <a:t>/</a:t>
            </a:r>
            <a:endParaRPr lang="cs-CZ" sz="1800" dirty="0" smtClean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endParaRPr lang="cs-CZ" sz="1800" dirty="0">
              <a:solidFill>
                <a:srgbClr val="C00000"/>
              </a:solidFill>
            </a:endParaRPr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>
              <a:solidFill>
                <a:srgbClr val="C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</a:t>
            </a:r>
            <a:r>
              <a:rPr lang="cs-CZ" altLang="cs-CZ" b="1" dirty="0" smtClean="0"/>
              <a:t>výuky</a:t>
            </a:r>
            <a:endParaRPr lang="en-US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 smtClean="0"/>
              <a:t>Ing</a:t>
            </a:r>
            <a:r>
              <a:rPr lang="cs-CZ" sz="1800" dirty="0"/>
              <a:t>. Jana Šimáková,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338 </a:t>
            </a:r>
          </a:p>
          <a:p>
            <a:pPr lvl="1">
              <a:buClr>
                <a:srgbClr val="307871"/>
              </a:buClr>
            </a:pPr>
            <a:r>
              <a:rPr lang="cs-CZ" sz="1600" dirty="0" smtClean="0">
                <a:hlinkClick r:id="rId3"/>
              </a:rPr>
              <a:t>simakova@opf.slu.cz</a:t>
            </a:r>
            <a:r>
              <a:rPr lang="cs-CZ" sz="1600" dirty="0" smtClean="0"/>
              <a:t>, </a:t>
            </a:r>
            <a:r>
              <a:rPr lang="cs-CZ" sz="1600" dirty="0"/>
              <a:t>+ 420 596 398 309</a:t>
            </a:r>
          </a:p>
          <a:p>
            <a:pPr lvl="1">
              <a:buClr>
                <a:srgbClr val="307871"/>
              </a:buClr>
            </a:pPr>
            <a:endParaRPr lang="cs-CZ" sz="1600" dirty="0" smtClean="0"/>
          </a:p>
          <a:p>
            <a:pPr lvl="1">
              <a:buClr>
                <a:srgbClr val="307871"/>
              </a:buClr>
            </a:pPr>
            <a:r>
              <a:rPr lang="cs-CZ" sz="1600" dirty="0" smtClean="0"/>
              <a:t>konzultační </a:t>
            </a:r>
            <a:r>
              <a:rPr lang="cs-CZ" sz="1600" dirty="0"/>
              <a:t>hodiny: 	</a:t>
            </a:r>
            <a:r>
              <a:rPr lang="cs-CZ" sz="1600" dirty="0" smtClean="0"/>
              <a:t>Úterý 14:40 </a:t>
            </a:r>
            <a:r>
              <a:rPr lang="cs-CZ" sz="1600" dirty="0"/>
              <a:t>- </a:t>
            </a:r>
            <a:r>
              <a:rPr lang="cs-CZ" sz="1600" dirty="0" smtClean="0"/>
              <a:t>16:15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			Čtvrtek </a:t>
            </a:r>
            <a:r>
              <a:rPr lang="cs-CZ" sz="1600" dirty="0" smtClean="0"/>
              <a:t>10:00 </a:t>
            </a:r>
            <a:r>
              <a:rPr lang="cs-CZ" sz="1600" dirty="0"/>
              <a:t>- </a:t>
            </a:r>
            <a:r>
              <a:rPr lang="cs-CZ" sz="1600" dirty="0" smtClean="0"/>
              <a:t>11:25</a:t>
            </a:r>
            <a:endParaRPr lang="cs-CZ" sz="1600" dirty="0"/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 smtClean="0">
              <a:solidFill>
                <a:srgbClr val="C00000"/>
              </a:solidFill>
            </a:endParaRP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 smtClean="0">
                <a:solidFill>
                  <a:srgbClr val="C00000"/>
                </a:solidFill>
              </a:rPr>
              <a:t>Osobní </a:t>
            </a:r>
            <a:r>
              <a:rPr lang="cs-CZ" sz="1600" dirty="0">
                <a:solidFill>
                  <a:srgbClr val="C00000"/>
                </a:solidFill>
              </a:rPr>
              <a:t>konzultace je možné realizovat pouze po předchozí domluvě </a:t>
            </a:r>
            <a:r>
              <a:rPr lang="cs-CZ" sz="1600" dirty="0" smtClean="0">
                <a:solidFill>
                  <a:srgbClr val="C00000"/>
                </a:solidFill>
              </a:rPr>
              <a:t>mailem!!!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</a:t>
            </a:r>
            <a:r>
              <a:rPr lang="cs-CZ" altLang="cs-CZ" b="1" dirty="0" smtClean="0"/>
              <a:t>ontakty</a:t>
            </a:r>
            <a:endParaRPr lang="en-US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Sylabus předmětu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179512" y="843558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1. Platební bilance</a:t>
            </a:r>
          </a:p>
          <a:p>
            <a:r>
              <a:rPr lang="cs-CZ" sz="2400" dirty="0" smtClean="0"/>
              <a:t>2</a:t>
            </a:r>
            <a:r>
              <a:rPr lang="cs-CZ" sz="2400" dirty="0"/>
              <a:t>. Devizový trh</a:t>
            </a:r>
          </a:p>
          <a:p>
            <a:r>
              <a:rPr lang="cs-CZ" sz="2400" dirty="0" smtClean="0"/>
              <a:t>3</a:t>
            </a:r>
            <a:r>
              <a:rPr lang="cs-CZ" sz="2400" dirty="0"/>
              <a:t>. Měnové deriváty</a:t>
            </a:r>
          </a:p>
          <a:p>
            <a:r>
              <a:rPr lang="cs-CZ" sz="2400" dirty="0" smtClean="0"/>
              <a:t>4</a:t>
            </a:r>
            <a:r>
              <a:rPr lang="cs-CZ" sz="2400" dirty="0"/>
              <a:t>. Devizové kurzy a režimy devizového kurzu</a:t>
            </a:r>
          </a:p>
          <a:p>
            <a:r>
              <a:rPr lang="cs-CZ" sz="2400" dirty="0" smtClean="0"/>
              <a:t>5</a:t>
            </a:r>
            <a:r>
              <a:rPr lang="cs-CZ" sz="2400" dirty="0"/>
              <a:t>. Determinace devizového kurzu</a:t>
            </a:r>
          </a:p>
          <a:p>
            <a:r>
              <a:rPr lang="cs-CZ" sz="2400" dirty="0" smtClean="0"/>
              <a:t>6</a:t>
            </a:r>
            <a:r>
              <a:rPr lang="cs-CZ" sz="2400" dirty="0"/>
              <a:t>. Mezinárodní pohyb </a:t>
            </a:r>
            <a:r>
              <a:rPr lang="cs-CZ" sz="2400" dirty="0" smtClean="0"/>
              <a:t>kapitálu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9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STAVÁREK, D.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Karviná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Slezská univerzita,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2014.</a:t>
            </a:r>
            <a:b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soubor k dispozici v IS SU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b="1" dirty="0" smtClean="0"/>
              <a:t>Hlavní studijní text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Úvod do předmětu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720660"/>
            <a:ext cx="3096344" cy="3934112"/>
          </a:xfrm>
          <a:prstGeom prst="rect">
            <a:avLst/>
          </a:prstGeom>
        </p:spPr>
      </p:pic>
      <p:sp>
        <p:nvSpPr>
          <p:cNvPr id="4" name="Šipka doprava 3"/>
          <p:cNvSpPr/>
          <p:nvPr/>
        </p:nvSpPr>
        <p:spPr>
          <a:xfrm rot="1559470">
            <a:off x="3743907" y="2119345"/>
            <a:ext cx="1584176" cy="864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06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90080"/>
              </p:ext>
            </p:extLst>
          </p:nvPr>
        </p:nvGraphicFramePr>
        <p:xfrm>
          <a:off x="136830" y="774883"/>
          <a:ext cx="65512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980"/>
                <a:gridCol w="1656184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</a:t>
                      </a:r>
                      <a:r>
                        <a:rPr lang="cs-CZ" baseline="0" dirty="0" smtClean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body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Kvízy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Seminární</a:t>
                      </a:r>
                      <a:r>
                        <a:rPr lang="cs-CZ" baseline="0" dirty="0" smtClean="0"/>
                        <a:t> práce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Písemná zkouška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r>
                        <a:rPr lang="cs-CZ" baseline="0" dirty="0" smtClean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∑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100 %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100 b.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993018" y="2896458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C00000"/>
                </a:solidFill>
              </a:rPr>
              <a:t>A(1)		91-100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C00000"/>
                </a:solidFill>
              </a:rPr>
              <a:t>B(1,5)	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	81-90</a:t>
            </a:r>
            <a:endParaRPr lang="cs-CZ" altLang="cs-CZ" sz="2400" b="1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16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1400" b="1" dirty="0" smtClean="0">
                <a:solidFill>
                  <a:srgbClr val="C00000"/>
                </a:solidFill>
              </a:rPr>
              <a:t>F(4</a:t>
            </a:r>
            <a:r>
              <a:rPr lang="cs-CZ" altLang="cs-CZ" sz="1400" b="1" dirty="0">
                <a:solidFill>
                  <a:srgbClr val="C00000"/>
                </a:solidFill>
              </a:rPr>
              <a:t>)		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0-50</a:t>
            </a:r>
            <a:endParaRPr lang="cs-CZ" altLang="cs-CZ" sz="1400" b="1" dirty="0">
              <a:solidFill>
                <a:srgbClr val="C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67589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 smtClean="0"/>
              <a:t>Obsah 	otázky </a:t>
            </a:r>
            <a:r>
              <a:rPr lang="cs-CZ" sz="2000" dirty="0"/>
              <a:t>z látky </a:t>
            </a:r>
            <a:r>
              <a:rPr lang="cs-CZ" sz="2000" dirty="0" smtClean="0"/>
              <a:t>zpravidla probírané </a:t>
            </a:r>
            <a:r>
              <a:rPr lang="cs-CZ" sz="2000" dirty="0"/>
              <a:t>předchozí </a:t>
            </a:r>
            <a:r>
              <a:rPr lang="cs-CZ" sz="2000" dirty="0" smtClean="0"/>
              <a:t>týden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1600" dirty="0" smtClean="0"/>
              <a:t>(přednášky, články, diskuze)</a:t>
            </a:r>
            <a:endParaRPr lang="cs-CZ" sz="2000" dirty="0" smtClean="0"/>
          </a:p>
          <a:p>
            <a:pPr>
              <a:buClr>
                <a:srgbClr val="307871"/>
              </a:buClr>
            </a:pPr>
            <a:r>
              <a:rPr lang="cs-CZ" sz="2000" dirty="0" smtClean="0"/>
              <a:t>Počet kvízů	10</a:t>
            </a:r>
          </a:p>
          <a:p>
            <a:pPr>
              <a:buClr>
                <a:srgbClr val="307871"/>
              </a:buClr>
            </a:pPr>
            <a:r>
              <a:rPr lang="cs-CZ" sz="2000" dirty="0" smtClean="0"/>
              <a:t>Termíny 	začátek každé přednášky od </a:t>
            </a:r>
            <a:r>
              <a:rPr lang="cs-CZ" sz="2000" dirty="0" smtClean="0"/>
              <a:t>7/10/2021 </a:t>
            </a:r>
            <a:r>
              <a:rPr lang="cs-CZ" sz="2000" dirty="0" smtClean="0"/>
              <a:t>včetně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  </a:t>
            </a:r>
            <a:r>
              <a:rPr lang="cs-CZ" sz="2000" dirty="0" smtClean="0"/>
              <a:t>		</a:t>
            </a:r>
            <a:r>
              <a:rPr lang="cs-CZ" sz="1600" dirty="0" smtClean="0"/>
              <a:t>(přítomnost na přednášce není podmínkou pro vyplnění testu)</a:t>
            </a:r>
            <a:endParaRPr lang="cs-CZ" sz="2400" dirty="0" smtClean="0"/>
          </a:p>
          <a:p>
            <a:pPr>
              <a:buClr>
                <a:srgbClr val="307871"/>
              </a:buClr>
            </a:pPr>
            <a:r>
              <a:rPr lang="cs-CZ" sz="2000" dirty="0" smtClean="0"/>
              <a:t>Forma 	test v IS SU</a:t>
            </a:r>
          </a:p>
          <a:p>
            <a:pPr>
              <a:buClr>
                <a:srgbClr val="307871"/>
              </a:buClr>
            </a:pPr>
            <a:r>
              <a:rPr lang="cs-CZ" sz="2000" dirty="0" smtClean="0"/>
              <a:t>Struktura	5 testových otázek, 1 odpověď správná</a:t>
            </a:r>
          </a:p>
          <a:p>
            <a:pPr>
              <a:buClr>
                <a:srgbClr val="307871"/>
              </a:buClr>
            </a:pPr>
            <a:r>
              <a:rPr lang="cs-CZ" sz="2000" dirty="0" smtClean="0"/>
              <a:t>Bodování	1 bod za kvíz při zodpovězení minimálně 3 </a:t>
            </a:r>
            <a:r>
              <a:rPr lang="cs-CZ" sz="2000" dirty="0"/>
              <a:t>správných </a:t>
            </a:r>
            <a:r>
              <a:rPr lang="cs-CZ" sz="2000" dirty="0" smtClean="0"/>
              <a:t>odpovědí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 smtClean="0"/>
              <a:t>		</a:t>
            </a:r>
            <a:r>
              <a:rPr lang="cs-CZ" sz="2000" dirty="0" smtClean="0">
                <a:solidFill>
                  <a:srgbClr val="C00000"/>
                </a:solidFill>
              </a:rPr>
              <a:t>Maximum bodů =&gt;10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r>
              <a:rPr lang="cs-CZ" sz="2000" dirty="0" smtClean="0"/>
              <a:t>Jedná </a:t>
            </a:r>
            <a:r>
              <a:rPr lang="cs-CZ" sz="2000" dirty="0"/>
              <a:t>se o nepovinnou aktivitu =&gt; nejsou opravní termíny.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cs-CZ" b="1" dirty="0" smtClean="0"/>
              <a:t>Kvízy – orientace v problematice</a:t>
            </a:r>
            <a:endParaRPr lang="en-US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 smtClean="0"/>
              <a:t>Obsah </a:t>
            </a:r>
            <a:r>
              <a:rPr lang="cs-CZ" sz="2000" dirty="0"/>
              <a:t>	</a:t>
            </a:r>
            <a:r>
              <a:rPr lang="cs-CZ" sz="2000" dirty="0" smtClean="0"/>
              <a:t>příklady typově podobné probíraným příkladům ve výuce</a:t>
            </a:r>
          </a:p>
          <a:p>
            <a:pPr>
              <a:buClr>
                <a:srgbClr val="307871"/>
              </a:buClr>
            </a:pPr>
            <a:r>
              <a:rPr lang="cs-CZ" sz="2000" dirty="0" smtClean="0"/>
              <a:t>Termín </a:t>
            </a:r>
            <a:r>
              <a:rPr lang="cs-CZ" sz="2000" dirty="0"/>
              <a:t>	</a:t>
            </a:r>
            <a:r>
              <a:rPr lang="cs-CZ" sz="2000" dirty="0" smtClean="0"/>
              <a:t>18/11/2021 </a:t>
            </a:r>
            <a:r>
              <a:rPr lang="cs-CZ" sz="2000" dirty="0" smtClean="0"/>
              <a:t>v čase </a:t>
            </a:r>
            <a:r>
              <a:rPr lang="cs-CZ" sz="2000" dirty="0" smtClean="0"/>
              <a:t>přednášky</a:t>
            </a:r>
            <a:endParaRPr lang="cs-CZ" sz="2400" dirty="0"/>
          </a:p>
          <a:p>
            <a:pPr>
              <a:buClr>
                <a:srgbClr val="307871"/>
              </a:buClr>
            </a:pPr>
            <a:r>
              <a:rPr lang="cs-CZ" sz="2000" dirty="0"/>
              <a:t>Forma 	test v </a:t>
            </a:r>
            <a:r>
              <a:rPr lang="cs-CZ" sz="2000" dirty="0" smtClean="0"/>
              <a:t>IS SU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Struktura	</a:t>
            </a:r>
            <a:r>
              <a:rPr lang="cs-CZ" sz="2000" dirty="0" smtClean="0"/>
              <a:t>2 příklady po 2 body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2000" u="sng" dirty="0" smtClean="0"/>
              <a:t>2 příklady po 3 body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2000" dirty="0">
                <a:solidFill>
                  <a:srgbClr val="C00000"/>
                </a:solidFill>
              </a:rPr>
              <a:t>Maximum bodů =&gt;10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r>
              <a:rPr lang="cs-CZ" sz="2000" dirty="0"/>
              <a:t>Jedná se o nepovinnou aktivitu =&gt; nejsou opravní termíny.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en-US" b="1" dirty="0" err="1" smtClean="0"/>
              <a:t>Průběžn</a:t>
            </a:r>
            <a:r>
              <a:rPr lang="cs-CZ" b="1" dirty="0" smtClean="0"/>
              <a:t>ý</a:t>
            </a:r>
            <a:r>
              <a:rPr lang="en-US" b="1" dirty="0" smtClean="0"/>
              <a:t> test</a:t>
            </a:r>
            <a:endParaRPr lang="en-US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1470"/>
            <a:ext cx="7560840" cy="507703"/>
          </a:xfrm>
        </p:spPr>
        <p:txBody>
          <a:bodyPr/>
          <a:lstStyle/>
          <a:p>
            <a:r>
              <a:rPr lang="cs-CZ" sz="2000" b="1" dirty="0" smtClean="0"/>
              <a:t>Seminární práce:</a:t>
            </a:r>
            <a:r>
              <a:rPr lang="cs-CZ" sz="2000" b="1" dirty="0">
                <a:solidFill>
                  <a:srgbClr val="C00000"/>
                </a:solidFill>
              </a:rPr>
              <a:t> Srovnání vývoje devizových kurzů národních měn vybraných zemí vůči hlavním světovým měnám 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915566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Základní </a:t>
            </a:r>
            <a:r>
              <a:rPr lang="cs-CZ" sz="2400" dirty="0"/>
              <a:t>parametry seminární </a:t>
            </a:r>
            <a:r>
              <a:rPr lang="cs-CZ" sz="2400" dirty="0" smtClean="0"/>
              <a:t>práce (1):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Výběr tří zemí s vlastními národními měnami a vhodným režimem devizového kurzu na základě relevantního </a:t>
            </a:r>
            <a:r>
              <a:rPr lang="cs-CZ" dirty="0" smtClean="0"/>
              <a:t>důvodu.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Geografická </a:t>
            </a:r>
            <a:r>
              <a:rPr lang="cs-CZ" sz="1600" dirty="0"/>
              <a:t>blízkost, podobná struktura ekonomiky, podobný stupeň ekonomického rozvoje, apod</a:t>
            </a:r>
            <a:r>
              <a:rPr lang="cs-CZ" sz="1600" dirty="0" smtClean="0"/>
              <a:t>.</a:t>
            </a:r>
            <a:endParaRPr lang="cs-CZ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Představení vývoje </a:t>
            </a:r>
            <a:r>
              <a:rPr lang="cs-CZ" dirty="0"/>
              <a:t>devizových </a:t>
            </a:r>
            <a:r>
              <a:rPr lang="cs-CZ" dirty="0" smtClean="0"/>
              <a:t>kurzů, hlavních faktorů tohoto vývoje ve </a:t>
            </a:r>
            <a:r>
              <a:rPr lang="cs-CZ" dirty="0"/>
              <a:t>zkoumaném </a:t>
            </a:r>
            <a:r>
              <a:rPr lang="cs-CZ" dirty="0" smtClean="0"/>
              <a:t>období a jejich srovnání.</a:t>
            </a:r>
            <a:endParaRPr lang="cs-CZ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Zkoumané </a:t>
            </a:r>
            <a:r>
              <a:rPr lang="cs-CZ" sz="1600" dirty="0"/>
              <a:t>období závisí na charakteru použitých dat. Minimálně je nutno mít cca 110 pozorování, tzn. 2 roky s týdenními daty nebo 9 let s měsíčními daty. Nepracuje se s kurzy na denní </a:t>
            </a:r>
            <a:r>
              <a:rPr lang="cs-CZ" sz="1600" dirty="0" smtClean="0"/>
              <a:t>frekvenci.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6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2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1470"/>
            <a:ext cx="7560840" cy="507703"/>
          </a:xfrm>
        </p:spPr>
        <p:txBody>
          <a:bodyPr/>
          <a:lstStyle/>
          <a:p>
            <a:r>
              <a:rPr lang="cs-CZ" sz="2000" b="1" dirty="0" smtClean="0"/>
              <a:t>Seminární práce:</a:t>
            </a:r>
            <a:r>
              <a:rPr lang="cs-CZ" sz="2000" b="1" dirty="0">
                <a:solidFill>
                  <a:srgbClr val="C00000"/>
                </a:solidFill>
              </a:rPr>
              <a:t> Srovnání vývoje devizových kurzů národních měn vybraných zemí vůči hlavním světovým měnám 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-12576" y="843558"/>
            <a:ext cx="88569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307871"/>
                </a:solidFill>
              </a:rPr>
              <a:t>Základní </a:t>
            </a:r>
            <a:r>
              <a:rPr lang="cs-CZ" sz="2400" dirty="0">
                <a:solidFill>
                  <a:srgbClr val="307871"/>
                </a:solidFill>
              </a:rPr>
              <a:t>parametry seminární práce </a:t>
            </a:r>
            <a:r>
              <a:rPr lang="cs-CZ" sz="2400" dirty="0" smtClean="0">
                <a:solidFill>
                  <a:srgbClr val="307871"/>
                </a:solidFill>
              </a:rPr>
              <a:t>(2):</a:t>
            </a:r>
            <a:endParaRPr lang="cs-CZ" sz="2400" dirty="0">
              <a:solidFill>
                <a:srgbClr val="30787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práci je nutno použít základní nástroje práce s ekonomickými daty </a:t>
            </a:r>
            <a:endParaRPr lang="cs-CZ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Deskripce </a:t>
            </a:r>
            <a:r>
              <a:rPr lang="cs-CZ" sz="1600" dirty="0"/>
              <a:t>vývoje, popisná statistika dat, korelační analýza včetně klouzavé </a:t>
            </a:r>
            <a:r>
              <a:rPr lang="cs-CZ" sz="1600" dirty="0" smtClean="0"/>
              <a:t>korelace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Princip korelační analýzy bude možné najít v „</a:t>
            </a:r>
            <a:r>
              <a:rPr lang="cs-CZ" sz="1600" dirty="0" err="1" smtClean="0"/>
              <a:t>FIU_BPMEZ_Seminární</a:t>
            </a:r>
            <a:r>
              <a:rPr lang="cs-CZ" sz="1600" dirty="0" smtClean="0"/>
              <a:t> práce“ (IS SU)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Formální </a:t>
            </a:r>
            <a:r>
              <a:rPr lang="cs-CZ" dirty="0"/>
              <a:t>náležitosti </a:t>
            </a:r>
            <a:endParaRPr lang="cs-CZ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Délka max. 12 stran, úvod</a:t>
            </a:r>
            <a:r>
              <a:rPr lang="cs-CZ" sz="1600" dirty="0"/>
              <a:t>, závěr, formátování, </a:t>
            </a:r>
            <a:r>
              <a:rPr lang="cs-CZ" sz="1600" dirty="0" smtClean="0"/>
              <a:t>citace, </a:t>
            </a:r>
            <a:r>
              <a:rPr lang="cs-CZ" sz="1600" dirty="0"/>
              <a:t>seznam literatury, číslovaní tabulek a grafů, atd</a:t>
            </a:r>
            <a:r>
              <a:rPr lang="cs-CZ" sz="16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Seminární </a:t>
            </a:r>
            <a:r>
              <a:rPr lang="cs-CZ" dirty="0"/>
              <a:t>práce se odevzdává nejpozději </a:t>
            </a:r>
            <a:r>
              <a:rPr lang="cs-CZ" dirty="0" smtClean="0">
                <a:solidFill>
                  <a:srgbClr val="C00000"/>
                </a:solidFill>
              </a:rPr>
              <a:t>19/12/2021</a:t>
            </a:r>
            <a:r>
              <a:rPr lang="cs-CZ" dirty="0" smtClean="0"/>
              <a:t> </a:t>
            </a:r>
            <a:r>
              <a:rPr lang="cs-CZ" dirty="0"/>
              <a:t>prostřednictvím </a:t>
            </a:r>
            <a:r>
              <a:rPr lang="cs-CZ" dirty="0">
                <a:solidFill>
                  <a:srgbClr val="C00000"/>
                </a:solidFill>
              </a:rPr>
              <a:t>IS </a:t>
            </a:r>
            <a:r>
              <a:rPr lang="cs-CZ" dirty="0" smtClean="0">
                <a:solidFill>
                  <a:srgbClr val="C00000"/>
                </a:solidFill>
              </a:rPr>
              <a:t>SU</a:t>
            </a:r>
            <a:r>
              <a:rPr lang="cs-CZ" dirty="0" smtClean="0"/>
              <a:t>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Čím </a:t>
            </a:r>
            <a:r>
              <a:rPr lang="cs-CZ" sz="1600" dirty="0"/>
              <a:t>dříve je práce odevzdána, tím více času zůstane na případné přepracování a získání více bodů</a:t>
            </a:r>
            <a:r>
              <a:rPr lang="cs-CZ" sz="1600" dirty="0" smtClean="0"/>
              <a:t>.</a:t>
            </a:r>
          </a:p>
          <a:p>
            <a:pPr lvl="0">
              <a:spcBef>
                <a:spcPct val="20000"/>
              </a:spcBef>
              <a:buClr>
                <a:srgbClr val="307871"/>
              </a:buClr>
            </a:pPr>
            <a:r>
              <a:rPr lang="cs-CZ" sz="2000" dirty="0" smtClean="0">
                <a:solidFill>
                  <a:srgbClr val="C00000"/>
                </a:solidFill>
              </a:rPr>
              <a:t>	Maximum </a:t>
            </a:r>
            <a:r>
              <a:rPr lang="cs-CZ" sz="2000" dirty="0">
                <a:solidFill>
                  <a:srgbClr val="C00000"/>
                </a:solidFill>
              </a:rPr>
              <a:t>bodů </a:t>
            </a:r>
            <a:r>
              <a:rPr lang="cs-CZ" sz="2000" dirty="0" smtClean="0">
                <a:solidFill>
                  <a:srgbClr val="C00000"/>
                </a:solidFill>
              </a:rPr>
              <a:t>=&gt;20</a:t>
            </a:r>
            <a:endParaRPr lang="cs-CZ" sz="2000" dirty="0">
              <a:solidFill>
                <a:srgbClr val="C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altLang="cs-CZ" sz="32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Závěrečná zkouška</a:t>
            </a:r>
            <a:endParaRPr lang="en-US" b="1" dirty="0"/>
          </a:p>
        </p:txBody>
      </p:sp>
      <p:sp>
        <p:nvSpPr>
          <p:cNvPr id="5" name="Obdélník 4"/>
          <p:cNvSpPr/>
          <p:nvPr/>
        </p:nvSpPr>
        <p:spPr>
          <a:xfrm>
            <a:off x="287524" y="863590"/>
            <a:ext cx="87489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Závěrečná zkouška je písemná a je složena ze čtyř typů otázek. 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Teoretické </a:t>
            </a:r>
            <a:r>
              <a:rPr lang="cs-CZ" dirty="0"/>
              <a:t>otázky pokrývají problematiku </a:t>
            </a:r>
            <a:r>
              <a:rPr lang="cs-CZ" dirty="0" smtClean="0"/>
              <a:t>přednášek, seminářů </a:t>
            </a:r>
            <a:r>
              <a:rPr lang="cs-CZ" dirty="0"/>
              <a:t>a vycházejí ze studijní opory. 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Příklady </a:t>
            </a:r>
            <a:r>
              <a:rPr lang="cs-CZ" dirty="0"/>
              <a:t>jsou odvozeny od příkladů probraných na seminářích.</a:t>
            </a:r>
          </a:p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Testové           </a:t>
            </a:r>
            <a:r>
              <a:rPr lang="cs-CZ" dirty="0" smtClean="0"/>
              <a:t>   6 </a:t>
            </a:r>
            <a:r>
              <a:rPr lang="cs-CZ" dirty="0"/>
              <a:t>x 2 b. = 12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Rozepisovací</a:t>
            </a:r>
            <a:r>
              <a:rPr lang="cs-CZ" dirty="0" smtClean="0"/>
              <a:t>     </a:t>
            </a:r>
            <a:r>
              <a:rPr lang="cs-CZ" dirty="0"/>
              <a:t>6 x 3 b. = 18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Příklady           </a:t>
            </a:r>
            <a:r>
              <a:rPr lang="cs-CZ" dirty="0" smtClean="0"/>
              <a:t>  </a:t>
            </a:r>
            <a:r>
              <a:rPr lang="cs-CZ" dirty="0"/>
              <a:t>4 x 5 b. = 20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u="sng" dirty="0"/>
              <a:t>Velká              </a:t>
            </a:r>
            <a:r>
              <a:rPr lang="cs-CZ" u="sng" dirty="0" smtClean="0"/>
              <a:t> </a:t>
            </a:r>
            <a:r>
              <a:rPr lang="cs-CZ" u="sng" dirty="0" smtClean="0"/>
              <a:t> </a:t>
            </a:r>
            <a:r>
              <a:rPr lang="cs-CZ" u="sng" dirty="0"/>
              <a:t>1 x 10 b</a:t>
            </a:r>
            <a:r>
              <a:rPr lang="cs-CZ" u="sng" dirty="0" smtClean="0"/>
              <a:t>. = </a:t>
            </a:r>
            <a:r>
              <a:rPr lang="cs-CZ" u="sng" dirty="0"/>
              <a:t>10 b</a:t>
            </a:r>
            <a:r>
              <a:rPr lang="cs-CZ" u="sng" dirty="0" smtClean="0"/>
              <a:t>.</a:t>
            </a:r>
          </a:p>
          <a:p>
            <a:r>
              <a:rPr lang="cs-CZ" dirty="0"/>
              <a:t>	</a:t>
            </a:r>
            <a:r>
              <a:rPr lang="cs-CZ" dirty="0" smtClean="0"/>
              <a:t>   </a:t>
            </a:r>
            <a:r>
              <a:rPr lang="cs-CZ" dirty="0" smtClean="0">
                <a:solidFill>
                  <a:srgbClr val="C00000"/>
                </a:solidFill>
              </a:rPr>
              <a:t>Maximum </a:t>
            </a:r>
            <a:r>
              <a:rPr lang="cs-CZ" dirty="0">
                <a:solidFill>
                  <a:srgbClr val="C00000"/>
                </a:solidFill>
              </a:rPr>
              <a:t>bodů </a:t>
            </a:r>
            <a:r>
              <a:rPr lang="cs-CZ" dirty="0" smtClean="0">
                <a:solidFill>
                  <a:srgbClr val="C00000"/>
                </a:solidFill>
              </a:rPr>
              <a:t>=&gt;60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		</a:t>
            </a:r>
            <a:endParaRPr lang="cs-CZ" sz="2000" u="sng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515</Words>
  <Application>Microsoft Office PowerPoint</Application>
  <PresentationFormat>Předvádění na obrazovce (16:9)</PresentationFormat>
  <Paragraphs>153</Paragraphs>
  <Slides>12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Wingdings</vt:lpstr>
      <vt:lpstr>SLU</vt:lpstr>
      <vt:lpstr>Úvodní informace do kurzu  Mezinárodní finance</vt:lpstr>
      <vt:lpstr>Sylabus předmětu</vt:lpstr>
      <vt:lpstr>Hlavní studijní text</vt:lpstr>
      <vt:lpstr>Podmínky absolvování předmětu</vt:lpstr>
      <vt:lpstr>Kvízy – orientace v problematice</vt:lpstr>
      <vt:lpstr>Průběžný test</vt:lpstr>
      <vt:lpstr>Seminární práce: Srovnání vývoje devizových kurzů národních měn vybraných zemí vůči hlavním světovým měnám </vt:lpstr>
      <vt:lpstr>Seminární práce: Srovnání vývoje devizových kurzů národních měn vybraných zemí vůči hlavním světovým měnám </vt:lpstr>
      <vt:lpstr>Závěrečná zkouška</vt:lpstr>
      <vt:lpstr>Organizace výuky</vt:lpstr>
      <vt:lpstr>Kontakty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137</cp:revision>
  <cp:lastPrinted>2017-02-22T12:09:42Z</cp:lastPrinted>
  <dcterms:created xsi:type="dcterms:W3CDTF">2016-07-06T15:42:34Z</dcterms:created>
  <dcterms:modified xsi:type="dcterms:W3CDTF">2021-09-19T18:25:48Z</dcterms:modified>
</cp:coreProperties>
</file>