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64" r:id="rId6"/>
    <p:sldId id="265" r:id="rId7"/>
    <p:sldId id="266" r:id="rId8"/>
    <p:sldId id="276" r:id="rId9"/>
    <p:sldId id="277" r:id="rId10"/>
    <p:sldId id="267" r:id="rId11"/>
    <p:sldId id="268" r:id="rId12"/>
    <p:sldId id="269" r:id="rId13"/>
    <p:sldId id="270" r:id="rId14"/>
    <p:sldId id="271" r:id="rId15"/>
    <p:sldId id="278" r:id="rId16"/>
    <p:sldId id="272" r:id="rId17"/>
    <p:sldId id="273" r:id="rId18"/>
    <p:sldId id="274" r:id="rId19"/>
    <p:sldId id="275" r:id="rId20"/>
    <p:sldId id="279" r:id="rId21"/>
    <p:sldId id="280" r:id="rId22"/>
    <p:sldId id="281" r:id="rId23"/>
    <p:sldId id="282" r:id="rId24"/>
    <p:sldId id="283" r:id="rId25"/>
    <p:sldId id="284" r:id="rId26"/>
    <p:sldId id="287" r:id="rId27"/>
    <p:sldId id="285" r:id="rId28"/>
    <p:sldId id="286" r:id="rId29"/>
    <p:sldId id="288" r:id="rId30"/>
    <p:sldId id="289" r:id="rId31"/>
    <p:sldId id="290" r:id="rId32"/>
    <p:sldId id="291" r:id="rId33"/>
    <p:sldId id="292" r:id="rId34"/>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4095">
          <p15:clr>
            <a:srgbClr val="A4A3A4"/>
          </p15:clr>
        </p15:guide>
        <p15:guide id="2" pos="2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3300"/>
    <a:srgbClr val="006600"/>
    <a:srgbClr val="336600"/>
    <a:srgbClr val="00544D"/>
    <a:srgbClr val="6B2E6E"/>
    <a:srgbClr val="265787"/>
    <a:srgbClr val="00244D"/>
    <a:srgbClr val="9C1F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15" d="100"/>
          <a:sy n="115" d="100"/>
        </p:scale>
        <p:origin x="1242" y="108"/>
      </p:cViewPr>
      <p:guideLst>
        <p:guide orient="horz" pos="4095"/>
        <p:guide pos="21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lvl1pPr>
              <a:defRPr/>
            </a:lvl1pPr>
          </a:lstStyle>
          <a:p>
            <a:pPr>
              <a:defRPr/>
            </a:pPr>
            <a:fld id="{CD4DD7FA-A0FA-4012-A98F-15A09618F799}" type="datetimeFigureOut">
              <a:rPr lang="cs-CZ"/>
              <a:pPr>
                <a:defRPr/>
              </a:pPr>
              <a:t>17.12.2019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18ADDDF-1264-4F28-8338-EC1E07F3DEE5}" type="slidenum">
              <a:rPr lang="cs-CZ" altLang="cs-CZ"/>
              <a:pPr>
                <a:defRPr/>
              </a:pPr>
              <a:t>‹#›</a:t>
            </a:fld>
            <a:endParaRPr lang="cs-CZ" altLang="cs-CZ"/>
          </a:p>
        </p:txBody>
      </p:sp>
    </p:spTree>
    <p:extLst>
      <p:ext uri="{BB962C8B-B14F-4D97-AF65-F5344CB8AC3E}">
        <p14:creationId xmlns:p14="http://schemas.microsoft.com/office/powerpoint/2010/main" val="577125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8142B50E-3DA8-4309-9076-4D02E7FD53CC}" type="datetimeFigureOut">
              <a:rPr lang="cs-CZ"/>
              <a:pPr>
                <a:defRPr/>
              </a:pPr>
              <a:t>17.12.2019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3CB83C9-5B4C-4800-9FD3-945C60804B34}" type="slidenum">
              <a:rPr lang="cs-CZ" altLang="cs-CZ"/>
              <a:pPr>
                <a:defRPr/>
              </a:pPr>
              <a:t>‹#›</a:t>
            </a:fld>
            <a:endParaRPr lang="cs-CZ" altLang="cs-CZ"/>
          </a:p>
        </p:txBody>
      </p:sp>
    </p:spTree>
    <p:extLst>
      <p:ext uri="{BB962C8B-B14F-4D97-AF65-F5344CB8AC3E}">
        <p14:creationId xmlns:p14="http://schemas.microsoft.com/office/powerpoint/2010/main" val="1590214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F5BE6D05-4501-4B0C-91E8-06A0EFE8D207}" type="datetimeFigureOut">
              <a:rPr lang="cs-CZ"/>
              <a:pPr>
                <a:defRPr/>
              </a:pPr>
              <a:t>17.12.2019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AD71501-7BD9-4790-9FCF-670D1CE8DC9C}" type="slidenum">
              <a:rPr lang="cs-CZ" altLang="cs-CZ"/>
              <a:pPr>
                <a:defRPr/>
              </a:pPr>
              <a:t>‹#›</a:t>
            </a:fld>
            <a:endParaRPr lang="cs-CZ" altLang="cs-CZ"/>
          </a:p>
        </p:txBody>
      </p:sp>
    </p:spTree>
    <p:extLst>
      <p:ext uri="{BB962C8B-B14F-4D97-AF65-F5344CB8AC3E}">
        <p14:creationId xmlns:p14="http://schemas.microsoft.com/office/powerpoint/2010/main" val="3658189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17.12.2019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76004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17.12.2019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76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AAB6CF5-6D0E-4832-A128-5D76418DBB90}" type="datetimeFigureOut">
              <a:rPr lang="cs-CZ" smtClean="0"/>
              <a:t>17.12.2019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132838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628650" y="1825625"/>
            <a:ext cx="386715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825625"/>
            <a:ext cx="386715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AAB6CF5-6D0E-4832-A128-5D76418DBB90}" type="datetimeFigureOut">
              <a:rPr lang="cs-CZ" smtClean="0"/>
              <a:t>17.12.2019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4126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AAB6CF5-6D0E-4832-A128-5D76418DBB90}" type="datetimeFigureOut">
              <a:rPr lang="cs-CZ" smtClean="0"/>
              <a:t>17.12.2019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2031946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AAB6CF5-6D0E-4832-A128-5D76418DBB90}" type="datetimeFigureOut">
              <a:rPr lang="cs-CZ" smtClean="0"/>
              <a:t>17.12.2019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281406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AAB6CF5-6D0E-4832-A128-5D76418DBB90}" type="datetimeFigureOut">
              <a:rPr lang="cs-CZ" smtClean="0"/>
              <a:t>17.12.2019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7268052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17.12.2019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986762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8A700F2-724B-4B1E-B123-094AE7CD8C2F}" type="datetimeFigureOut">
              <a:rPr lang="cs-CZ"/>
              <a:pPr>
                <a:defRPr/>
              </a:pPr>
              <a:t>17.12.2019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09F7D87-A4E6-4B6E-9D27-4FA8003DE0F0}" type="slidenum">
              <a:rPr lang="cs-CZ" altLang="cs-CZ"/>
              <a:pPr>
                <a:defRPr/>
              </a:pPr>
              <a:t>‹#›</a:t>
            </a:fld>
            <a:endParaRPr lang="cs-CZ" altLang="cs-CZ"/>
          </a:p>
        </p:txBody>
      </p:sp>
    </p:spTree>
    <p:extLst>
      <p:ext uri="{BB962C8B-B14F-4D97-AF65-F5344CB8AC3E}">
        <p14:creationId xmlns:p14="http://schemas.microsoft.com/office/powerpoint/2010/main" val="2390523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17.12.2019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5032898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17.12.2019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513881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628650" y="365125"/>
            <a:ext cx="5762625"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17.12.2019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3412336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1A2BFADF-DDC1-4400-8B64-5715C51EA3D1}" type="datetimeFigureOut">
              <a:rPr lang="cs-CZ"/>
              <a:pPr>
                <a:defRPr/>
              </a:pPr>
              <a:t>17.12.2019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A43CB71-E416-464C-86CB-A55091E5F12D}" type="slidenum">
              <a:rPr lang="cs-CZ" altLang="cs-CZ"/>
              <a:pPr>
                <a:defRPr/>
              </a:pPr>
              <a:t>‹#›</a:t>
            </a:fld>
            <a:endParaRPr lang="cs-CZ" altLang="cs-CZ"/>
          </a:p>
        </p:txBody>
      </p:sp>
    </p:spTree>
    <p:extLst>
      <p:ext uri="{BB962C8B-B14F-4D97-AF65-F5344CB8AC3E}">
        <p14:creationId xmlns:p14="http://schemas.microsoft.com/office/powerpoint/2010/main" val="229535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250AE38D-4CF5-4C80-ABE4-FD162976B94B}" type="datetimeFigureOut">
              <a:rPr lang="cs-CZ"/>
              <a:pPr>
                <a:defRPr/>
              </a:pPr>
              <a:t>17.12.2019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98F58CE5-2EB2-412A-9C0F-D009C00C8346}" type="slidenum">
              <a:rPr lang="cs-CZ" altLang="cs-CZ"/>
              <a:pPr>
                <a:defRPr/>
              </a:pPr>
              <a:t>‹#›</a:t>
            </a:fld>
            <a:endParaRPr lang="cs-CZ" altLang="cs-CZ"/>
          </a:p>
        </p:txBody>
      </p:sp>
    </p:spTree>
    <p:extLst>
      <p:ext uri="{BB962C8B-B14F-4D97-AF65-F5344CB8AC3E}">
        <p14:creationId xmlns:p14="http://schemas.microsoft.com/office/powerpoint/2010/main" val="206208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D4D6E249-19AE-459C-A3E5-D1C2CC123D00}" type="datetimeFigureOut">
              <a:rPr lang="cs-CZ"/>
              <a:pPr>
                <a:defRPr/>
              </a:pPr>
              <a:t>17.12.2019</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0137C48E-035A-429E-9ADF-79C48A0AD2F3}" type="slidenum">
              <a:rPr lang="cs-CZ" altLang="cs-CZ"/>
              <a:pPr>
                <a:defRPr/>
              </a:pPr>
              <a:t>‹#›</a:t>
            </a:fld>
            <a:endParaRPr lang="cs-CZ" altLang="cs-CZ"/>
          </a:p>
        </p:txBody>
      </p:sp>
    </p:spTree>
    <p:extLst>
      <p:ext uri="{BB962C8B-B14F-4D97-AF65-F5344CB8AC3E}">
        <p14:creationId xmlns:p14="http://schemas.microsoft.com/office/powerpoint/2010/main" val="1358266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B4ABDA44-4CAA-4345-A756-4703360EE242}" type="datetimeFigureOut">
              <a:rPr lang="cs-CZ"/>
              <a:pPr>
                <a:defRPr/>
              </a:pPr>
              <a:t>17.12.2019</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7E1A00D4-7926-404C-B321-BFF026D8C31C}" type="slidenum">
              <a:rPr lang="cs-CZ" altLang="cs-CZ"/>
              <a:pPr>
                <a:defRPr/>
              </a:pPr>
              <a:t>‹#›</a:t>
            </a:fld>
            <a:endParaRPr lang="cs-CZ" altLang="cs-CZ"/>
          </a:p>
        </p:txBody>
      </p:sp>
    </p:spTree>
    <p:extLst>
      <p:ext uri="{BB962C8B-B14F-4D97-AF65-F5344CB8AC3E}">
        <p14:creationId xmlns:p14="http://schemas.microsoft.com/office/powerpoint/2010/main" val="2133529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BE782F0-DC46-4F00-81DD-2ACBA3C3B310}" type="datetimeFigureOut">
              <a:rPr lang="cs-CZ"/>
              <a:pPr>
                <a:defRPr/>
              </a:pPr>
              <a:t>17.12.2019</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BAE82D61-01CE-4948-92AE-A6ED95CD8D15}" type="slidenum">
              <a:rPr lang="cs-CZ" altLang="cs-CZ"/>
              <a:pPr>
                <a:defRPr/>
              </a:pPr>
              <a:t>‹#›</a:t>
            </a:fld>
            <a:endParaRPr lang="cs-CZ" altLang="cs-CZ"/>
          </a:p>
        </p:txBody>
      </p:sp>
    </p:spTree>
    <p:extLst>
      <p:ext uri="{BB962C8B-B14F-4D97-AF65-F5344CB8AC3E}">
        <p14:creationId xmlns:p14="http://schemas.microsoft.com/office/powerpoint/2010/main" val="1766884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EB143C5B-64DA-40ED-9576-975ED67AA1C3}" type="datetimeFigureOut">
              <a:rPr lang="cs-CZ"/>
              <a:pPr>
                <a:defRPr/>
              </a:pPr>
              <a:t>17.12.2019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AA033F4D-D45C-4D32-B9B4-4DB8B4F8A3A6}" type="slidenum">
              <a:rPr lang="cs-CZ" altLang="cs-CZ"/>
              <a:pPr>
                <a:defRPr/>
              </a:pPr>
              <a:t>‹#›</a:t>
            </a:fld>
            <a:endParaRPr lang="cs-CZ" altLang="cs-CZ"/>
          </a:p>
        </p:txBody>
      </p:sp>
    </p:spTree>
    <p:extLst>
      <p:ext uri="{BB962C8B-B14F-4D97-AF65-F5344CB8AC3E}">
        <p14:creationId xmlns:p14="http://schemas.microsoft.com/office/powerpoint/2010/main" val="4155106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83C4C866-D28D-46D0-B7D5-63035B3504AF}" type="datetimeFigureOut">
              <a:rPr lang="cs-CZ"/>
              <a:pPr>
                <a:defRPr/>
              </a:pPr>
              <a:t>17.12.2019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FC43421B-2210-4A7E-ABDE-6C42E3F47FFB}" type="slidenum">
              <a:rPr lang="cs-CZ" altLang="cs-CZ"/>
              <a:pPr>
                <a:defRPr/>
              </a:pPr>
              <a:t>‹#›</a:t>
            </a:fld>
            <a:endParaRPr lang="cs-CZ" altLang="cs-CZ"/>
          </a:p>
        </p:txBody>
      </p:sp>
    </p:spTree>
    <p:extLst>
      <p:ext uri="{BB962C8B-B14F-4D97-AF65-F5344CB8AC3E}">
        <p14:creationId xmlns:p14="http://schemas.microsoft.com/office/powerpoint/2010/main" val="2795317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smtClean="0"/>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8990FB15-455F-4099-B3EC-126F10F4A8D9}" type="datetimeFigureOut">
              <a:rPr lang="cs-CZ"/>
              <a:pPr>
                <a:defRPr/>
              </a:pPr>
              <a:t>17.12.2019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2F082D34-91F0-4445-8CCE-2A9DBE25484A}"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B6CF5-6D0E-4832-A128-5D76418DBB90}" type="datetimeFigureOut">
              <a:rPr lang="cs-CZ" smtClean="0"/>
              <a:t>17.12.2019</a:t>
            </a:fld>
            <a:endParaRPr lang="cs-CZ"/>
          </a:p>
        </p:txBody>
      </p:sp>
      <p:sp>
        <p:nvSpPr>
          <p:cNvPr id="5" name="Zástupný symbol pro zápatí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DE1257-616D-4DFF-BC7B-1D110706FE5F}" type="slidenum">
              <a:rPr lang="cs-CZ" smtClean="0"/>
              <a:t>‹#›</a:t>
            </a:fld>
            <a:endParaRPr lang="cs-CZ"/>
          </a:p>
        </p:txBody>
      </p:sp>
    </p:spTree>
    <p:extLst>
      <p:ext uri="{BB962C8B-B14F-4D97-AF65-F5344CB8AC3E}">
        <p14:creationId xmlns:p14="http://schemas.microsoft.com/office/powerpoint/2010/main" val="4003014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2571750"/>
            <a:ext cx="9144000" cy="18002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3600" b="1" dirty="0" smtClean="0">
                <a:latin typeface="Arial" pitchFamily="34" charset="0"/>
                <a:cs typeface="Arial" pitchFamily="34" charset="0"/>
              </a:rPr>
              <a:t>CAPITAL BUDGETING DECISIONS</a:t>
            </a:r>
            <a:endParaRPr lang="cs-CZ" sz="3600" b="1" dirty="0" smtClean="0">
              <a:latin typeface="Arial" pitchFamily="34" charset="0"/>
              <a:cs typeface="Arial" pitchFamily="34" charset="0"/>
            </a:endParaRPr>
          </a:p>
        </p:txBody>
      </p:sp>
      <p:sp>
        <p:nvSpPr>
          <p:cNvPr id="2051" name="TextovéPole 7"/>
          <p:cNvSpPr txBox="1">
            <a:spLocks noChangeArrowheads="1"/>
          </p:cNvSpPr>
          <p:nvPr/>
        </p:nvSpPr>
        <p:spPr bwMode="auto">
          <a:xfrm>
            <a:off x="0" y="4811713"/>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1800" dirty="0">
                <a:latin typeface="Arial" panose="020B0604020202020204" pitchFamily="34" charset="0"/>
              </a:rPr>
              <a:t>Ing. </a:t>
            </a:r>
            <a:r>
              <a:rPr lang="cs-CZ" altLang="cs-CZ" sz="1800" dirty="0" smtClean="0">
                <a:latin typeface="Arial" panose="020B0604020202020204" pitchFamily="34" charset="0"/>
              </a:rPr>
              <a:t>Markéta </a:t>
            </a:r>
            <a:r>
              <a:rPr lang="cs-CZ" altLang="cs-CZ" sz="1800" dirty="0" err="1" smtClean="0">
                <a:latin typeface="Arial" panose="020B0604020202020204" pitchFamily="34" charset="0"/>
              </a:rPr>
              <a:t>Šeligová</a:t>
            </a:r>
            <a:r>
              <a:rPr lang="cs-CZ" altLang="cs-CZ" sz="1800" smtClean="0">
                <a:latin typeface="Arial" panose="020B0604020202020204" pitchFamily="34" charset="0"/>
              </a:rPr>
              <a:t>, Ph.D.</a:t>
            </a:r>
            <a:endParaRPr lang="en-GB" altLang="cs-CZ" sz="1800" dirty="0">
              <a:latin typeface="Arial" panose="020B0604020202020204" pitchFamily="34" charset="0"/>
            </a:endParaRPr>
          </a:p>
          <a:p>
            <a:pPr algn="ctr" eaLnBrk="1" hangingPunct="1">
              <a:spcBef>
                <a:spcPct val="0"/>
              </a:spcBef>
              <a:buFontTx/>
              <a:buNone/>
            </a:pPr>
            <a:r>
              <a:rPr lang="cs-CZ" altLang="cs-CZ" sz="1800" dirty="0" smtClean="0">
                <a:latin typeface="Arial" panose="020B0604020202020204" pitchFamily="34" charset="0"/>
              </a:rPr>
              <a:t>MANAGERIAL ACCOUNTING</a:t>
            </a:r>
            <a:r>
              <a:rPr lang="en-GB" altLang="cs-CZ" sz="1800" dirty="0" smtClean="0">
                <a:latin typeface="Arial" panose="020B0604020202020204" pitchFamily="34" charset="0"/>
              </a:rPr>
              <a:t>/</a:t>
            </a:r>
            <a:r>
              <a:rPr lang="cs-CZ" altLang="cs-CZ" sz="1800" dirty="0" smtClean="0">
                <a:latin typeface="Arial" panose="020B0604020202020204" pitchFamily="34" charset="0"/>
              </a:rPr>
              <a:t>NANMU</a:t>
            </a:r>
            <a:endParaRPr lang="en-GB" altLang="cs-CZ" sz="1800" dirty="0">
              <a:latin typeface="Arial" panose="020B0604020202020204" pitchFamily="34" charset="0"/>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26728" y="185153"/>
            <a:ext cx="2668801" cy="205492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CAPITAL </a:t>
            </a:r>
            <a:r>
              <a:rPr lang="en-GB" b="1" dirty="0">
                <a:latin typeface="Arial" pitchFamily="34" charset="0"/>
                <a:cs typeface="Arial" pitchFamily="34" charset="0"/>
              </a:rPr>
              <a:t>BUDGETING DECISIONS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TIME VALUE OF MONEY </a:t>
            </a:r>
            <a:r>
              <a:rPr lang="cs-CZ" altLang="cs-CZ" sz="2400" b="1" dirty="0" smtClean="0">
                <a:latin typeface="Arial" panose="020B0604020202020204" pitchFamily="34" charset="0"/>
              </a:rPr>
              <a:t>(2)</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conversely, the net present value and internal rate of return methods not only focus on cash flows, but they also recognize the time value of those cash flows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these two methods use a technique called discounting cash flows to translate the value of future cash flows to their lesser present value</a:t>
            </a: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10006652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CAPITAL </a:t>
            </a:r>
            <a:r>
              <a:rPr lang="en-GB" b="1" dirty="0">
                <a:latin typeface="Arial" pitchFamily="34" charset="0"/>
                <a:cs typeface="Arial" pitchFamily="34" charset="0"/>
              </a:rPr>
              <a:t>BUDGETING DECISIONS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THE PAYBACK METHOD (1)</a:t>
            </a:r>
          </a:p>
        </p:txBody>
      </p:sp>
      <p:sp>
        <p:nvSpPr>
          <p:cNvPr id="3079" name="TextovéPole 10"/>
          <p:cNvSpPr txBox="1">
            <a:spLocks noChangeArrowheads="1"/>
          </p:cNvSpPr>
          <p:nvPr/>
        </p:nvSpPr>
        <p:spPr bwMode="auto">
          <a:xfrm>
            <a:off x="338138" y="1523285"/>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 payback method of evaluating capital budgeting projects focuses on the payback period</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payback period is the length of time that it takes for a project to recover its initial cost from the net cash inflows that </a:t>
            </a:r>
            <a:r>
              <a:rPr lang="en-US" altLang="cs-CZ" sz="2200" dirty="0" smtClean="0">
                <a:latin typeface="Arial" panose="020B0604020202020204" pitchFamily="34" charset="0"/>
              </a:rPr>
              <a:t>it</a:t>
            </a:r>
            <a:r>
              <a:rPr lang="cs-CZ" altLang="cs-CZ" sz="2200" dirty="0" smtClean="0">
                <a:latin typeface="Arial" panose="020B0604020202020204" pitchFamily="34" charset="0"/>
              </a:rPr>
              <a:t> </a:t>
            </a:r>
            <a:r>
              <a:rPr lang="en-US" altLang="cs-CZ" sz="2200" dirty="0" smtClean="0">
                <a:latin typeface="Arial" panose="020B0604020202020204" pitchFamily="34" charset="0"/>
              </a:rPr>
              <a:t>generates</a:t>
            </a:r>
            <a:endParaRPr lang="en-US"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this period is sometimes referred to as the time that it takes for an investment to pay for itself</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basic premise of the payback method is that the more quickly the cost of an investment can be recovered, the more desirable is the investment</a:t>
            </a:r>
          </a:p>
          <a:p>
            <a:pPr marL="285750" indent="-285750" eaLnBrk="1" hangingPunct="1">
              <a:spcBef>
                <a:spcPct val="0"/>
              </a:spcBef>
              <a:defRPr/>
            </a:pPr>
            <a:endParaRPr lang="en-US" altLang="cs-CZ" sz="2200" dirty="0">
              <a:latin typeface="Arial" panose="020B0604020202020204" pitchFamily="34" charset="0"/>
            </a:endParaRPr>
          </a:p>
        </p:txBody>
      </p:sp>
    </p:spTree>
    <p:extLst>
      <p:ext uri="{BB962C8B-B14F-4D97-AF65-F5344CB8AC3E}">
        <p14:creationId xmlns:p14="http://schemas.microsoft.com/office/powerpoint/2010/main" val="16201484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CAPITAL </a:t>
            </a:r>
            <a:r>
              <a:rPr lang="en-GB" b="1" dirty="0">
                <a:latin typeface="Arial" pitchFamily="34" charset="0"/>
                <a:cs typeface="Arial" pitchFamily="34" charset="0"/>
              </a:rPr>
              <a:t>BUDGETING DECISIONS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PAYBACK METHOD </a:t>
            </a:r>
            <a:r>
              <a:rPr lang="cs-CZ" altLang="cs-CZ" sz="2400" b="1" dirty="0" smtClean="0">
                <a:latin typeface="Arial" panose="020B0604020202020204" pitchFamily="34" charset="0"/>
              </a:rPr>
              <a:t>(2)</a:t>
            </a:r>
            <a:endParaRPr lang="cs-CZ" altLang="cs-CZ" sz="2400" b="1" dirty="0">
              <a:latin typeface="Arial" panose="020B0604020202020204" pitchFamily="34" charset="0"/>
            </a:endParaRPr>
          </a:p>
        </p:txBody>
      </p:sp>
      <mc:AlternateContent xmlns:mc="http://schemas.openxmlformats.org/markup-compatibility/2006" xmlns:a14="http://schemas.microsoft.com/office/drawing/2010/main">
        <mc:Choice Requires="a14">
          <p:sp>
            <p:nvSpPr>
              <p:cNvPr id="3079" name="TextovéPole 10"/>
              <p:cNvSpPr txBox="1">
                <a:spLocks noChangeArrowheads="1"/>
              </p:cNvSpPr>
              <p:nvPr/>
            </p:nvSpPr>
            <p:spPr bwMode="auto">
              <a:xfrm>
                <a:off x="338138" y="1523285"/>
                <a:ext cx="8477250" cy="367010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 payback period is expressed in years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when the annual net cash inflow is the same every year, the following formula can be used to compute the payback period</a:t>
                </a:r>
                <a:endParaRPr lang="en-GB" altLang="cs-CZ" sz="2200" dirty="0">
                  <a:latin typeface="Arial" panose="020B0604020202020204" pitchFamily="34" charset="0"/>
                </a:endParaRPr>
              </a:p>
              <a:p>
                <a:pPr marL="285750" indent="-285750" eaLnBrk="1" hangingPunct="1">
                  <a:spcBef>
                    <a:spcPct val="0"/>
                  </a:spcBef>
                  <a:defRPr/>
                </a:pPr>
                <a:endParaRPr lang="en-GB" altLang="cs-CZ" sz="2200" dirty="0" smtClean="0">
                  <a:latin typeface="Arial" panose="020B0604020202020204" pitchFamily="34" charset="0"/>
                </a:endParaRPr>
              </a:p>
              <a:p>
                <a:pPr marL="285750" indent="-285750" eaLnBrk="1" hangingPunct="1">
                  <a:spcBef>
                    <a:spcPct val="0"/>
                  </a:spcBef>
                  <a:defRPr/>
                </a:pPr>
                <a:r>
                  <a:rPr lang="en-GB" altLang="cs-CZ" sz="2200" dirty="0" smtClean="0">
                    <a:latin typeface="Arial" panose="020B0604020202020204" pitchFamily="34" charset="0"/>
                  </a:rPr>
                  <a:t>when the annual net cash inflow is the same every year, the following formula can be used to compute the payback period</a:t>
                </a:r>
              </a:p>
              <a:p>
                <a:pPr marL="285750" indent="-285750" eaLnBrk="1" hangingPunct="1">
                  <a:spcBef>
                    <a:spcPct val="0"/>
                  </a:spcBef>
                  <a:defRPr/>
                </a:pPr>
                <a:endParaRPr lang="en-GB" altLang="cs-CZ" sz="2200" dirty="0">
                  <a:latin typeface="Arial" panose="020B0604020202020204" pitchFamily="34" charset="0"/>
                </a:endParaRPr>
              </a:p>
              <a:p>
                <a:pPr algn="ctr" eaLnBrk="1" hangingPunct="1">
                  <a:spcBef>
                    <a:spcPct val="0"/>
                  </a:spcBef>
                  <a:buNone/>
                  <a:defRPr/>
                </a:pPr>
                <a:r>
                  <a:rPr lang="en-GB" altLang="cs-CZ" sz="2200" i="1" dirty="0" smtClean="0">
                    <a:latin typeface="Arial" panose="020B0604020202020204" pitchFamily="34" charset="0"/>
                  </a:rPr>
                  <a:t>Payback period = </a:t>
                </a:r>
                <a14:m>
                  <m:oMath xmlns:m="http://schemas.openxmlformats.org/officeDocument/2006/math">
                    <m:f>
                      <m:fPr>
                        <m:ctrlPr>
                          <a:rPr lang="en-GB" altLang="cs-CZ" sz="2200" i="1" smtClean="0">
                            <a:latin typeface="Cambria Math" panose="02040503050406030204" pitchFamily="18" charset="0"/>
                          </a:rPr>
                        </m:ctrlPr>
                      </m:fPr>
                      <m:num>
                        <m:r>
                          <a:rPr lang="en-GB" altLang="cs-CZ" sz="2200" b="0" i="1" smtClean="0">
                            <a:latin typeface="Cambria Math" panose="02040503050406030204" pitchFamily="18" charset="0"/>
                          </a:rPr>
                          <m:t>𝐼𝑛𝑣𝑒𝑠𝑡𝑚𝑒𝑛𝑡</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𝑟𝑒𝑞𝑢𝑖𝑟𝑒𝑑</m:t>
                        </m:r>
                      </m:num>
                      <m:den>
                        <m:r>
                          <a:rPr lang="en-GB" altLang="cs-CZ" sz="2200" b="0" i="1" smtClean="0">
                            <a:latin typeface="Cambria Math" panose="02040503050406030204" pitchFamily="18" charset="0"/>
                          </a:rPr>
                          <m:t>𝐴𝑛𝑛𝑢𝑎𝑙</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𝑛𝑒𝑡</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𝑐𝑎𝑠h</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𝑖𝑛𝑓𝑙𝑜𝑤</m:t>
                        </m:r>
                      </m:den>
                    </m:f>
                  </m:oMath>
                </a14:m>
                <a:endParaRPr lang="en-GB" altLang="cs-CZ" sz="2200" i="1"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smtClean="0">
                  <a:latin typeface="Arial" panose="020B0604020202020204" pitchFamily="34" charset="0"/>
                </a:endParaRPr>
              </a:p>
            </p:txBody>
          </p:sp>
        </mc:Choice>
        <mc:Fallback xmlns="">
          <p:sp>
            <p:nvSpPr>
              <p:cNvPr id="3079" name="TextovéPole 10"/>
              <p:cNvSpPr txBox="1">
                <a:spLocks noRot="1" noChangeAspect="1" noMove="1" noResize="1" noEditPoints="1" noAdjustHandles="1" noChangeArrowheads="1" noChangeShapeType="1" noTextEdit="1"/>
              </p:cNvSpPr>
              <p:nvPr/>
            </p:nvSpPr>
            <p:spPr bwMode="auto">
              <a:xfrm>
                <a:off x="338138" y="1523285"/>
                <a:ext cx="8477250" cy="3670107"/>
              </a:xfrm>
              <a:prstGeom prst="rect">
                <a:avLst/>
              </a:prstGeom>
              <a:blipFill rotWithShape="0">
                <a:blip r:embed="rId2"/>
                <a:stretch>
                  <a:fillRect l="-791" t="-997"/>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noFill/>
                  </a:rPr>
                  <a:t> </a:t>
                </a:r>
              </a:p>
            </p:txBody>
          </p:sp>
        </mc:Fallback>
      </mc:AlternateContent>
    </p:spTree>
    <p:extLst>
      <p:ext uri="{BB962C8B-B14F-4D97-AF65-F5344CB8AC3E}">
        <p14:creationId xmlns:p14="http://schemas.microsoft.com/office/powerpoint/2010/main" val="32077581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CAPITAL </a:t>
            </a:r>
            <a:r>
              <a:rPr lang="en-GB" b="1" dirty="0">
                <a:latin typeface="Arial" pitchFamily="34" charset="0"/>
                <a:cs typeface="Arial" pitchFamily="34" charset="0"/>
              </a:rPr>
              <a:t>BUDGETING DECISIONS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smtClean="0">
                <a:latin typeface="Arial" panose="020B0604020202020204" pitchFamily="34" charset="0"/>
              </a:rPr>
              <a:t>EVALUATION OF THE PAYBACK METHOD</a:t>
            </a:r>
            <a:r>
              <a:rPr lang="cs-CZ" altLang="cs-CZ" sz="2400" b="1" dirty="0" smtClean="0">
                <a:latin typeface="Arial" panose="020B0604020202020204" pitchFamily="34" charset="0"/>
              </a:rPr>
              <a:t> (1)</a:t>
            </a:r>
          </a:p>
        </p:txBody>
      </p:sp>
      <p:sp>
        <p:nvSpPr>
          <p:cNvPr id="3079" name="TextovéPole 10"/>
          <p:cNvSpPr txBox="1">
            <a:spLocks noChangeArrowheads="1"/>
          </p:cNvSpPr>
          <p:nvPr/>
        </p:nvSpPr>
        <p:spPr bwMode="auto">
          <a:xfrm>
            <a:off x="338138" y="1523285"/>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smtClean="0">
                <a:latin typeface="Arial" panose="020B0604020202020204" pitchFamily="34" charset="0"/>
              </a:rPr>
              <a:t>the </a:t>
            </a:r>
            <a:r>
              <a:rPr lang="en-US" altLang="cs-CZ" sz="2200" dirty="0">
                <a:latin typeface="Arial" panose="020B0604020202020204" pitchFamily="34" charset="0"/>
              </a:rPr>
              <a:t>payback method is not a true measure of the profitability of an investment</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rather, it simply tells a manager how many years are required to recover the original investment</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unfortunately, a shorter payback period does not always mean that one investment is more desirable than another</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a further criticism of the payback method is that it does not consider the time value of money </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a cash inflow to be received several years in the future is weighed the same as a cash inflow received right now</a:t>
            </a: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38615853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CAPITAL </a:t>
            </a:r>
            <a:r>
              <a:rPr lang="en-GB" b="1" dirty="0">
                <a:latin typeface="Arial" pitchFamily="34" charset="0"/>
                <a:cs typeface="Arial" pitchFamily="34" charset="0"/>
              </a:rPr>
              <a:t>BUDGETING DECISIONS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smtClean="0">
                <a:latin typeface="Arial" panose="020B0604020202020204" pitchFamily="34" charset="0"/>
              </a:rPr>
              <a:t>EVALUATION OF THE PAYBACK METHOD</a:t>
            </a:r>
            <a:r>
              <a:rPr lang="cs-CZ" altLang="cs-CZ" sz="2400" b="1" dirty="0" smtClean="0">
                <a:latin typeface="Arial" panose="020B0604020202020204" pitchFamily="34" charset="0"/>
              </a:rPr>
              <a:t> (2)</a:t>
            </a:r>
          </a:p>
        </p:txBody>
      </p:sp>
      <p:sp>
        <p:nvSpPr>
          <p:cNvPr id="3079" name="TextovéPole 10"/>
          <p:cNvSpPr txBox="1">
            <a:spLocks noChangeArrowheads="1"/>
          </p:cNvSpPr>
          <p:nvPr/>
        </p:nvSpPr>
        <p:spPr bwMode="auto">
          <a:xfrm>
            <a:off x="338138" y="1523285"/>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on the other hand, under certain conditions the payback method can be very useful</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for one thing, it can help identify which investment proposals are in the ballpark</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that is, it can be used as a screening tool to help answer the question - Should I consider this proposal further?</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if a proposal </a:t>
            </a:r>
            <a:r>
              <a:rPr lang="en-US" altLang="cs-CZ" sz="2200" dirty="0" err="1">
                <a:latin typeface="Arial" panose="020B0604020202020204" pitchFamily="34" charset="0"/>
              </a:rPr>
              <a:t>doesnt´t</a:t>
            </a:r>
            <a:r>
              <a:rPr lang="en-US" altLang="cs-CZ" sz="2200" dirty="0">
                <a:latin typeface="Arial" panose="020B0604020202020204" pitchFamily="34" charset="0"/>
              </a:rPr>
              <a:t> provide a payback within some specified period, then there may be no need to consider it further</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in addition, the payback period is often important to new companies that are cash poor</a:t>
            </a:r>
          </a:p>
          <a:p>
            <a:pPr marL="342900" indent="-342900" eaLnBrk="1" hangingPunct="1">
              <a:spcBef>
                <a:spcPct val="0"/>
              </a:spcBef>
              <a:defRPr/>
            </a:pPr>
            <a:endParaRPr lang="en-US" altLang="cs-CZ" sz="2200" dirty="0">
              <a:latin typeface="Arial" panose="020B0604020202020204" pitchFamily="34" charset="0"/>
            </a:endParaRPr>
          </a:p>
        </p:txBody>
      </p:sp>
    </p:spTree>
    <p:extLst>
      <p:ext uri="{BB962C8B-B14F-4D97-AF65-F5344CB8AC3E}">
        <p14:creationId xmlns:p14="http://schemas.microsoft.com/office/powerpoint/2010/main" val="41325744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CAPITAL </a:t>
            </a:r>
            <a:r>
              <a:rPr lang="en-GB" b="1" dirty="0">
                <a:latin typeface="Arial" pitchFamily="34" charset="0"/>
                <a:cs typeface="Arial" pitchFamily="34" charset="0"/>
              </a:rPr>
              <a:t>BUDGETING DECISIONS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EVALUATION OF THE PAYBACK METHOD</a:t>
            </a:r>
            <a:r>
              <a:rPr lang="cs-CZ" altLang="cs-CZ" sz="2400" b="1" dirty="0">
                <a:latin typeface="Arial" panose="020B0604020202020204" pitchFamily="34" charset="0"/>
              </a:rPr>
              <a:t> </a:t>
            </a:r>
            <a:r>
              <a:rPr lang="cs-CZ" altLang="cs-CZ" sz="2400" b="1" dirty="0" smtClean="0">
                <a:latin typeface="Arial" panose="020B0604020202020204" pitchFamily="34" charset="0"/>
              </a:rPr>
              <a:t>(3)</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when a company is cash poor, a project with a short payback period but a low rate of return might be preferred over another project with a high rate of return but a long payback period</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the reason is that the company may simply need a faster return of its cash investment </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the payback method is sometimes used in industries where products become obsolete very rapidly - such as consumer electronics; because products may last only a year or two, the payback period on investments must be very short</a:t>
            </a:r>
          </a:p>
          <a:p>
            <a:pPr marL="342900" indent="-342900" eaLnBrk="1" hangingPunct="1">
              <a:spcBef>
                <a:spcPct val="0"/>
              </a:spcBef>
              <a:defRPr/>
            </a:pP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7133568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CAPITAL </a:t>
            </a:r>
            <a:r>
              <a:rPr lang="en-GB" b="1" dirty="0">
                <a:latin typeface="Arial" pitchFamily="34" charset="0"/>
                <a:cs typeface="Arial" pitchFamily="34" charset="0"/>
              </a:rPr>
              <a:t>BUDGETING DECISIONS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smtClean="0">
                <a:latin typeface="Arial" panose="020B0604020202020204" pitchFamily="34" charset="0"/>
              </a:rPr>
              <a:t>PAYBACK AND UNEVEN CASH FLOWS</a:t>
            </a:r>
            <a:endParaRPr lang="cs-CZ" altLang="cs-CZ" sz="2400" b="1" dirty="0" smtClean="0">
              <a:latin typeface="Arial" panose="020B0604020202020204" pitchFamily="34" charset="0"/>
            </a:endParaRPr>
          </a:p>
        </p:txBody>
      </p:sp>
      <p:sp>
        <p:nvSpPr>
          <p:cNvPr id="3079" name="TextovéPole 10"/>
          <p:cNvSpPr txBox="1">
            <a:spLocks noChangeArrowheads="1"/>
          </p:cNvSpPr>
          <p:nvPr/>
        </p:nvSpPr>
        <p:spPr bwMode="auto">
          <a:xfrm>
            <a:off x="338138" y="1523285"/>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when the cash flows associated with an investment project change from year to year, the simple payback formula that we outlined earlier cannot be used</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instead, the payoff period can be computed as follows: </a:t>
            </a:r>
          </a:p>
          <a:p>
            <a:pPr marL="285750" indent="-285750" eaLnBrk="1" hangingPunct="1">
              <a:spcBef>
                <a:spcPct val="0"/>
              </a:spcBef>
              <a:defRPr/>
            </a:pPr>
            <a:endParaRPr lang="en-US" altLang="cs-CZ" sz="2200" i="1" dirty="0">
              <a:latin typeface="Arial" panose="020B0604020202020204" pitchFamily="34" charset="0"/>
            </a:endParaRPr>
          </a:p>
          <a:p>
            <a:pPr eaLnBrk="1" hangingPunct="1">
              <a:spcBef>
                <a:spcPct val="0"/>
              </a:spcBef>
              <a:buNone/>
              <a:defRPr/>
            </a:pPr>
            <a:r>
              <a:rPr lang="en-US" altLang="cs-CZ" sz="2200" i="1" dirty="0" smtClean="0">
                <a:latin typeface="Arial" panose="020B0604020202020204" pitchFamily="34" charset="0"/>
              </a:rPr>
              <a:t>Payback </a:t>
            </a:r>
            <a:r>
              <a:rPr lang="en-US" altLang="cs-CZ" sz="2200" i="1" dirty="0">
                <a:latin typeface="Arial" panose="020B0604020202020204" pitchFamily="34" charset="0"/>
              </a:rPr>
              <a:t>period = Number of years up to the year in which the investment is paid off + (Unrecovered investment at the beginning of the year in which the investment it paid off </a:t>
            </a:r>
            <a:r>
              <a:rPr lang="en-US" altLang="cs-CZ" sz="2200" i="1" dirty="0" smtClean="0">
                <a:latin typeface="Arial" panose="020B0604020202020204" pitchFamily="34" charset="0"/>
              </a:rPr>
              <a:t>÷ </a:t>
            </a:r>
            <a:r>
              <a:rPr lang="en-US" altLang="cs-CZ" sz="2200" i="1" dirty="0">
                <a:latin typeface="Arial" panose="020B0604020202020204" pitchFamily="34" charset="0"/>
              </a:rPr>
              <a:t>Cash inflow in the period in which the investment is paid off)</a:t>
            </a:r>
          </a:p>
          <a:p>
            <a:pPr eaLnBrk="1" hangingPunct="1">
              <a:spcBef>
                <a:spcPct val="0"/>
              </a:spcBef>
              <a:buFont typeface="Arial" panose="020B0604020202020204" pitchFamily="34" charset="0"/>
              <a:buNone/>
              <a:defRPr/>
            </a:pP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33479775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CAPITAL </a:t>
            </a:r>
            <a:r>
              <a:rPr lang="en-GB" b="1" dirty="0">
                <a:latin typeface="Arial" pitchFamily="34" charset="0"/>
                <a:cs typeface="Arial" pitchFamily="34" charset="0"/>
              </a:rPr>
              <a:t>BUDGETING DECISIONS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THE NET PRESENT VALUE METHOD (1)</a:t>
            </a:r>
          </a:p>
        </p:txBody>
      </p:sp>
      <p:sp>
        <p:nvSpPr>
          <p:cNvPr id="3079" name="TextovéPole 10"/>
          <p:cNvSpPr txBox="1">
            <a:spLocks noChangeArrowheads="1"/>
          </p:cNvSpPr>
          <p:nvPr/>
        </p:nvSpPr>
        <p:spPr bwMode="auto">
          <a:xfrm>
            <a:off x="338138" y="1523285"/>
            <a:ext cx="8477250"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smtClean="0">
                <a:latin typeface="Arial" panose="020B0604020202020204" pitchFamily="34" charset="0"/>
              </a:rPr>
              <a:t>the </a:t>
            </a:r>
            <a:r>
              <a:rPr lang="en-US" altLang="cs-CZ" sz="2200" dirty="0">
                <a:latin typeface="Arial" panose="020B0604020202020204" pitchFamily="34" charset="0"/>
              </a:rPr>
              <a:t>net present value method and the internal rate of return method use discounted cash flows to analyze capital budgeting </a:t>
            </a:r>
            <a:r>
              <a:rPr lang="en-US" altLang="cs-CZ" sz="2200" dirty="0" smtClean="0">
                <a:latin typeface="Arial" panose="020B0604020202020204" pitchFamily="34" charset="0"/>
              </a:rPr>
              <a:t>decisions</a:t>
            </a:r>
            <a:endParaRPr lang="cs-CZ" altLang="cs-CZ" sz="2200" dirty="0" smtClean="0">
              <a:latin typeface="Arial" panose="020B0604020202020204" pitchFamily="34" charset="0"/>
            </a:endParaRPr>
          </a:p>
          <a:p>
            <a:pPr marL="285750" indent="-285750" eaLnBrk="1" hangingPunct="1">
              <a:spcBef>
                <a:spcPct val="0"/>
              </a:spcBef>
              <a:defRPr/>
            </a:pPr>
            <a:endParaRPr lang="cs-CZ" altLang="cs-CZ" sz="2200" dirty="0" smtClean="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net present value method compares the present value of a project´s cash inflows to the present value of its cash </a:t>
            </a:r>
            <a:r>
              <a:rPr lang="en-US" altLang="cs-CZ" sz="2200" dirty="0" smtClean="0">
                <a:latin typeface="Arial" panose="020B0604020202020204" pitchFamily="34" charset="0"/>
              </a:rPr>
              <a:t>outflows</a:t>
            </a:r>
            <a:endParaRPr lang="cs-CZ" altLang="cs-CZ" sz="2200" dirty="0" smtClean="0">
              <a:latin typeface="Arial" panose="020B0604020202020204" pitchFamily="34" charset="0"/>
            </a:endParaRPr>
          </a:p>
          <a:p>
            <a:pPr eaLnBrk="1" hangingPunct="1">
              <a:spcBef>
                <a:spcPct val="0"/>
              </a:spcBef>
              <a:buNone/>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smtClean="0">
                <a:latin typeface="Arial" panose="020B0604020202020204" pitchFamily="34" charset="0"/>
              </a:rPr>
              <a:t>the </a:t>
            </a:r>
            <a:r>
              <a:rPr lang="en-US" altLang="cs-CZ" sz="2200" dirty="0">
                <a:latin typeface="Arial" panose="020B0604020202020204" pitchFamily="34" charset="0"/>
              </a:rPr>
              <a:t>difference between the present value of these cash flows, called the net present value, determines whether or not a project is an acceptable investment</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when performing net present value analysis, managers usually make two important assumptions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first, they assume that all cash flows other than the initial investment occur at the end of periods</a:t>
            </a: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26376128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CAPITAL </a:t>
            </a:r>
            <a:r>
              <a:rPr lang="en-GB" b="1" dirty="0">
                <a:latin typeface="Arial" pitchFamily="34" charset="0"/>
                <a:cs typeface="Arial" pitchFamily="34" charset="0"/>
              </a:rPr>
              <a:t>BUDGETING DECISIONS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NET PRESENT VALUE METHOD </a:t>
            </a:r>
            <a:r>
              <a:rPr lang="cs-CZ" altLang="cs-CZ" sz="2400" b="1" dirty="0" smtClean="0">
                <a:latin typeface="Arial" panose="020B0604020202020204" pitchFamily="34" charset="0"/>
              </a:rPr>
              <a:t>(2)</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this assumption is somewhat unrealistic because cash flows typically occur throughout a period rather than just at its end; however, it simplifies the computations considerably</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second, managers assume that all cash flows generated by an investment project are immediately reinvested at a rate of return equal to the rate used to discount the future cash flows, also known as </a:t>
            </a:r>
            <a:r>
              <a:rPr lang="en-US" altLang="cs-CZ" sz="2200" b="1" dirty="0">
                <a:latin typeface="Arial" panose="020B0604020202020204" pitchFamily="34" charset="0"/>
              </a:rPr>
              <a:t>the discount rate</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it this condition is not met, the net present value computations will not be accurate</a:t>
            </a:r>
          </a:p>
          <a:p>
            <a:pPr eaLnBrk="1" hangingPunct="1">
              <a:spcBef>
                <a:spcPct val="0"/>
              </a:spcBef>
              <a:buFont typeface="Arial" panose="020B0604020202020204" pitchFamily="34" charset="0"/>
              <a:buNone/>
              <a:defRPr/>
            </a:pP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23282657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CAPITAL </a:t>
            </a:r>
            <a:r>
              <a:rPr lang="en-GB" b="1" dirty="0">
                <a:latin typeface="Arial" pitchFamily="34" charset="0"/>
                <a:cs typeface="Arial" pitchFamily="34" charset="0"/>
              </a:rPr>
              <a:t>BUDGETING DECISIONS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NET PRESENT VALUE METHOD </a:t>
            </a:r>
            <a:r>
              <a:rPr lang="cs-CZ" altLang="cs-CZ" sz="2400" b="1" dirty="0" smtClean="0">
                <a:latin typeface="Arial" panose="020B0604020202020204" pitchFamily="34" charset="0"/>
              </a:rPr>
              <a:t>(3)</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to improve your understanding of the minimum required rate of return, it bears emphasizing that a company´s cost of capital is usually regarded as its minimum required rate of return</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the cost of capital </a:t>
            </a:r>
            <a:r>
              <a:rPr lang="en-US" altLang="cs-CZ" sz="2200" dirty="0">
                <a:latin typeface="Arial" panose="020B0604020202020204" pitchFamily="34" charset="0"/>
              </a:rPr>
              <a:t>is the average rate of return that the company must pay to its long-term creditors and its shareholders for the use of their funds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if a project´s rate of return is less than the cost of capital, the company does not earn enough to compensate its creditors and shareholders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therefore, any project with a rate of return less than the cost of capital should be </a:t>
            </a:r>
            <a:r>
              <a:rPr lang="en-US" altLang="cs-CZ" sz="2200" dirty="0" smtClean="0">
                <a:latin typeface="Arial" panose="020B0604020202020204" pitchFamily="34" charset="0"/>
              </a:rPr>
              <a:t>rejected</a:t>
            </a:r>
            <a:r>
              <a:rPr lang="cs-CZ" altLang="cs-CZ" sz="2200" dirty="0" smtClean="0">
                <a:latin typeface="Arial" panose="020B0604020202020204" pitchFamily="34" charset="0"/>
              </a:rPr>
              <a:t>; </a:t>
            </a:r>
            <a:r>
              <a:rPr lang="en-US" altLang="cs-CZ" sz="2200" dirty="0" smtClean="0">
                <a:latin typeface="Arial" panose="020B0604020202020204" pitchFamily="34" charset="0"/>
              </a:rPr>
              <a:t>the </a:t>
            </a:r>
            <a:r>
              <a:rPr lang="en-US" altLang="cs-CZ" sz="2200" dirty="0">
                <a:latin typeface="Arial" panose="020B0604020202020204" pitchFamily="34" charset="0"/>
              </a:rPr>
              <a:t>cost of capital serves as a screening device</a:t>
            </a:r>
          </a:p>
          <a:p>
            <a:pPr marL="285750" indent="-285750" eaLnBrk="1" hangingPunct="1">
              <a:spcBef>
                <a:spcPct val="0"/>
              </a:spcBef>
              <a:defRPr/>
            </a:pPr>
            <a:endParaRPr lang="en-US" altLang="cs-CZ" sz="2200" dirty="0">
              <a:latin typeface="Arial" panose="020B0604020202020204" pitchFamily="34" charset="0"/>
            </a:endParaRPr>
          </a:p>
        </p:txBody>
      </p:sp>
    </p:spTree>
    <p:extLst>
      <p:ext uri="{BB962C8B-B14F-4D97-AF65-F5344CB8AC3E}">
        <p14:creationId xmlns:p14="http://schemas.microsoft.com/office/powerpoint/2010/main" val="6312861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CAPITAL BUDGETING </a:t>
            </a:r>
            <a:r>
              <a:rPr lang="en-GB" b="1" dirty="0" smtClean="0">
                <a:latin typeface="Arial" pitchFamily="34" charset="0"/>
                <a:cs typeface="Arial" pitchFamily="34" charset="0"/>
              </a:rPr>
              <a:t>DECISIONS</a:t>
            </a:r>
            <a:endParaRPr lang="cs-CZ" b="1" dirty="0">
              <a:latin typeface="Arial" pitchFamily="34" charset="0"/>
              <a:cs typeface="Arial" pitchFamily="34" charset="0"/>
            </a:endParaRPr>
          </a:p>
        </p:txBody>
      </p:sp>
      <p:sp>
        <p:nvSpPr>
          <p:cNvPr id="3077"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en-GB" altLang="cs-CZ" sz="2400" b="1" cap="all" dirty="0" smtClean="0">
                <a:latin typeface="Arial" panose="020B0604020202020204" pitchFamily="34" charset="0"/>
              </a:rPr>
              <a:t>Outline of the lecture </a:t>
            </a:r>
          </a:p>
        </p:txBody>
      </p:sp>
      <p:sp>
        <p:nvSpPr>
          <p:cNvPr id="3078" name="TextovéPole 10"/>
          <p:cNvSpPr txBox="1">
            <a:spLocks noChangeArrowheads="1"/>
          </p:cNvSpPr>
          <p:nvPr/>
        </p:nvSpPr>
        <p:spPr bwMode="auto">
          <a:xfrm>
            <a:off x="320675" y="1551722"/>
            <a:ext cx="8477250" cy="477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mj-lt"/>
              <a:buAutoNum type="arabicPeriod"/>
              <a:defRPr/>
            </a:pPr>
            <a:r>
              <a:rPr lang="cs-CZ" altLang="cs-CZ" sz="2200" dirty="0">
                <a:latin typeface="Arial" panose="020B0604020202020204" pitchFamily="34" charset="0"/>
              </a:rPr>
              <a:t> </a:t>
            </a:r>
            <a:r>
              <a:rPr lang="en-GB" altLang="cs-CZ" sz="2200" dirty="0" smtClean="0">
                <a:latin typeface="Arial" panose="020B0604020202020204" pitchFamily="34" charset="0"/>
              </a:rPr>
              <a:t>Capital budgeting</a:t>
            </a:r>
          </a:p>
          <a:p>
            <a:pPr eaLnBrk="1" hangingPunct="1">
              <a:spcBef>
                <a:spcPct val="0"/>
              </a:spcBef>
              <a:buFont typeface="+mj-lt"/>
              <a:buAutoNum type="arabicPeriod"/>
              <a:defRPr/>
            </a:pPr>
            <a:endParaRPr lang="en-GB" altLang="cs-CZ" sz="2200" dirty="0" smtClean="0">
              <a:latin typeface="Arial" panose="020B0604020202020204" pitchFamily="34" charset="0"/>
            </a:endParaRPr>
          </a:p>
          <a:p>
            <a:pPr eaLnBrk="1" hangingPunct="1">
              <a:spcBef>
                <a:spcPct val="0"/>
              </a:spcBef>
              <a:buFont typeface="+mj-lt"/>
              <a:buAutoNum type="arabicPeriod"/>
              <a:defRPr/>
            </a:pPr>
            <a:r>
              <a:rPr lang="en-GB" altLang="cs-CZ" sz="2200" dirty="0" smtClean="0">
                <a:latin typeface="Arial" panose="020B0604020202020204" pitchFamily="34" charset="0"/>
              </a:rPr>
              <a:t> </a:t>
            </a:r>
            <a:r>
              <a:rPr lang="en-GB" altLang="cs-CZ" sz="2000" dirty="0" smtClean="0">
                <a:latin typeface="Arial" panose="020B0604020202020204" pitchFamily="34" charset="0"/>
              </a:rPr>
              <a:t>Cash flow versus net operating income</a:t>
            </a:r>
          </a:p>
          <a:p>
            <a:pPr eaLnBrk="1" hangingPunct="1">
              <a:spcBef>
                <a:spcPct val="0"/>
              </a:spcBef>
              <a:buFont typeface="+mj-lt"/>
              <a:buAutoNum type="arabicPeriod"/>
              <a:defRPr/>
            </a:pPr>
            <a:endParaRPr lang="en-GB" altLang="cs-CZ" sz="2200" dirty="0" smtClean="0">
              <a:latin typeface="Arial" panose="020B0604020202020204" pitchFamily="34" charset="0"/>
            </a:endParaRPr>
          </a:p>
          <a:p>
            <a:pPr eaLnBrk="1" hangingPunct="1">
              <a:spcBef>
                <a:spcPct val="0"/>
              </a:spcBef>
              <a:buFont typeface="+mj-lt"/>
              <a:buAutoNum type="arabicPeriod"/>
              <a:defRPr/>
            </a:pPr>
            <a:r>
              <a:rPr lang="en-GB" altLang="cs-CZ" sz="2200" dirty="0" smtClean="0">
                <a:latin typeface="Arial" panose="020B0604020202020204" pitchFamily="34" charset="0"/>
              </a:rPr>
              <a:t> </a:t>
            </a:r>
            <a:r>
              <a:rPr lang="en-GB" altLang="cs-CZ" sz="2000" dirty="0" smtClean="0">
                <a:latin typeface="Arial" panose="020B0604020202020204" pitchFamily="34" charset="0"/>
              </a:rPr>
              <a:t>The time value of money </a:t>
            </a:r>
          </a:p>
          <a:p>
            <a:pPr eaLnBrk="1" hangingPunct="1">
              <a:spcBef>
                <a:spcPct val="0"/>
              </a:spcBef>
              <a:buFont typeface="+mj-lt"/>
              <a:buAutoNum type="arabicPeriod"/>
              <a:defRPr/>
            </a:pPr>
            <a:endParaRPr lang="en-GB" altLang="cs-CZ" sz="2200" dirty="0" smtClean="0">
              <a:latin typeface="Arial" panose="020B0604020202020204" pitchFamily="34" charset="0"/>
            </a:endParaRPr>
          </a:p>
          <a:p>
            <a:pPr eaLnBrk="1" hangingPunct="1">
              <a:spcBef>
                <a:spcPct val="0"/>
              </a:spcBef>
              <a:buFont typeface="+mj-lt"/>
              <a:buAutoNum type="arabicPeriod"/>
              <a:defRPr/>
            </a:pPr>
            <a:r>
              <a:rPr lang="en-GB" altLang="cs-CZ" sz="2200" dirty="0" smtClean="0">
                <a:latin typeface="Arial" panose="020B0604020202020204" pitchFamily="34" charset="0"/>
              </a:rPr>
              <a:t> </a:t>
            </a:r>
            <a:r>
              <a:rPr lang="en-GB" altLang="cs-CZ" sz="2000" dirty="0" smtClean="0">
                <a:latin typeface="Arial" panose="020B0604020202020204" pitchFamily="34" charset="0"/>
              </a:rPr>
              <a:t>The payback method</a:t>
            </a:r>
          </a:p>
          <a:p>
            <a:pPr eaLnBrk="1" hangingPunct="1">
              <a:spcBef>
                <a:spcPct val="0"/>
              </a:spcBef>
              <a:buFont typeface="+mj-lt"/>
              <a:buAutoNum type="arabicPeriod"/>
              <a:defRPr/>
            </a:pPr>
            <a:endParaRPr lang="en-GB" altLang="cs-CZ" sz="2200" dirty="0" smtClean="0">
              <a:latin typeface="Arial" panose="020B0604020202020204" pitchFamily="34" charset="0"/>
            </a:endParaRPr>
          </a:p>
          <a:p>
            <a:pPr eaLnBrk="1" hangingPunct="1">
              <a:spcBef>
                <a:spcPct val="0"/>
              </a:spcBef>
              <a:buFont typeface="+mj-lt"/>
              <a:buAutoNum type="arabicPeriod"/>
              <a:defRPr/>
            </a:pPr>
            <a:r>
              <a:rPr lang="en-GB" altLang="cs-CZ" sz="2200" dirty="0" smtClean="0">
                <a:latin typeface="Arial" panose="020B0604020202020204" pitchFamily="34" charset="0"/>
              </a:rPr>
              <a:t> </a:t>
            </a:r>
            <a:r>
              <a:rPr lang="en-GB" altLang="cs-CZ" sz="2000" dirty="0" smtClean="0">
                <a:latin typeface="Arial" panose="020B0604020202020204" pitchFamily="34" charset="0"/>
              </a:rPr>
              <a:t>The net present value method </a:t>
            </a:r>
          </a:p>
          <a:p>
            <a:pPr eaLnBrk="1" hangingPunct="1">
              <a:spcBef>
                <a:spcPct val="0"/>
              </a:spcBef>
              <a:buFont typeface="+mj-lt"/>
              <a:buAutoNum type="arabicPeriod"/>
              <a:defRPr/>
            </a:pPr>
            <a:endParaRPr lang="en-GB" altLang="cs-CZ" sz="2200" dirty="0" smtClean="0">
              <a:latin typeface="Arial" panose="020B0604020202020204" pitchFamily="34" charset="0"/>
            </a:endParaRPr>
          </a:p>
          <a:p>
            <a:pPr eaLnBrk="1" hangingPunct="1">
              <a:spcBef>
                <a:spcPct val="0"/>
              </a:spcBef>
              <a:buFont typeface="+mj-lt"/>
              <a:buAutoNum type="arabicPeriod"/>
              <a:defRPr/>
            </a:pPr>
            <a:endParaRPr lang="en-GB" altLang="cs-CZ" sz="2200" dirty="0" smtClean="0">
              <a:latin typeface="Arial" panose="020B0604020202020204" pitchFamily="34" charset="0"/>
            </a:endParaRPr>
          </a:p>
          <a:p>
            <a:pPr eaLnBrk="1" hangingPunct="1">
              <a:spcBef>
                <a:spcPct val="0"/>
              </a:spcBef>
              <a:buFont typeface="+mj-lt"/>
              <a:buAutoNum type="arabicPeriod"/>
              <a:defRPr/>
            </a:pPr>
            <a:endParaRPr lang="en-GB" altLang="cs-CZ" sz="2200" dirty="0" smtClean="0">
              <a:latin typeface="Arial" panose="020B0604020202020204" pitchFamily="34" charset="0"/>
            </a:endParaRPr>
          </a:p>
          <a:p>
            <a:pPr marL="0" indent="0" eaLnBrk="1" hangingPunct="1">
              <a:spcBef>
                <a:spcPct val="0"/>
              </a:spcBef>
              <a:buFont typeface="Arial" panose="020B0604020202020204" pitchFamily="34" charset="0"/>
              <a:buNone/>
              <a:defRPr/>
            </a:pPr>
            <a:r>
              <a:rPr lang="en-GB" altLang="cs-CZ" sz="2200" dirty="0" smtClean="0">
                <a:latin typeface="Arial" panose="020B0604020202020204" pitchFamily="34" charset="0"/>
              </a:rPr>
              <a:t>   </a:t>
            </a:r>
          </a:p>
          <a:p>
            <a:pPr eaLnBrk="1" hangingPunct="1">
              <a:spcBef>
                <a:spcPct val="0"/>
              </a:spcBef>
              <a:buFont typeface="Calibri" panose="020F0502020204030204" pitchFamily="34" charset="0"/>
              <a:buAutoNum type="arabicPeriod"/>
              <a:defRPr/>
            </a:pPr>
            <a:endParaRPr lang="en-GB" altLang="cs-CZ" sz="1800" dirty="0"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smtClean="0">
                <a:latin typeface="Arial" pitchFamily="34" charset="0"/>
                <a:cs typeface="Arial" pitchFamily="34" charset="0"/>
              </a:rPr>
              <a:t>   </a:t>
            </a:r>
            <a:r>
              <a:rPr lang="en-GB" b="1" dirty="0" smtClean="0">
                <a:latin typeface="Arial" pitchFamily="34" charset="0"/>
                <a:cs typeface="Arial" pitchFamily="34" charset="0"/>
              </a:rPr>
              <a:t> </a:t>
            </a:r>
            <a:r>
              <a:rPr lang="en-GB" b="1" dirty="0">
                <a:latin typeface="Arial" pitchFamily="34" charset="0"/>
                <a:cs typeface="Arial" pitchFamily="34" charset="0"/>
              </a:rPr>
              <a:t>CAPITAL BUDGETING DECISIONS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NET PRESENT VALUE METHOD </a:t>
            </a:r>
            <a:r>
              <a:rPr lang="cs-CZ" altLang="cs-CZ" sz="2400" b="1" dirty="0" smtClean="0">
                <a:latin typeface="Arial" panose="020B0604020202020204" pitchFamily="34" charset="0"/>
              </a:rPr>
              <a:t>(4)</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5847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when the cost of capital is used as the discount rate in net present value analysis, any project with a negative net present value does not cover the company´s cost of capital and should be discarded as </a:t>
            </a:r>
            <a:r>
              <a:rPr lang="en-US" altLang="cs-CZ" sz="2200" dirty="0" smtClean="0">
                <a:latin typeface="Arial" panose="020B0604020202020204" pitchFamily="34" charset="0"/>
              </a:rPr>
              <a:t>unacceptable</a:t>
            </a:r>
            <a:endParaRPr lang="cs-CZ" altLang="cs-CZ" sz="2200" dirty="0" smtClean="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net present value method automatically provides for return of the original investment</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GB" altLang="cs-CZ" sz="2200" dirty="0" smtClean="0">
                <a:latin typeface="Arial" panose="020B0604020202020204" pitchFamily="34" charset="0"/>
              </a:rPr>
              <a:t>whenever the net present value of a project is positive, the project will recover the original cost of the investment plus sufficient excess cash inflows to compensate the organization for tying up funds in </a:t>
            </a:r>
            <a:r>
              <a:rPr lang="en-US" altLang="cs-CZ" sz="2200" dirty="0" smtClean="0">
                <a:latin typeface="Arial" panose="020B0604020202020204" pitchFamily="34" charset="0"/>
              </a:rPr>
              <a:t>the project</a:t>
            </a:r>
            <a:endParaRPr lang="cs-CZ" altLang="cs-CZ" sz="2200" dirty="0" smtClean="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eaLnBrk="1" hangingPunct="1">
              <a:spcBef>
                <a:spcPct val="0"/>
              </a:spcBef>
              <a:buNone/>
              <a:defRPr/>
            </a:pP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1837160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CAPITAL </a:t>
            </a:r>
            <a:r>
              <a:rPr lang="en-GB" b="1" dirty="0">
                <a:latin typeface="Arial" pitchFamily="34" charset="0"/>
                <a:cs typeface="Arial" pitchFamily="34" charset="0"/>
              </a:rPr>
              <a:t>BUDGETING DECISIONS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smtClean="0">
                <a:latin typeface="Arial" panose="020B0604020202020204" pitchFamily="34" charset="0"/>
              </a:rPr>
              <a:t>THE INTERNAL RATE OF RETURN METHOD</a:t>
            </a:r>
            <a:r>
              <a:rPr lang="cs-CZ" altLang="cs-CZ" sz="2400" b="1" dirty="0" smtClean="0">
                <a:latin typeface="Arial" panose="020B0604020202020204" pitchFamily="34" charset="0"/>
              </a:rPr>
              <a:t> (1)</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5847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the internal rate of return </a:t>
            </a:r>
            <a:r>
              <a:rPr lang="en-US" altLang="cs-CZ" sz="2200" dirty="0">
                <a:latin typeface="Arial" panose="020B0604020202020204" pitchFamily="34" charset="0"/>
              </a:rPr>
              <a:t>is the rate of return of an investment project over its useful life</a:t>
            </a:r>
          </a:p>
          <a:p>
            <a:pPr marL="285750" indent="-285750" eaLnBrk="1" hangingPunct="1">
              <a:spcBef>
                <a:spcPct val="0"/>
              </a:spcBef>
              <a:defRPr/>
            </a:pPr>
            <a:endParaRPr lang="en-GB" altLang="cs-CZ" sz="2200" dirty="0" smtClean="0">
              <a:latin typeface="Arial" panose="020B0604020202020204" pitchFamily="34" charset="0"/>
            </a:endParaRPr>
          </a:p>
          <a:p>
            <a:pPr marL="285750" indent="-285750" eaLnBrk="1" hangingPunct="1">
              <a:spcBef>
                <a:spcPct val="0"/>
              </a:spcBef>
              <a:defRPr/>
            </a:pPr>
            <a:r>
              <a:rPr lang="en-GB" altLang="cs-CZ" sz="2200" dirty="0" smtClean="0">
                <a:latin typeface="Arial" panose="020B0604020202020204" pitchFamily="34" charset="0"/>
              </a:rPr>
              <a:t>the internal rate of return is computed by finding the discount rate that equates the present value of a project´s cash outflows with the present value of its cash inflows</a:t>
            </a:r>
          </a:p>
          <a:p>
            <a:pPr marL="285750" indent="-285750" eaLnBrk="1" hangingPunct="1">
              <a:spcBef>
                <a:spcPct val="0"/>
              </a:spcBef>
              <a:defRPr/>
            </a:pPr>
            <a:endParaRPr lang="en-GB" altLang="cs-CZ" sz="2200" dirty="0" smtClean="0">
              <a:latin typeface="Arial" panose="020B0604020202020204" pitchFamily="34" charset="0"/>
            </a:endParaRPr>
          </a:p>
          <a:p>
            <a:pPr marL="285750" indent="-285750" eaLnBrk="1" hangingPunct="1">
              <a:spcBef>
                <a:spcPct val="0"/>
              </a:spcBef>
              <a:defRPr/>
            </a:pPr>
            <a:r>
              <a:rPr lang="en-GB" altLang="cs-CZ" sz="2200" dirty="0" smtClean="0">
                <a:latin typeface="Arial" panose="020B0604020202020204" pitchFamily="34" charset="0"/>
              </a:rPr>
              <a:t>in other words, the internal rate of return is the discount rate that results in a net present value of zero</a:t>
            </a:r>
          </a:p>
          <a:p>
            <a:pPr marL="285750" indent="-285750" eaLnBrk="1" hangingPunct="1">
              <a:spcBef>
                <a:spcPct val="0"/>
              </a:spcBef>
              <a:defRPr/>
            </a:pPr>
            <a:endParaRPr lang="en-GB" altLang="cs-CZ" sz="2200" dirty="0" smtClean="0">
              <a:latin typeface="Arial" panose="020B0604020202020204" pitchFamily="34" charset="0"/>
            </a:endParaRPr>
          </a:p>
          <a:p>
            <a:pPr marL="285750" indent="-285750" eaLnBrk="1" hangingPunct="1">
              <a:spcBef>
                <a:spcPct val="0"/>
              </a:spcBef>
              <a:defRPr/>
            </a:pPr>
            <a:r>
              <a:rPr lang="en-GB" altLang="cs-CZ" sz="2200" dirty="0" smtClean="0">
                <a:latin typeface="Arial" panose="020B0604020202020204" pitchFamily="34" charset="0"/>
              </a:rPr>
              <a:t>to compute the internal rate of return of the new mower</a:t>
            </a:r>
            <a:r>
              <a:rPr lang="en-US" altLang="cs-CZ" sz="2200" dirty="0" smtClean="0">
                <a:latin typeface="Arial" panose="020B0604020202020204" pitchFamily="34" charset="0"/>
              </a:rPr>
              <a:t>, </a:t>
            </a:r>
            <a:r>
              <a:rPr lang="en-US" altLang="cs-CZ" sz="2200" dirty="0">
                <a:latin typeface="Arial" panose="020B0604020202020204" pitchFamily="34" charset="0"/>
              </a:rPr>
              <a:t>we must find the discount rate that will result in a zero net present value</a:t>
            </a:r>
          </a:p>
          <a:p>
            <a:pPr marL="285750" indent="-285750" eaLnBrk="1" hangingPunct="1">
              <a:spcBef>
                <a:spcPct val="0"/>
              </a:spcBef>
              <a:defRPr/>
            </a:pPr>
            <a:endParaRPr lang="en-US" altLang="cs-CZ" sz="2200" dirty="0">
              <a:latin typeface="Arial" panose="020B0604020202020204" pitchFamily="34" charset="0"/>
            </a:endParaRPr>
          </a:p>
          <a:p>
            <a:pPr marL="1028700" lvl="1" eaLnBrk="1" hangingPunct="1">
              <a:spcBef>
                <a:spcPct val="0"/>
              </a:spcBef>
              <a:defRPr/>
            </a:pPr>
            <a:r>
              <a:rPr lang="en-US" altLang="cs-CZ" sz="1800" dirty="0">
                <a:latin typeface="Arial" panose="020B0604020202020204" pitchFamily="34" charset="0"/>
              </a:rPr>
              <a:t>the simplest and most direct approach when the net cash inflow is the same every year is to divide the investment in the project by the expected annual net cash inflow</a:t>
            </a:r>
          </a:p>
          <a:p>
            <a:pPr marL="285750" indent="-285750" eaLnBrk="1" hangingPunct="1">
              <a:spcBef>
                <a:spcPct val="0"/>
              </a:spcBef>
              <a:defRPr/>
            </a:pPr>
            <a:endParaRPr lang="en-US" altLang="cs-CZ" sz="2200" dirty="0">
              <a:latin typeface="Arial" panose="020B0604020202020204" pitchFamily="34" charset="0"/>
            </a:endParaRPr>
          </a:p>
        </p:txBody>
      </p:sp>
    </p:spTree>
    <p:extLst>
      <p:ext uri="{BB962C8B-B14F-4D97-AF65-F5344CB8AC3E}">
        <p14:creationId xmlns:p14="http://schemas.microsoft.com/office/powerpoint/2010/main" val="8782284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smtClean="0">
                <a:latin typeface="Arial" pitchFamily="34" charset="0"/>
                <a:cs typeface="Arial" pitchFamily="34" charset="0"/>
              </a:rPr>
              <a:t>    </a:t>
            </a:r>
            <a:r>
              <a:rPr lang="en-GB" b="1" dirty="0" smtClean="0">
                <a:latin typeface="Arial" pitchFamily="34" charset="0"/>
                <a:cs typeface="Arial" pitchFamily="34" charset="0"/>
              </a:rPr>
              <a:t>CAPITAL </a:t>
            </a:r>
            <a:r>
              <a:rPr lang="en-GB" b="1" dirty="0">
                <a:latin typeface="Arial" pitchFamily="34" charset="0"/>
                <a:cs typeface="Arial" pitchFamily="34" charset="0"/>
              </a:rPr>
              <a:t>BUDGETING DECISIONS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THE INTERNAL RATE OF RETURN METHOD</a:t>
            </a:r>
            <a:r>
              <a:rPr lang="cs-CZ" altLang="cs-CZ" sz="2400" b="1" dirty="0">
                <a:latin typeface="Arial" panose="020B0604020202020204" pitchFamily="34" charset="0"/>
              </a:rPr>
              <a:t> </a:t>
            </a:r>
            <a:r>
              <a:rPr lang="cs-CZ" altLang="cs-CZ" sz="2400" b="1" dirty="0" smtClean="0">
                <a:latin typeface="Arial" panose="020B0604020202020204" pitchFamily="34" charset="0"/>
              </a:rPr>
              <a:t>(2)</a:t>
            </a:r>
            <a:endParaRPr lang="cs-CZ" altLang="cs-CZ" sz="2400" b="1" dirty="0">
              <a:latin typeface="Arial" panose="020B0604020202020204" pitchFamily="34" charset="0"/>
            </a:endParaRPr>
          </a:p>
        </p:txBody>
      </p:sp>
      <mc:AlternateContent xmlns:mc="http://schemas.openxmlformats.org/markup-compatibility/2006" xmlns:a14="http://schemas.microsoft.com/office/drawing/2010/main">
        <mc:Choice Requires="a14">
          <p:sp>
            <p:nvSpPr>
              <p:cNvPr id="3079" name="TextovéPole 10"/>
              <p:cNvSpPr txBox="1">
                <a:spLocks noChangeArrowheads="1"/>
              </p:cNvSpPr>
              <p:nvPr/>
            </p:nvSpPr>
            <p:spPr bwMode="auto">
              <a:xfrm>
                <a:off x="338138" y="1523285"/>
                <a:ext cx="8477250" cy="231589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endParaRPr lang="cs-CZ" altLang="cs-CZ" sz="2200" dirty="0" smtClean="0">
                  <a:latin typeface="Arial" panose="020B0604020202020204" pitchFamily="34" charset="0"/>
                </a:endParaRPr>
              </a:p>
              <a:p>
                <a:pPr marL="285750" indent="-285750" eaLnBrk="1" hangingPunct="1">
                  <a:spcBef>
                    <a:spcPct val="0"/>
                  </a:spcBef>
                  <a:defRPr/>
                </a:pPr>
                <a:r>
                  <a:rPr lang="en-US" altLang="cs-CZ" sz="2200" dirty="0" smtClean="0">
                    <a:latin typeface="Arial" panose="020B0604020202020204" pitchFamily="34" charset="0"/>
                  </a:rPr>
                  <a:t>this computation yields a factor from which the internal rate of return can be </a:t>
                </a:r>
                <a:r>
                  <a:rPr lang="en-GB" altLang="cs-CZ" sz="2200" dirty="0" smtClean="0">
                    <a:latin typeface="Arial" panose="020B0604020202020204" pitchFamily="34" charset="0"/>
                  </a:rPr>
                  <a:t>determined</a:t>
                </a:r>
              </a:p>
              <a:p>
                <a:pPr marL="285750" indent="-285750" algn="ctr" eaLnBrk="1" hangingPunct="1">
                  <a:spcBef>
                    <a:spcPct val="0"/>
                  </a:spcBef>
                  <a:defRPr/>
                </a:pPr>
                <a:endParaRPr lang="en-GB" altLang="cs-CZ" sz="2200" i="1" dirty="0" smtClean="0">
                  <a:latin typeface="Arial" panose="020B0604020202020204" pitchFamily="34" charset="0"/>
                </a:endParaRPr>
              </a:p>
              <a:p>
                <a:pPr algn="ctr" eaLnBrk="1" hangingPunct="1">
                  <a:spcBef>
                    <a:spcPct val="0"/>
                  </a:spcBef>
                  <a:buNone/>
                  <a:defRPr/>
                </a:pPr>
                <a:r>
                  <a:rPr lang="en-GB" altLang="cs-CZ" sz="2200" i="1" dirty="0" smtClean="0">
                    <a:latin typeface="Arial" panose="020B0604020202020204" pitchFamily="34" charset="0"/>
                  </a:rPr>
                  <a:t>Factor of the internal rate of return </a:t>
                </a:r>
                <a:r>
                  <a:rPr lang="cs-CZ" altLang="cs-CZ" sz="2200" i="1" dirty="0" smtClean="0">
                    <a:latin typeface="Arial" panose="020B0604020202020204" pitchFamily="34" charset="0"/>
                  </a:rPr>
                  <a:t>= </a:t>
                </a:r>
                <a14:m>
                  <m:oMath xmlns:m="http://schemas.openxmlformats.org/officeDocument/2006/math">
                    <m:f>
                      <m:fPr>
                        <m:ctrlPr>
                          <a:rPr lang="cs-CZ" altLang="cs-CZ" sz="2200" i="1" smtClean="0">
                            <a:latin typeface="Cambria Math" panose="02040503050406030204" pitchFamily="18" charset="0"/>
                          </a:rPr>
                        </m:ctrlPr>
                      </m:fPr>
                      <m:num>
                        <m:r>
                          <a:rPr lang="cs-CZ" altLang="cs-CZ" sz="2200" b="0" i="1" smtClean="0">
                            <a:latin typeface="Cambria Math" panose="02040503050406030204" pitchFamily="18" charset="0"/>
                          </a:rPr>
                          <m:t>𝐼𝑛𝑣𝑒𝑠𝑡𝑚𝑒𝑛𝑡</m:t>
                        </m:r>
                        <m:r>
                          <a:rPr lang="cs-CZ" altLang="cs-CZ" sz="2200" b="0" i="1" smtClean="0">
                            <a:latin typeface="Cambria Math" panose="02040503050406030204" pitchFamily="18" charset="0"/>
                          </a:rPr>
                          <m:t> </m:t>
                        </m:r>
                        <m:r>
                          <a:rPr lang="cs-CZ" altLang="cs-CZ" sz="2200" b="0" i="1" smtClean="0">
                            <a:latin typeface="Cambria Math" panose="02040503050406030204" pitchFamily="18" charset="0"/>
                          </a:rPr>
                          <m:t>𝑟𝑒𝑞𝑢𝑖𝑟𝑒𝑑</m:t>
                        </m:r>
                      </m:num>
                      <m:den>
                        <m:r>
                          <a:rPr lang="cs-CZ" altLang="cs-CZ" sz="2200" b="0" i="1" smtClean="0">
                            <a:latin typeface="Cambria Math" panose="02040503050406030204" pitchFamily="18" charset="0"/>
                          </a:rPr>
                          <m:t>𝐴𝑛𝑛𝑢𝑎𝑙</m:t>
                        </m:r>
                        <m:r>
                          <a:rPr lang="cs-CZ" altLang="cs-CZ" sz="2200" b="0" i="1" smtClean="0">
                            <a:latin typeface="Cambria Math" panose="02040503050406030204" pitchFamily="18" charset="0"/>
                          </a:rPr>
                          <m:t> </m:t>
                        </m:r>
                        <m:r>
                          <a:rPr lang="cs-CZ" altLang="cs-CZ" sz="2200" b="0" i="1" smtClean="0">
                            <a:latin typeface="Cambria Math" panose="02040503050406030204" pitchFamily="18" charset="0"/>
                          </a:rPr>
                          <m:t>𝑛𝑒𝑡</m:t>
                        </m:r>
                        <m:r>
                          <a:rPr lang="cs-CZ" altLang="cs-CZ" sz="2200" b="0" i="1" smtClean="0">
                            <a:latin typeface="Cambria Math" panose="02040503050406030204" pitchFamily="18" charset="0"/>
                          </a:rPr>
                          <m:t> </m:t>
                        </m:r>
                        <m:r>
                          <a:rPr lang="cs-CZ" altLang="cs-CZ" sz="2200" b="0" i="1" smtClean="0">
                            <a:latin typeface="Cambria Math" panose="02040503050406030204" pitchFamily="18" charset="0"/>
                          </a:rPr>
                          <m:t>𝑐𝑎𝑠h</m:t>
                        </m:r>
                        <m:r>
                          <a:rPr lang="cs-CZ" altLang="cs-CZ" sz="2200" b="0" i="1" smtClean="0">
                            <a:latin typeface="Cambria Math" panose="02040503050406030204" pitchFamily="18" charset="0"/>
                          </a:rPr>
                          <m:t> </m:t>
                        </m:r>
                        <m:r>
                          <a:rPr lang="cs-CZ" altLang="cs-CZ" sz="2200" b="0" i="1" smtClean="0">
                            <a:latin typeface="Cambria Math" panose="02040503050406030204" pitchFamily="18" charset="0"/>
                          </a:rPr>
                          <m:t>𝑖𝑛𝑓𝑙𝑜𝑤</m:t>
                        </m:r>
                      </m:den>
                    </m:f>
                  </m:oMath>
                </a14:m>
                <a:endParaRPr lang="en-GB" altLang="cs-CZ" sz="2200" i="1"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smtClean="0">
                  <a:latin typeface="Arial" panose="020B0604020202020204" pitchFamily="34" charset="0"/>
                </a:endParaRPr>
              </a:p>
            </p:txBody>
          </p:sp>
        </mc:Choice>
        <mc:Fallback xmlns="">
          <p:sp>
            <p:nvSpPr>
              <p:cNvPr id="3079" name="TextovéPole 10"/>
              <p:cNvSpPr txBox="1">
                <a:spLocks noRot="1" noChangeAspect="1" noMove="1" noResize="1" noEditPoints="1" noAdjustHandles="1" noChangeArrowheads="1" noChangeShapeType="1" noTextEdit="1"/>
              </p:cNvSpPr>
              <p:nvPr/>
            </p:nvSpPr>
            <p:spPr bwMode="auto">
              <a:xfrm>
                <a:off x="338138" y="1523285"/>
                <a:ext cx="8477250" cy="2315890"/>
              </a:xfrm>
              <a:prstGeom prst="rect">
                <a:avLst/>
              </a:prstGeom>
              <a:blipFill rotWithShape="0">
                <a:blip r:embed="rId2"/>
                <a:stretch>
                  <a:fillRect l="-791"/>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noFill/>
                  </a:rPr>
                  <a:t> </a:t>
                </a:r>
              </a:p>
            </p:txBody>
          </p:sp>
        </mc:Fallback>
      </mc:AlternateContent>
    </p:spTree>
    <p:extLst>
      <p:ext uri="{BB962C8B-B14F-4D97-AF65-F5344CB8AC3E}">
        <p14:creationId xmlns:p14="http://schemas.microsoft.com/office/powerpoint/2010/main" val="34603437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CAPITAL </a:t>
            </a:r>
            <a:r>
              <a:rPr lang="en-GB" b="1" dirty="0">
                <a:latin typeface="Arial" pitchFamily="34" charset="0"/>
                <a:cs typeface="Arial" pitchFamily="34" charset="0"/>
              </a:rPr>
              <a:t>BUDGETING DECISIONS</a:t>
            </a: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COMPARISON OF THE NET PRESENT VALUE AND INTERNAL RATE OF RETURN METHODS (1)</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endParaRPr lang="cs-CZ" altLang="cs-CZ" sz="2200" dirty="0" smtClean="0">
              <a:latin typeface="Arial" panose="020B0604020202020204" pitchFamily="34" charset="0"/>
            </a:endParaRPr>
          </a:p>
          <a:p>
            <a:pPr marL="285750" indent="-285750" eaLnBrk="1" hangingPunct="1">
              <a:spcBef>
                <a:spcPct val="0"/>
              </a:spcBef>
              <a:defRPr/>
            </a:pPr>
            <a:r>
              <a:rPr lang="en-US" altLang="cs-CZ" sz="2200" dirty="0" smtClean="0">
                <a:latin typeface="Arial" panose="020B0604020202020204" pitchFamily="34" charset="0"/>
              </a:rPr>
              <a:t>this </a:t>
            </a:r>
            <a:r>
              <a:rPr lang="en-US" altLang="cs-CZ" sz="2200" dirty="0">
                <a:latin typeface="Arial" panose="020B0604020202020204" pitchFamily="34" charset="0"/>
              </a:rPr>
              <a:t>slide compares the net present value and internal rate of return methods in three ways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1. Both method use the cost of capital to screen out </a:t>
            </a:r>
            <a:r>
              <a:rPr lang="en-US" altLang="cs-CZ" sz="2200" dirty="0" smtClean="0">
                <a:latin typeface="Arial" panose="020B0604020202020204" pitchFamily="34" charset="0"/>
              </a:rPr>
              <a:t>u</a:t>
            </a:r>
            <a:r>
              <a:rPr lang="cs-CZ" altLang="cs-CZ" sz="2200" dirty="0" smtClean="0">
                <a:latin typeface="Arial" panose="020B0604020202020204" pitchFamily="34" charset="0"/>
              </a:rPr>
              <a:t>n</a:t>
            </a:r>
            <a:r>
              <a:rPr lang="en-US" altLang="cs-CZ" sz="2200" dirty="0" smtClean="0">
                <a:latin typeface="Arial" panose="020B0604020202020204" pitchFamily="34" charset="0"/>
              </a:rPr>
              <a:t>desirable </a:t>
            </a:r>
            <a:r>
              <a:rPr lang="en-US" altLang="cs-CZ" sz="2200" dirty="0">
                <a:latin typeface="Arial" panose="020B0604020202020204" pitchFamily="34" charset="0"/>
              </a:rPr>
              <a:t>investment projects. When the internal rate of return method is used, the cost of capital is used as the hurdle rate that a project must clear for </a:t>
            </a:r>
            <a:r>
              <a:rPr lang="en-US" altLang="cs-CZ" sz="2200" dirty="0" smtClean="0">
                <a:latin typeface="Arial" panose="020B0604020202020204" pitchFamily="34" charset="0"/>
              </a:rPr>
              <a:t>acceptance</a:t>
            </a:r>
            <a:r>
              <a:rPr lang="cs-CZ" altLang="cs-CZ" sz="2200" dirty="0" smtClean="0">
                <a:latin typeface="Arial" panose="020B0604020202020204" pitchFamily="34" charset="0"/>
              </a:rPr>
              <a:t>.</a:t>
            </a: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US" altLang="cs-CZ" sz="2200" dirty="0" smtClean="0">
                <a:latin typeface="Arial" panose="020B0604020202020204" pitchFamily="34" charset="0"/>
              </a:rPr>
              <a:t>2</a:t>
            </a:r>
            <a:r>
              <a:rPr lang="en-US" altLang="cs-CZ" sz="2200" dirty="0">
                <a:latin typeface="Arial" panose="020B0604020202020204" pitchFamily="34" charset="0"/>
              </a:rPr>
              <a:t>. </a:t>
            </a:r>
            <a:r>
              <a:rPr lang="cs-CZ" altLang="cs-CZ" sz="2200" dirty="0" smtClean="0">
                <a:latin typeface="Arial" panose="020B0604020202020204" pitchFamily="34" charset="0"/>
              </a:rPr>
              <a:t>T</a:t>
            </a:r>
            <a:r>
              <a:rPr lang="en-US" altLang="cs-CZ" sz="2200" dirty="0" smtClean="0">
                <a:latin typeface="Arial" panose="020B0604020202020204" pitchFamily="34" charset="0"/>
              </a:rPr>
              <a:t>he </a:t>
            </a:r>
            <a:r>
              <a:rPr lang="en-US" altLang="cs-CZ" sz="2200" dirty="0">
                <a:latin typeface="Arial" panose="020B0604020202020204" pitchFamily="34" charset="0"/>
              </a:rPr>
              <a:t>net present value method is often simpler to use than the internal rate or return method, particularly when a project does not have identical cash flows every </a:t>
            </a:r>
            <a:r>
              <a:rPr lang="en-US" altLang="cs-CZ" sz="2200" dirty="0" smtClean="0">
                <a:latin typeface="Arial" panose="020B0604020202020204" pitchFamily="34" charset="0"/>
              </a:rPr>
              <a:t>year</a:t>
            </a:r>
            <a:r>
              <a:rPr lang="cs-CZ"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31750419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CAPITAL </a:t>
            </a:r>
            <a:r>
              <a:rPr lang="en-GB" b="1" dirty="0">
                <a:latin typeface="Arial" pitchFamily="34" charset="0"/>
                <a:cs typeface="Arial" pitchFamily="34" charset="0"/>
              </a:rPr>
              <a:t>BUDGETING DECISIONS</a:t>
            </a: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COMPARISON OF THE NET PRESENT VALUE AND INTERNAL RATE OF RETURN </a:t>
            </a:r>
            <a:r>
              <a:rPr lang="cs-CZ" altLang="cs-CZ" sz="2400" b="1" dirty="0" smtClean="0">
                <a:latin typeface="Arial" panose="020B0604020202020204" pitchFamily="34" charset="0"/>
              </a:rPr>
              <a:t>METHODS (2)</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3. </a:t>
            </a:r>
            <a:r>
              <a:rPr lang="cs-CZ" altLang="cs-CZ" sz="2200" dirty="0" smtClean="0">
                <a:latin typeface="Arial" panose="020B0604020202020204" pitchFamily="34" charset="0"/>
              </a:rPr>
              <a:t>T</a:t>
            </a:r>
            <a:r>
              <a:rPr lang="en-US" altLang="cs-CZ" sz="2200" dirty="0" smtClean="0">
                <a:latin typeface="Arial" panose="020B0604020202020204" pitchFamily="34" charset="0"/>
              </a:rPr>
              <a:t>he </a:t>
            </a:r>
            <a:r>
              <a:rPr lang="en-US" altLang="cs-CZ" sz="2200" dirty="0">
                <a:latin typeface="Arial" panose="020B0604020202020204" pitchFamily="34" charset="0"/>
              </a:rPr>
              <a:t>internal rate of return method makes a questionable assumption. Both methods assume that cash flows generated by a project during its useful life are immediately reinvested elsewhere. The net present value method assumes the rate of return is the discount rate, whereas the internal rate of return method assumes the rate of return earned on cash flows is the internal rate of return on the </a:t>
            </a:r>
            <a:r>
              <a:rPr lang="en-US" altLang="cs-CZ" sz="2200" dirty="0" smtClean="0">
                <a:latin typeface="Arial" panose="020B0604020202020204" pitchFamily="34" charset="0"/>
              </a:rPr>
              <a:t>project</a:t>
            </a:r>
            <a:r>
              <a:rPr lang="cs-CZ" altLang="cs-CZ" sz="2200" dirty="0" smtClean="0">
                <a:latin typeface="Arial" panose="020B0604020202020204" pitchFamily="34" charset="0"/>
              </a:rPr>
              <a:t>.</a:t>
            </a:r>
            <a:endParaRPr lang="en-US"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14165791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CAPITAL </a:t>
            </a:r>
            <a:r>
              <a:rPr lang="en-GB" b="1" dirty="0">
                <a:latin typeface="Arial" pitchFamily="34" charset="0"/>
                <a:cs typeface="Arial" pitchFamily="34" charset="0"/>
              </a:rPr>
              <a:t>BUDGETING DECISIONS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EXPANDING THE NET PRESENT VALUE METHOD</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total cost approach to explain how the net present value method can be used to evaluate two alternative projects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total-cost approach is the most flexible method for comparing competing projects</a:t>
            </a:r>
            <a:r>
              <a:rPr lang="cs-CZ" altLang="cs-CZ" sz="2200" dirty="0" smtClean="0">
                <a:latin typeface="Arial" panose="020B0604020202020204" pitchFamily="34" charset="0"/>
              </a:rPr>
              <a:t>.</a:t>
            </a:r>
            <a:endParaRPr lang="en-US"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34026085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CAPITAL </a:t>
            </a:r>
            <a:r>
              <a:rPr lang="en-GB" b="1" dirty="0">
                <a:latin typeface="Arial" pitchFamily="34" charset="0"/>
                <a:cs typeface="Arial" pitchFamily="34" charset="0"/>
              </a:rPr>
              <a:t>BUDGETING DECISIONS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LEAST-COST DECISIONS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GB" altLang="cs-CZ" sz="2200" dirty="0" smtClean="0">
                <a:latin typeface="Arial" panose="020B0604020202020204" pitchFamily="34" charset="0"/>
              </a:rPr>
              <a:t>some decisions do not involve any revenues</a:t>
            </a:r>
          </a:p>
          <a:p>
            <a:pPr marL="285750" indent="-285750" eaLnBrk="1" hangingPunct="1">
              <a:spcBef>
                <a:spcPct val="0"/>
              </a:spcBef>
              <a:defRPr/>
            </a:pPr>
            <a:endParaRPr lang="en-GB" altLang="cs-CZ" sz="2200" dirty="0" smtClean="0">
              <a:latin typeface="Arial" panose="020B0604020202020204" pitchFamily="34" charset="0"/>
            </a:endParaRPr>
          </a:p>
          <a:p>
            <a:pPr marL="285750" indent="-285750" eaLnBrk="1" hangingPunct="1">
              <a:spcBef>
                <a:spcPct val="0"/>
              </a:spcBef>
              <a:defRPr/>
            </a:pPr>
            <a:r>
              <a:rPr lang="en-GB" altLang="cs-CZ" sz="2200" dirty="0" smtClean="0">
                <a:latin typeface="Arial" panose="020B0604020202020204" pitchFamily="34" charset="0"/>
              </a:rPr>
              <a:t>for example, a company may be trying to decide whether to buy or lease an executive jet</a:t>
            </a:r>
          </a:p>
          <a:p>
            <a:pPr marL="285750" indent="-285750" eaLnBrk="1" hangingPunct="1">
              <a:spcBef>
                <a:spcPct val="0"/>
              </a:spcBef>
              <a:defRPr/>
            </a:pPr>
            <a:endParaRPr lang="en-GB" altLang="cs-CZ" sz="2200" dirty="0" smtClean="0">
              <a:latin typeface="Arial" panose="020B0604020202020204" pitchFamily="34" charset="0"/>
            </a:endParaRPr>
          </a:p>
          <a:p>
            <a:pPr marL="285750" indent="-285750" eaLnBrk="1" hangingPunct="1">
              <a:spcBef>
                <a:spcPct val="0"/>
              </a:spcBef>
              <a:defRPr/>
            </a:pPr>
            <a:r>
              <a:rPr lang="en-GB" altLang="cs-CZ" sz="2200" dirty="0" smtClean="0">
                <a:latin typeface="Arial" panose="020B0604020202020204" pitchFamily="34" charset="0"/>
              </a:rPr>
              <a:t>the choice would be made on the basis of which alternative - buying or leasing - would be least costly</a:t>
            </a:r>
          </a:p>
          <a:p>
            <a:pPr marL="285750" indent="-285750" eaLnBrk="1" hangingPunct="1">
              <a:spcBef>
                <a:spcPct val="0"/>
              </a:spcBef>
              <a:defRPr/>
            </a:pPr>
            <a:endParaRPr lang="en-GB" altLang="cs-CZ" sz="2200" dirty="0" smtClean="0">
              <a:latin typeface="Arial" panose="020B0604020202020204" pitchFamily="34" charset="0"/>
            </a:endParaRPr>
          </a:p>
          <a:p>
            <a:pPr marL="285750" indent="-285750" eaLnBrk="1" hangingPunct="1">
              <a:spcBef>
                <a:spcPct val="0"/>
              </a:spcBef>
              <a:defRPr/>
            </a:pPr>
            <a:r>
              <a:rPr lang="en-GB" altLang="cs-CZ" sz="2200" dirty="0" smtClean="0">
                <a:latin typeface="Arial" panose="020B0604020202020204" pitchFamily="34" charset="0"/>
              </a:rPr>
              <a:t>in situation such as there, where no revenues are involved, the most desirable alternative is the one with the least total cost from a present value perspective</a:t>
            </a:r>
          </a:p>
          <a:p>
            <a:pPr marL="285750" indent="-285750" eaLnBrk="1" hangingPunct="1">
              <a:spcBef>
                <a:spcPct val="0"/>
              </a:spcBef>
              <a:defRPr/>
            </a:pPr>
            <a:endParaRPr lang="en-GB" altLang="cs-CZ" sz="2200" dirty="0" smtClean="0">
              <a:latin typeface="Arial" panose="020B0604020202020204" pitchFamily="34" charset="0"/>
            </a:endParaRPr>
          </a:p>
          <a:p>
            <a:pPr marL="285750" indent="-285750" eaLnBrk="1" hangingPunct="1">
              <a:spcBef>
                <a:spcPct val="0"/>
              </a:spcBef>
              <a:defRPr/>
            </a:pPr>
            <a:r>
              <a:rPr lang="en-GB" altLang="cs-CZ" sz="2200" dirty="0" smtClean="0">
                <a:latin typeface="Arial" panose="020B0604020202020204" pitchFamily="34" charset="0"/>
              </a:rPr>
              <a:t>hence, these are known as </a:t>
            </a:r>
            <a:r>
              <a:rPr lang="en-GB" altLang="cs-CZ" sz="2200" b="1" dirty="0" smtClean="0">
                <a:latin typeface="Arial" panose="020B0604020202020204" pitchFamily="34" charset="0"/>
              </a:rPr>
              <a:t>least-cost decision</a:t>
            </a:r>
          </a:p>
        </p:txBody>
      </p:sp>
    </p:spTree>
    <p:extLst>
      <p:ext uri="{BB962C8B-B14F-4D97-AF65-F5344CB8AC3E}">
        <p14:creationId xmlns:p14="http://schemas.microsoft.com/office/powerpoint/2010/main" val="19174465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CAPITAL </a:t>
            </a:r>
            <a:r>
              <a:rPr lang="en-GB" b="1" dirty="0">
                <a:latin typeface="Arial" pitchFamily="34" charset="0"/>
                <a:cs typeface="Arial" pitchFamily="34" charset="0"/>
              </a:rPr>
              <a:t>BUDGETING DECISIONS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INTERNAL RATE OF RETURN METHOD</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when using the internal rate of return method to rank competing investment projects, the preference rule is: </a:t>
            </a:r>
            <a:r>
              <a:rPr lang="en-US" altLang="cs-CZ" sz="2200" b="1" i="1" dirty="0">
                <a:latin typeface="Arial" panose="020B0604020202020204" pitchFamily="34" charset="0"/>
              </a:rPr>
              <a:t>this higher the internal rate of return, the more desirable the project</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an investment project with an internal rate of return of 18% is usually considered preferable to another project that has a return of only 15%</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internal rate of return is widely used to rank projects</a:t>
            </a: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37606051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smtClean="0">
                <a:latin typeface="Arial" pitchFamily="34" charset="0"/>
                <a:cs typeface="Arial" pitchFamily="34" charset="0"/>
              </a:rPr>
              <a:t>   </a:t>
            </a:r>
            <a:r>
              <a:rPr lang="en-GB" b="1" dirty="0" smtClean="0">
                <a:latin typeface="Arial" pitchFamily="34" charset="0"/>
                <a:cs typeface="Arial" pitchFamily="34" charset="0"/>
              </a:rPr>
              <a:t> </a:t>
            </a:r>
            <a:r>
              <a:rPr lang="en-GB" b="1" dirty="0">
                <a:latin typeface="Arial" pitchFamily="34" charset="0"/>
                <a:cs typeface="Arial" pitchFamily="34" charset="0"/>
              </a:rPr>
              <a:t>CAPITAL BUDGETING DECISIONS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NET PRESENT VALUE METHOD (1)</a:t>
            </a:r>
            <a:endParaRPr lang="cs-CZ" altLang="cs-CZ" sz="2400" b="1" dirty="0">
              <a:latin typeface="Arial" panose="020B0604020202020204" pitchFamily="34" charset="0"/>
            </a:endParaRPr>
          </a:p>
        </p:txBody>
      </p:sp>
      <mc:AlternateContent xmlns:mc="http://schemas.openxmlformats.org/markup-compatibility/2006" xmlns:a14="http://schemas.microsoft.com/office/drawing/2010/main">
        <mc:Choice Requires="a14">
          <p:sp>
            <p:nvSpPr>
              <p:cNvPr id="3079" name="TextovéPole 10"/>
              <p:cNvSpPr txBox="1">
                <a:spLocks noChangeArrowheads="1"/>
              </p:cNvSpPr>
              <p:nvPr/>
            </p:nvSpPr>
            <p:spPr bwMode="auto">
              <a:xfrm>
                <a:off x="338138" y="1523285"/>
                <a:ext cx="8477250" cy="50233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smtClean="0">
                    <a:latin typeface="Arial" panose="020B0604020202020204" pitchFamily="34" charset="0"/>
                  </a:rPr>
                  <a:t>the net present value of one project cannot be directly compared to the net </a:t>
                </a:r>
                <a:r>
                  <a:rPr lang="en-GB" altLang="cs-CZ" sz="2200" dirty="0" smtClean="0">
                    <a:latin typeface="Arial" panose="020B0604020202020204" pitchFamily="34" charset="0"/>
                  </a:rPr>
                  <a:t>present value of another project unless the initial investments are equal </a:t>
                </a:r>
              </a:p>
              <a:p>
                <a:pPr marL="285750" indent="-285750" eaLnBrk="1" hangingPunct="1">
                  <a:spcBef>
                    <a:spcPct val="0"/>
                  </a:spcBef>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b="1" dirty="0" smtClean="0">
                    <a:latin typeface="Arial" panose="020B0604020202020204" pitchFamily="34" charset="0"/>
                  </a:rPr>
                  <a:t>project </a:t>
                </a:r>
                <a:r>
                  <a:rPr lang="en-GB" altLang="cs-CZ" sz="2200" b="1" dirty="0">
                    <a:latin typeface="Arial" panose="020B0604020202020204" pitchFamily="34" charset="0"/>
                  </a:rPr>
                  <a:t>profitability </a:t>
                </a:r>
                <a:r>
                  <a:rPr lang="en-GB" altLang="cs-CZ" sz="2200" b="1" dirty="0" smtClean="0">
                    <a:latin typeface="Arial" panose="020B0604020202020204" pitchFamily="34" charset="0"/>
                  </a:rPr>
                  <a:t>index:</a:t>
                </a:r>
              </a:p>
              <a:p>
                <a:pPr marL="285750" indent="-285750" eaLnBrk="1" hangingPunct="1">
                  <a:spcBef>
                    <a:spcPct val="0"/>
                  </a:spcBef>
                  <a:defRPr/>
                </a:pPr>
                <a:endParaRPr lang="en-GB" altLang="cs-CZ" sz="2200" dirty="0">
                  <a:latin typeface="Arial" panose="020B0604020202020204" pitchFamily="34" charset="0"/>
                </a:endParaRPr>
              </a:p>
              <a:p>
                <a:pPr algn="ctr" eaLnBrk="1" hangingPunct="1">
                  <a:spcBef>
                    <a:spcPct val="0"/>
                  </a:spcBef>
                  <a:buNone/>
                  <a:defRPr/>
                </a:pPr>
                <a:r>
                  <a:rPr lang="en-GB" altLang="cs-CZ" sz="2200" i="1" dirty="0" smtClean="0">
                    <a:latin typeface="Arial" panose="020B0604020202020204" pitchFamily="34" charset="0"/>
                  </a:rPr>
                  <a:t>Project profitability index = </a:t>
                </a:r>
                <a14:m>
                  <m:oMath xmlns:m="http://schemas.openxmlformats.org/officeDocument/2006/math">
                    <m:f>
                      <m:fPr>
                        <m:ctrlPr>
                          <a:rPr lang="en-GB" altLang="cs-CZ" sz="2200" i="1" smtClean="0">
                            <a:latin typeface="Cambria Math" panose="02040503050406030204" pitchFamily="18" charset="0"/>
                          </a:rPr>
                        </m:ctrlPr>
                      </m:fPr>
                      <m:num>
                        <m:r>
                          <a:rPr lang="en-GB" altLang="cs-CZ" sz="2200" b="0" i="1" smtClean="0">
                            <a:latin typeface="Cambria Math" panose="02040503050406030204" pitchFamily="18" charset="0"/>
                          </a:rPr>
                          <m:t>𝑁𝑒𝑡</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𝑝𝑟𝑒𝑠𝑒𝑛𝑡</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𝑣𝑎𝑙𝑢𝑒</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𝑜𝑓</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𝑡h𝑒</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𝑝𝑟𝑜𝑗𝑒𝑐𝑡</m:t>
                        </m:r>
                      </m:num>
                      <m:den>
                        <m:r>
                          <a:rPr lang="en-GB" altLang="cs-CZ" sz="2200" b="0" i="1" smtClean="0">
                            <a:latin typeface="Cambria Math" panose="02040503050406030204" pitchFamily="18" charset="0"/>
                          </a:rPr>
                          <m:t>𝐼𝑛𝑣𝑒𝑠𝑡𝑚𝑒𝑛𝑡</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𝑟𝑒𝑞𝑢𝑖𝑟𝑒𝑑</m:t>
                        </m:r>
                      </m:den>
                    </m:f>
                  </m:oMath>
                </a14:m>
                <a:endParaRPr lang="en-GB" altLang="cs-CZ" sz="2200" i="1" dirty="0" smtClean="0">
                  <a:latin typeface="Arial" panose="020B0604020202020204" pitchFamily="34" charset="0"/>
                </a:endParaRPr>
              </a:p>
              <a:p>
                <a:pPr marL="342900" indent="-342900" eaLnBrk="1" hangingPunct="1">
                  <a:spcBef>
                    <a:spcPct val="0"/>
                  </a:spcBef>
                  <a:defRPr/>
                </a:pPr>
                <a:endParaRPr lang="en-GB" altLang="cs-CZ" sz="2200" dirty="0" smtClean="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when using the project profitability index to rank competing </a:t>
                </a:r>
                <a:r>
                  <a:rPr lang="en-GB" altLang="cs-CZ" sz="2200" dirty="0" smtClean="0">
                    <a:latin typeface="Arial" panose="020B0604020202020204" pitchFamily="34" charset="0"/>
                  </a:rPr>
                  <a:t>investments </a:t>
                </a:r>
                <a:r>
                  <a:rPr lang="en-GB" altLang="cs-CZ" sz="2200" dirty="0">
                    <a:latin typeface="Arial" panose="020B0604020202020204" pitchFamily="34" charset="0"/>
                  </a:rPr>
                  <a:t>projects, the preference rule is: this higher the project profitability index, the more </a:t>
                </a:r>
                <a:r>
                  <a:rPr lang="en-GB" altLang="cs-CZ" sz="2200" dirty="0" smtClean="0">
                    <a:latin typeface="Arial" panose="020B0604020202020204" pitchFamily="34" charset="0"/>
                  </a:rPr>
                  <a:t>desirable </a:t>
                </a:r>
                <a:r>
                  <a:rPr lang="en-GB" altLang="cs-CZ" sz="2200" dirty="0">
                    <a:latin typeface="Arial" panose="020B0604020202020204" pitchFamily="34" charset="0"/>
                  </a:rPr>
                  <a:t>the project</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the project profitability index is an </a:t>
                </a:r>
                <a:r>
                  <a:rPr lang="en-GB" altLang="cs-CZ" sz="2200" dirty="0" smtClean="0">
                    <a:latin typeface="Arial" panose="020B0604020202020204" pitchFamily="34" charset="0"/>
                  </a:rPr>
                  <a:t>application </a:t>
                </a:r>
                <a:r>
                  <a:rPr lang="en-US" altLang="cs-CZ" sz="2200" dirty="0">
                    <a:latin typeface="Arial" panose="020B0604020202020204" pitchFamily="34" charset="0"/>
                  </a:rPr>
                  <a:t>of the techniques for utilizing constrained resources </a:t>
                </a:r>
                <a:endParaRPr lang="cs-CZ" altLang="cs-CZ" sz="2200" i="1" dirty="0" smtClean="0">
                  <a:latin typeface="Arial" panose="020B0604020202020204" pitchFamily="34" charset="0"/>
                </a:endParaRPr>
              </a:p>
            </p:txBody>
          </p:sp>
        </mc:Choice>
        <mc:Fallback xmlns="">
          <p:sp>
            <p:nvSpPr>
              <p:cNvPr id="3079" name="TextovéPole 10"/>
              <p:cNvSpPr txBox="1">
                <a:spLocks noRot="1" noChangeAspect="1" noMove="1" noResize="1" noEditPoints="1" noAdjustHandles="1" noChangeArrowheads="1" noChangeShapeType="1" noTextEdit="1"/>
              </p:cNvSpPr>
              <p:nvPr/>
            </p:nvSpPr>
            <p:spPr bwMode="auto">
              <a:xfrm>
                <a:off x="338138" y="1523285"/>
                <a:ext cx="8477250" cy="5023363"/>
              </a:xfrm>
              <a:prstGeom prst="rect">
                <a:avLst/>
              </a:prstGeom>
              <a:blipFill rotWithShape="0">
                <a:blip r:embed="rId2"/>
                <a:stretch>
                  <a:fillRect l="-791" t="-728" r="-1510" b="-1578"/>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noFill/>
                  </a:rPr>
                  <a:t> </a:t>
                </a:r>
              </a:p>
            </p:txBody>
          </p:sp>
        </mc:Fallback>
      </mc:AlternateContent>
    </p:spTree>
    <p:extLst>
      <p:ext uri="{BB962C8B-B14F-4D97-AF65-F5344CB8AC3E}">
        <p14:creationId xmlns:p14="http://schemas.microsoft.com/office/powerpoint/2010/main" val="6738385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smtClean="0">
                <a:latin typeface="Arial" pitchFamily="34" charset="0"/>
                <a:cs typeface="Arial" pitchFamily="34" charset="0"/>
              </a:rPr>
              <a:t>   </a:t>
            </a:r>
            <a:r>
              <a:rPr lang="en-GB" b="1" dirty="0" smtClean="0">
                <a:latin typeface="Arial" pitchFamily="34" charset="0"/>
                <a:cs typeface="Arial" pitchFamily="34" charset="0"/>
              </a:rPr>
              <a:t>CAPITAL </a:t>
            </a:r>
            <a:r>
              <a:rPr lang="en-GB" b="1" dirty="0">
                <a:latin typeface="Arial" pitchFamily="34" charset="0"/>
                <a:cs typeface="Arial" pitchFamily="34" charset="0"/>
              </a:rPr>
              <a:t>BUDGETING DECISIONS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NET PRESENT VALUE METHOD </a:t>
            </a:r>
            <a:r>
              <a:rPr lang="cs-CZ" altLang="cs-CZ" sz="2400" b="1" dirty="0" smtClean="0">
                <a:latin typeface="Arial" panose="020B0604020202020204" pitchFamily="34" charset="0"/>
              </a:rPr>
              <a:t>(2)</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a few details should be clarified with respect to the computation of the project profitability index </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investment required refers to any cash outflows that occur at the beginning of the project, reduced by any salvage value recovered from the sale of old equipment</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investment required also includes any investment in working capital that the project may need</a:t>
            </a:r>
          </a:p>
        </p:txBody>
      </p:sp>
    </p:spTree>
    <p:extLst>
      <p:ext uri="{BB962C8B-B14F-4D97-AF65-F5344CB8AC3E}">
        <p14:creationId xmlns:p14="http://schemas.microsoft.com/office/powerpoint/2010/main" val="36786428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CAPITAL </a:t>
            </a:r>
            <a:r>
              <a:rPr lang="en-GB" b="1" dirty="0">
                <a:latin typeface="Arial" pitchFamily="34" charset="0"/>
                <a:cs typeface="Arial" pitchFamily="34" charset="0"/>
              </a:rPr>
              <a:t>BUDGETING DECISIONS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CAPITAL BUDGETING</a:t>
            </a:r>
          </a:p>
        </p:txBody>
      </p:sp>
      <p:sp>
        <p:nvSpPr>
          <p:cNvPr id="3079" name="TextovéPole 10"/>
          <p:cNvSpPr txBox="1">
            <a:spLocks noChangeArrowheads="1"/>
          </p:cNvSpPr>
          <p:nvPr/>
        </p:nvSpPr>
        <p:spPr bwMode="auto">
          <a:xfrm>
            <a:off x="338138" y="1523285"/>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smtClean="0">
                <a:latin typeface="Arial" panose="020B0604020202020204" pitchFamily="34" charset="0"/>
              </a:rPr>
              <a:t>the </a:t>
            </a:r>
            <a:r>
              <a:rPr lang="en-US" altLang="cs-CZ" sz="2200" dirty="0">
                <a:latin typeface="Arial" panose="020B0604020202020204" pitchFamily="34" charset="0"/>
              </a:rPr>
              <a:t>term </a:t>
            </a:r>
            <a:r>
              <a:rPr lang="en-US" altLang="cs-CZ" sz="2200" b="1" dirty="0">
                <a:latin typeface="Arial" panose="020B0604020202020204" pitchFamily="34" charset="0"/>
              </a:rPr>
              <a:t>capital budgeting </a:t>
            </a:r>
            <a:r>
              <a:rPr lang="en-US" altLang="cs-CZ" sz="2200" dirty="0">
                <a:latin typeface="Arial" panose="020B0604020202020204" pitchFamily="34" charset="0"/>
              </a:rPr>
              <a:t>is used to describe how managers plan significant investment in projects that have long-term implications such as the purchase of new equipment or the introduction of new </a:t>
            </a:r>
            <a:r>
              <a:rPr lang="en-US" altLang="cs-CZ" sz="2200" dirty="0" smtClean="0">
                <a:latin typeface="Arial" panose="020B0604020202020204" pitchFamily="34" charset="0"/>
              </a:rPr>
              <a:t>products</a:t>
            </a:r>
            <a:endParaRPr lang="cs-CZ" altLang="cs-CZ" sz="2200" dirty="0" smtClean="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most companies have many more potential projects than can actually be funded</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hence, managers must carefully select those projects that promise the greatest future return </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how well managers make these capital budgeting decisions is a critical factor in the long-run financial health of the organization</a:t>
            </a:r>
            <a:endParaRPr lang="en-GB" altLang="cs-CZ" sz="2200" dirty="0" smtClean="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CAPITAL </a:t>
            </a:r>
            <a:r>
              <a:rPr lang="en-GB" b="1" dirty="0">
                <a:latin typeface="Arial" pitchFamily="34" charset="0"/>
                <a:cs typeface="Arial" pitchFamily="34" charset="0"/>
              </a:rPr>
              <a:t>BUDGETING DECISIONS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THE SIMPLE RATE OF RETURN METHOD (1)</a:t>
            </a:r>
            <a:endParaRPr lang="cs-CZ" altLang="cs-CZ" sz="2400" b="1" dirty="0">
              <a:latin typeface="Arial" panose="020B0604020202020204" pitchFamily="34" charset="0"/>
            </a:endParaRPr>
          </a:p>
        </p:txBody>
      </p:sp>
      <mc:AlternateContent xmlns:mc="http://schemas.openxmlformats.org/markup-compatibility/2006" xmlns:a14="http://schemas.microsoft.com/office/drawing/2010/main">
        <mc:Choice Requires="a14">
          <p:sp>
            <p:nvSpPr>
              <p:cNvPr id="3079" name="TextovéPole 10"/>
              <p:cNvSpPr txBox="1">
                <a:spLocks noChangeArrowheads="1"/>
              </p:cNvSpPr>
              <p:nvPr/>
            </p:nvSpPr>
            <p:spPr bwMode="auto">
              <a:xfrm>
                <a:off x="338138" y="1523285"/>
                <a:ext cx="8477250" cy="398660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smtClean="0">
                    <a:latin typeface="Arial" panose="020B0604020202020204" pitchFamily="34" charset="0"/>
                  </a:rPr>
                  <a:t>the simple rate of return method is the final capital budgeting technique</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this method </a:t>
                </a:r>
                <a:r>
                  <a:rPr lang="en-GB" altLang="cs-CZ" sz="2200" dirty="0" smtClean="0">
                    <a:latin typeface="Arial" panose="020B0604020202020204" pitchFamily="34" charset="0"/>
                  </a:rPr>
                  <a:t>is also often referred to as the accounting rate of return or the unadjusted rate of return</a:t>
                </a:r>
              </a:p>
              <a:p>
                <a:pPr marL="285750" indent="-285750" eaLnBrk="1" hangingPunct="1">
                  <a:spcBef>
                    <a:spcPct val="0"/>
                  </a:spcBef>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to obtain the simple rate of return, the annual incremental net operating income generated by a project is divided by the initial investment in the </a:t>
                </a:r>
                <a:r>
                  <a:rPr lang="en-GB" altLang="cs-CZ" sz="2200" dirty="0" smtClean="0">
                    <a:latin typeface="Arial" panose="020B0604020202020204" pitchFamily="34" charset="0"/>
                  </a:rPr>
                  <a:t>project</a:t>
                </a:r>
              </a:p>
              <a:p>
                <a:pPr marL="285750" indent="-285750" eaLnBrk="1" hangingPunct="1">
                  <a:spcBef>
                    <a:spcPct val="0"/>
                  </a:spcBef>
                  <a:defRPr/>
                </a:pPr>
                <a:endParaRPr lang="en-GB" altLang="cs-CZ" sz="2200" dirty="0">
                  <a:latin typeface="Arial" panose="020B0604020202020204" pitchFamily="34" charset="0"/>
                </a:endParaRPr>
              </a:p>
              <a:p>
                <a:pPr algn="ctr" eaLnBrk="1" hangingPunct="1">
                  <a:spcBef>
                    <a:spcPct val="0"/>
                  </a:spcBef>
                  <a:buNone/>
                  <a:defRPr/>
                </a:pPr>
                <a:r>
                  <a:rPr lang="en-GB" altLang="cs-CZ" sz="2200" i="1" dirty="0" smtClean="0">
                    <a:latin typeface="Arial" panose="020B0604020202020204" pitchFamily="34" charset="0"/>
                  </a:rPr>
                  <a:t>Simple rate of return = </a:t>
                </a:r>
                <a14:m>
                  <m:oMath xmlns:m="http://schemas.openxmlformats.org/officeDocument/2006/math">
                    <m:f>
                      <m:fPr>
                        <m:ctrlPr>
                          <a:rPr lang="en-GB" altLang="cs-CZ" sz="2200" i="1" smtClean="0">
                            <a:latin typeface="Cambria Math" panose="02040503050406030204" pitchFamily="18" charset="0"/>
                          </a:rPr>
                        </m:ctrlPr>
                      </m:fPr>
                      <m:num>
                        <m:r>
                          <a:rPr lang="en-GB" altLang="cs-CZ" sz="2200" b="0" i="1" smtClean="0">
                            <a:latin typeface="Cambria Math" panose="02040503050406030204" pitchFamily="18" charset="0"/>
                          </a:rPr>
                          <m:t>𝐴𝑛𝑛𝑢𝑎𝑙</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𝑖𝑛𝑐𝑟𝑒𝑚𝑒𝑛𝑡𝑎𝑙</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𝑛𝑒𝑡</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𝑜𝑝𝑒𝑟𝑎𝑡𝑖𝑛𝑔</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𝑖𝑛𝑐𝑜𝑚𝑒</m:t>
                        </m:r>
                      </m:num>
                      <m:den>
                        <m:r>
                          <a:rPr lang="en-GB" altLang="cs-CZ" sz="2200" b="0" i="1" smtClean="0">
                            <a:latin typeface="Cambria Math" panose="02040503050406030204" pitchFamily="18" charset="0"/>
                          </a:rPr>
                          <m:t>𝐼𝑛𝑖𝑡𝑖𝑎𝑙</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𝑖𝑛𝑣𝑒𝑠𝑡𝑚𝑒𝑛𝑡</m:t>
                        </m:r>
                      </m:den>
                    </m:f>
                  </m:oMath>
                </a14:m>
                <a:endParaRPr lang="en-GB" altLang="cs-CZ" sz="2200" i="1" dirty="0" smtClean="0">
                  <a:latin typeface="Arial" panose="020B0604020202020204" pitchFamily="34" charset="0"/>
                </a:endParaRPr>
              </a:p>
            </p:txBody>
          </p:sp>
        </mc:Choice>
        <mc:Fallback xmlns="">
          <p:sp>
            <p:nvSpPr>
              <p:cNvPr id="3079" name="TextovéPole 10"/>
              <p:cNvSpPr txBox="1">
                <a:spLocks noRot="1" noChangeAspect="1" noMove="1" noResize="1" noEditPoints="1" noAdjustHandles="1" noChangeArrowheads="1" noChangeShapeType="1" noTextEdit="1"/>
              </p:cNvSpPr>
              <p:nvPr/>
            </p:nvSpPr>
            <p:spPr bwMode="auto">
              <a:xfrm>
                <a:off x="338138" y="1523285"/>
                <a:ext cx="8477250" cy="3986604"/>
              </a:xfrm>
              <a:prstGeom prst="rect">
                <a:avLst/>
              </a:prstGeom>
              <a:blipFill rotWithShape="0">
                <a:blip r:embed="rId2"/>
                <a:stretch>
                  <a:fillRect l="-791" t="-917"/>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noFill/>
                  </a:rPr>
                  <a:t> </a:t>
                </a:r>
              </a:p>
            </p:txBody>
          </p:sp>
        </mc:Fallback>
      </mc:AlternateContent>
    </p:spTree>
    <p:extLst>
      <p:ext uri="{BB962C8B-B14F-4D97-AF65-F5344CB8AC3E}">
        <p14:creationId xmlns:p14="http://schemas.microsoft.com/office/powerpoint/2010/main" val="34928686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CAPITAL </a:t>
            </a:r>
            <a:r>
              <a:rPr lang="en-GB" b="1" dirty="0">
                <a:latin typeface="Arial" pitchFamily="34" charset="0"/>
                <a:cs typeface="Arial" pitchFamily="34" charset="0"/>
              </a:rPr>
              <a:t>BUDGETING DECISIONS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THE SIMPLE RATE OF RETURN METHOD (2)</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 annual incremental net operating income included in the numerator should be reduced by the depreciation charges that result from making the investment</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furthermore, the initial investment shown in the denominator should be reduced by any salvage value realized from the sale of old equipment</a:t>
            </a:r>
          </a:p>
        </p:txBody>
      </p:sp>
    </p:spTree>
    <p:extLst>
      <p:ext uri="{BB962C8B-B14F-4D97-AF65-F5344CB8AC3E}">
        <p14:creationId xmlns:p14="http://schemas.microsoft.com/office/powerpoint/2010/main" val="240985098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CAPITAL </a:t>
            </a:r>
            <a:r>
              <a:rPr lang="en-GB" b="1" dirty="0">
                <a:latin typeface="Arial" pitchFamily="34" charset="0"/>
                <a:cs typeface="Arial" pitchFamily="34" charset="0"/>
              </a:rPr>
              <a:t>BUDGETING DECISIONS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POST AUDIT OF INVESTMENT PROJECTS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after an </a:t>
            </a:r>
            <a:r>
              <a:rPr lang="en-GB" altLang="cs-CZ" sz="2200" dirty="0" smtClean="0">
                <a:latin typeface="Arial" panose="020B0604020202020204" pitchFamily="34" charset="0"/>
              </a:rPr>
              <a:t>investment project has been approved and implemented, a post</a:t>
            </a:r>
            <a:r>
              <a:rPr lang="cs-CZ" altLang="cs-CZ" sz="2200" dirty="0" smtClean="0">
                <a:latin typeface="Arial" panose="020B0604020202020204" pitchFamily="34" charset="0"/>
              </a:rPr>
              <a:t> </a:t>
            </a:r>
            <a:r>
              <a:rPr lang="en-GB" altLang="cs-CZ" sz="2200" dirty="0" smtClean="0">
                <a:latin typeface="Arial" panose="020B0604020202020204" pitchFamily="34" charset="0"/>
              </a:rPr>
              <a:t>audit should be conducted</a:t>
            </a:r>
          </a:p>
          <a:p>
            <a:pPr marL="285750" indent="-285750" eaLnBrk="1" hangingPunct="1">
              <a:spcBef>
                <a:spcPct val="0"/>
              </a:spcBef>
              <a:defRPr/>
            </a:pPr>
            <a:endParaRPr lang="en-GB" altLang="cs-CZ" sz="2200" dirty="0" smtClean="0">
              <a:latin typeface="Arial" panose="020B0604020202020204" pitchFamily="34" charset="0"/>
            </a:endParaRPr>
          </a:p>
          <a:p>
            <a:pPr marL="285750" indent="-285750" eaLnBrk="1" hangingPunct="1">
              <a:spcBef>
                <a:spcPct val="0"/>
              </a:spcBef>
              <a:defRPr/>
            </a:pPr>
            <a:r>
              <a:rPr lang="en-GB" altLang="cs-CZ" sz="2200" dirty="0" smtClean="0">
                <a:latin typeface="Arial" panose="020B0604020202020204" pitchFamily="34" charset="0"/>
              </a:rPr>
              <a:t>a post</a:t>
            </a:r>
            <a:r>
              <a:rPr lang="cs-CZ" altLang="cs-CZ" sz="2200" dirty="0" smtClean="0">
                <a:latin typeface="Arial" panose="020B0604020202020204" pitchFamily="34" charset="0"/>
              </a:rPr>
              <a:t> </a:t>
            </a:r>
            <a:r>
              <a:rPr lang="en-GB" altLang="cs-CZ" sz="2200" dirty="0" smtClean="0">
                <a:latin typeface="Arial" panose="020B0604020202020204" pitchFamily="34" charset="0"/>
              </a:rPr>
              <a:t>audit involves checking whether or not expected results are actually realized </a:t>
            </a:r>
          </a:p>
          <a:p>
            <a:pPr marL="285750" indent="-285750" eaLnBrk="1" hangingPunct="1">
              <a:spcBef>
                <a:spcPct val="0"/>
              </a:spcBef>
              <a:defRPr/>
            </a:pPr>
            <a:endParaRPr lang="en-GB" altLang="cs-CZ" sz="2200" dirty="0" smtClean="0">
              <a:latin typeface="Arial" panose="020B0604020202020204" pitchFamily="34" charset="0"/>
            </a:endParaRPr>
          </a:p>
          <a:p>
            <a:pPr marL="285750" indent="-285750" eaLnBrk="1" hangingPunct="1">
              <a:spcBef>
                <a:spcPct val="0"/>
              </a:spcBef>
              <a:defRPr/>
            </a:pPr>
            <a:r>
              <a:rPr lang="en-GB" altLang="cs-CZ" sz="2200" dirty="0" smtClean="0">
                <a:latin typeface="Arial" panose="020B0604020202020204" pitchFamily="34" charset="0"/>
              </a:rPr>
              <a:t>this is a key part of the capital budgeting process because it helps keep managers honest in their investment proposal</a:t>
            </a:r>
          </a:p>
          <a:p>
            <a:pPr marL="285750" indent="-285750" eaLnBrk="1" hangingPunct="1">
              <a:spcBef>
                <a:spcPct val="0"/>
              </a:spcBef>
              <a:defRPr/>
            </a:pPr>
            <a:r>
              <a:rPr lang="en-GB" altLang="cs-CZ" sz="2200" dirty="0" smtClean="0">
                <a:latin typeface="Arial" panose="020B0604020202020204" pitchFamily="34" charset="0"/>
              </a:rPr>
              <a:t>the data used in the post</a:t>
            </a:r>
            <a:r>
              <a:rPr lang="cs-CZ" altLang="cs-CZ" sz="2200" dirty="0" smtClean="0">
                <a:latin typeface="Arial" panose="020B0604020202020204" pitchFamily="34" charset="0"/>
              </a:rPr>
              <a:t> </a:t>
            </a:r>
            <a:r>
              <a:rPr lang="en-GB" altLang="cs-CZ" sz="2200" dirty="0" smtClean="0">
                <a:latin typeface="Arial" panose="020B0604020202020204" pitchFamily="34" charset="0"/>
              </a:rPr>
              <a:t>audit analysis should be </a:t>
            </a:r>
            <a:r>
              <a:rPr lang="en-GB" altLang="cs-CZ" sz="2200" b="1" dirty="0" smtClean="0">
                <a:latin typeface="Arial" panose="020B0604020202020204" pitchFamily="34" charset="0"/>
              </a:rPr>
              <a:t>actual observed data </a:t>
            </a:r>
            <a:r>
              <a:rPr lang="en-GB" altLang="cs-CZ" sz="2200" dirty="0" smtClean="0">
                <a:latin typeface="Arial" panose="020B0604020202020204" pitchFamily="34" charset="0"/>
              </a:rPr>
              <a:t>rather than estimated data</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3812213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CAPITAL </a:t>
            </a:r>
            <a:r>
              <a:rPr lang="en-GB" b="1" dirty="0">
                <a:latin typeface="Arial" pitchFamily="34" charset="0"/>
                <a:cs typeface="Arial" pitchFamily="34" charset="0"/>
              </a:rPr>
              <a:t>BUDGETING DECISIONS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TYPICAL CAPITAL BUDGETING DECISIONS (1)</a:t>
            </a:r>
          </a:p>
        </p:txBody>
      </p:sp>
      <p:sp>
        <p:nvSpPr>
          <p:cNvPr id="3079" name="TextovéPole 10"/>
          <p:cNvSpPr txBox="1">
            <a:spLocks noChangeArrowheads="1"/>
          </p:cNvSpPr>
          <p:nvPr/>
        </p:nvSpPr>
        <p:spPr bwMode="auto">
          <a:xfrm>
            <a:off x="338138" y="1523285"/>
            <a:ext cx="8477250" cy="5478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smtClean="0">
                <a:latin typeface="Arial" panose="020B0604020202020204" pitchFamily="34" charset="0"/>
              </a:rPr>
              <a:t>any </a:t>
            </a:r>
            <a:r>
              <a:rPr lang="en-US" altLang="cs-CZ" sz="2200" dirty="0">
                <a:latin typeface="Arial" panose="020B0604020202020204" pitchFamily="34" charset="0"/>
              </a:rPr>
              <a:t>decision that involves a cash outlay now in order to obtain a future return is a capital budgeting </a:t>
            </a:r>
            <a:r>
              <a:rPr lang="en-US" altLang="cs-CZ" sz="2200" dirty="0" smtClean="0">
                <a:latin typeface="Arial" panose="020B0604020202020204" pitchFamily="34" charset="0"/>
              </a:rPr>
              <a:t>decision</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smtClean="0">
                <a:latin typeface="Arial" panose="020B0604020202020204" pitchFamily="34" charset="0"/>
              </a:rPr>
              <a:t>typical </a:t>
            </a:r>
            <a:r>
              <a:rPr lang="en-US" altLang="cs-CZ" sz="2200" dirty="0">
                <a:latin typeface="Arial" panose="020B0604020202020204" pitchFamily="34" charset="0"/>
              </a:rPr>
              <a:t>capital budgeting decisions include</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1028700" lvl="1" eaLnBrk="1" hangingPunct="1">
              <a:spcBef>
                <a:spcPct val="0"/>
              </a:spcBef>
              <a:defRPr/>
            </a:pPr>
            <a:r>
              <a:rPr lang="en-US" altLang="cs-CZ" sz="1800" dirty="0" smtClean="0">
                <a:latin typeface="Arial" panose="020B0604020202020204" pitchFamily="34" charset="0"/>
              </a:rPr>
              <a:t>Cost </a:t>
            </a:r>
            <a:r>
              <a:rPr lang="en-US" altLang="cs-CZ" sz="1800" dirty="0">
                <a:latin typeface="Arial" panose="020B0604020202020204" pitchFamily="34" charset="0"/>
              </a:rPr>
              <a:t>reduction </a:t>
            </a:r>
            <a:r>
              <a:rPr lang="en-US" altLang="cs-CZ" sz="1800" dirty="0" smtClean="0">
                <a:latin typeface="Arial" panose="020B0604020202020204" pitchFamily="34" charset="0"/>
              </a:rPr>
              <a:t>decision</a:t>
            </a:r>
            <a:r>
              <a:rPr lang="cs-CZ" altLang="cs-CZ" sz="1800" dirty="0" smtClean="0">
                <a:latin typeface="Arial" panose="020B0604020202020204" pitchFamily="34" charset="0"/>
              </a:rPr>
              <a:t>s</a:t>
            </a:r>
            <a:r>
              <a:rPr lang="en-US" altLang="cs-CZ" sz="1800" dirty="0" smtClean="0">
                <a:latin typeface="Arial" panose="020B0604020202020204" pitchFamily="34" charset="0"/>
              </a:rPr>
              <a:t>. </a:t>
            </a:r>
            <a:endParaRPr lang="cs-CZ" altLang="cs-CZ" sz="1800" dirty="0" smtClean="0">
              <a:latin typeface="Arial" panose="020B0604020202020204" pitchFamily="34" charset="0"/>
            </a:endParaRPr>
          </a:p>
          <a:p>
            <a:pPr marL="1428750" lvl="2" eaLnBrk="1" hangingPunct="1">
              <a:spcBef>
                <a:spcPct val="0"/>
              </a:spcBef>
              <a:defRPr/>
            </a:pPr>
            <a:r>
              <a:rPr lang="en-US" altLang="cs-CZ" sz="1400" dirty="0" smtClean="0">
                <a:latin typeface="Arial" panose="020B0604020202020204" pitchFamily="34" charset="0"/>
              </a:rPr>
              <a:t>Should </a:t>
            </a:r>
            <a:r>
              <a:rPr lang="en-US" altLang="cs-CZ" sz="1400" dirty="0">
                <a:latin typeface="Arial" panose="020B0604020202020204" pitchFamily="34" charset="0"/>
              </a:rPr>
              <a:t>new equipment be purchased to reduce costs?</a:t>
            </a:r>
          </a:p>
          <a:p>
            <a:pPr marL="285750" indent="-285750" eaLnBrk="1" hangingPunct="1">
              <a:spcBef>
                <a:spcPct val="0"/>
              </a:spcBef>
              <a:defRPr/>
            </a:pPr>
            <a:endParaRPr lang="en-US" altLang="cs-CZ" sz="2200" dirty="0">
              <a:latin typeface="Arial" panose="020B0604020202020204" pitchFamily="34" charset="0"/>
            </a:endParaRPr>
          </a:p>
          <a:p>
            <a:pPr marL="1028700" lvl="1" eaLnBrk="1" hangingPunct="1">
              <a:spcBef>
                <a:spcPct val="0"/>
              </a:spcBef>
              <a:defRPr/>
            </a:pPr>
            <a:r>
              <a:rPr lang="en-US" altLang="cs-CZ" sz="1800" dirty="0">
                <a:latin typeface="Arial" panose="020B0604020202020204" pitchFamily="34" charset="0"/>
              </a:rPr>
              <a:t>Expansion decisions. </a:t>
            </a:r>
            <a:endParaRPr lang="cs-CZ" altLang="cs-CZ" sz="1800" dirty="0" smtClean="0">
              <a:latin typeface="Arial" panose="020B0604020202020204" pitchFamily="34" charset="0"/>
            </a:endParaRPr>
          </a:p>
          <a:p>
            <a:pPr marL="1428750" lvl="2" eaLnBrk="1" hangingPunct="1">
              <a:spcBef>
                <a:spcPct val="0"/>
              </a:spcBef>
              <a:defRPr/>
            </a:pPr>
            <a:r>
              <a:rPr lang="en-US" altLang="cs-CZ" sz="1400" dirty="0" smtClean="0">
                <a:latin typeface="Arial" panose="020B0604020202020204" pitchFamily="34" charset="0"/>
              </a:rPr>
              <a:t>Should </a:t>
            </a:r>
            <a:r>
              <a:rPr lang="en-US" altLang="cs-CZ" sz="1400" dirty="0">
                <a:latin typeface="Arial" panose="020B0604020202020204" pitchFamily="34" charset="0"/>
              </a:rPr>
              <a:t>a new plant, warehouse, or other facility be acquired to increase capacity and sales?</a:t>
            </a:r>
          </a:p>
          <a:p>
            <a:pPr marL="285750" indent="-285750" eaLnBrk="1" hangingPunct="1">
              <a:spcBef>
                <a:spcPct val="0"/>
              </a:spcBef>
              <a:defRPr/>
            </a:pPr>
            <a:endParaRPr lang="en-US" altLang="cs-CZ" sz="2200" dirty="0">
              <a:latin typeface="Arial" panose="020B0604020202020204" pitchFamily="34" charset="0"/>
            </a:endParaRPr>
          </a:p>
          <a:p>
            <a:pPr marL="1028700" lvl="1" eaLnBrk="1" hangingPunct="1">
              <a:spcBef>
                <a:spcPct val="0"/>
              </a:spcBef>
              <a:defRPr/>
            </a:pPr>
            <a:r>
              <a:rPr lang="en-US" altLang="cs-CZ" sz="1800" dirty="0">
                <a:latin typeface="Arial" panose="020B0604020202020204" pitchFamily="34" charset="0"/>
              </a:rPr>
              <a:t>Equipment selection decisions. </a:t>
            </a:r>
            <a:endParaRPr lang="cs-CZ" altLang="cs-CZ" sz="1800" dirty="0" smtClean="0">
              <a:latin typeface="Arial" panose="020B0604020202020204" pitchFamily="34" charset="0"/>
            </a:endParaRPr>
          </a:p>
          <a:p>
            <a:pPr marL="1428750" lvl="2" eaLnBrk="1" hangingPunct="1">
              <a:spcBef>
                <a:spcPct val="0"/>
              </a:spcBef>
              <a:defRPr/>
            </a:pPr>
            <a:r>
              <a:rPr lang="en-US" altLang="cs-CZ" sz="1400" dirty="0" smtClean="0">
                <a:latin typeface="Arial" panose="020B0604020202020204" pitchFamily="34" charset="0"/>
              </a:rPr>
              <a:t>Which </a:t>
            </a:r>
            <a:r>
              <a:rPr lang="en-US" altLang="cs-CZ" sz="1400" dirty="0">
                <a:latin typeface="Arial" panose="020B0604020202020204" pitchFamily="34" charset="0"/>
              </a:rPr>
              <a:t>of several available machines should be purchased?</a:t>
            </a:r>
          </a:p>
          <a:p>
            <a:pPr marL="285750" indent="-285750" eaLnBrk="1" hangingPunct="1">
              <a:spcBef>
                <a:spcPct val="0"/>
              </a:spcBef>
              <a:defRPr/>
            </a:pPr>
            <a:endParaRPr lang="en-US" altLang="cs-CZ" sz="2200" dirty="0">
              <a:latin typeface="Arial" panose="020B0604020202020204" pitchFamily="34" charset="0"/>
            </a:endParaRPr>
          </a:p>
          <a:p>
            <a:pPr marL="1028700" lvl="1" eaLnBrk="1" hangingPunct="1">
              <a:spcBef>
                <a:spcPct val="0"/>
              </a:spcBef>
              <a:defRPr/>
            </a:pPr>
            <a:r>
              <a:rPr lang="en-US" altLang="cs-CZ" sz="1800" dirty="0">
                <a:latin typeface="Arial" panose="020B0604020202020204" pitchFamily="34" charset="0"/>
              </a:rPr>
              <a:t>Lease or buy decisions. </a:t>
            </a:r>
            <a:endParaRPr lang="cs-CZ" altLang="cs-CZ" sz="1800" dirty="0" smtClean="0">
              <a:latin typeface="Arial" panose="020B0604020202020204" pitchFamily="34" charset="0"/>
            </a:endParaRPr>
          </a:p>
          <a:p>
            <a:pPr marL="1428750" lvl="2" eaLnBrk="1" hangingPunct="1">
              <a:spcBef>
                <a:spcPct val="0"/>
              </a:spcBef>
              <a:defRPr/>
            </a:pPr>
            <a:r>
              <a:rPr lang="en-US" altLang="cs-CZ" sz="1400" dirty="0" smtClean="0">
                <a:latin typeface="Arial" panose="020B0604020202020204" pitchFamily="34" charset="0"/>
              </a:rPr>
              <a:t>Should </a:t>
            </a:r>
            <a:r>
              <a:rPr lang="en-US" altLang="cs-CZ" sz="1400" dirty="0">
                <a:latin typeface="Arial" panose="020B0604020202020204" pitchFamily="34" charset="0"/>
              </a:rPr>
              <a:t>new equipment be leased or purchased?</a:t>
            </a:r>
          </a:p>
          <a:p>
            <a:pPr marL="285750" indent="-285750" eaLnBrk="1" hangingPunct="1">
              <a:spcBef>
                <a:spcPct val="0"/>
              </a:spcBef>
              <a:defRPr/>
            </a:pPr>
            <a:endParaRPr lang="en-US" altLang="cs-CZ" sz="2200" dirty="0">
              <a:latin typeface="Arial" panose="020B0604020202020204" pitchFamily="34" charset="0"/>
            </a:endParaRPr>
          </a:p>
          <a:p>
            <a:pPr marL="1028700" lvl="1" eaLnBrk="1" hangingPunct="1">
              <a:spcBef>
                <a:spcPct val="0"/>
              </a:spcBef>
              <a:defRPr/>
            </a:pPr>
            <a:r>
              <a:rPr lang="en-US" altLang="cs-CZ" sz="1800" dirty="0">
                <a:latin typeface="Arial" panose="020B0604020202020204" pitchFamily="34" charset="0"/>
              </a:rPr>
              <a:t>Equipment replacement decisions. </a:t>
            </a:r>
            <a:endParaRPr lang="cs-CZ" altLang="cs-CZ" sz="1800" dirty="0" smtClean="0">
              <a:latin typeface="Arial" panose="020B0604020202020204" pitchFamily="34" charset="0"/>
            </a:endParaRPr>
          </a:p>
          <a:p>
            <a:pPr marL="1428750" lvl="2" eaLnBrk="1" hangingPunct="1">
              <a:spcBef>
                <a:spcPct val="0"/>
              </a:spcBef>
              <a:defRPr/>
            </a:pPr>
            <a:r>
              <a:rPr lang="en-US" altLang="cs-CZ" sz="1400" dirty="0" smtClean="0">
                <a:latin typeface="Arial" panose="020B0604020202020204" pitchFamily="34" charset="0"/>
              </a:rPr>
              <a:t>Should </a:t>
            </a:r>
            <a:r>
              <a:rPr lang="en-US" altLang="cs-CZ" sz="1400" dirty="0">
                <a:latin typeface="Arial" panose="020B0604020202020204" pitchFamily="34" charset="0"/>
              </a:rPr>
              <a:t>old equipment be replaced now or later?</a:t>
            </a:r>
            <a:endParaRPr lang="en-GB" altLang="cs-CZ" sz="1400" dirty="0" smtClean="0">
              <a:latin typeface="Arial" panose="020B0604020202020204" pitchFamily="34" charset="0"/>
            </a:endParaRPr>
          </a:p>
        </p:txBody>
      </p:sp>
    </p:spTree>
    <p:extLst>
      <p:ext uri="{BB962C8B-B14F-4D97-AF65-F5344CB8AC3E}">
        <p14:creationId xmlns:p14="http://schemas.microsoft.com/office/powerpoint/2010/main" val="35423478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CAPITAL </a:t>
            </a:r>
            <a:r>
              <a:rPr lang="en-GB" b="1" dirty="0">
                <a:latin typeface="Arial" pitchFamily="34" charset="0"/>
                <a:cs typeface="Arial" pitchFamily="34" charset="0"/>
              </a:rPr>
              <a:t>BUDGETING DECISIONS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TYPICAL CAPITAL BUDGETING DECISIONS </a:t>
            </a:r>
            <a:r>
              <a:rPr lang="cs-CZ" altLang="cs-CZ" sz="2400" b="1" dirty="0" smtClean="0">
                <a:latin typeface="Arial" panose="020B0604020202020204" pitchFamily="34" charset="0"/>
              </a:rPr>
              <a:t>(2)</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5416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capital budgeting decisions fall into two broad categories - </a:t>
            </a:r>
            <a:r>
              <a:rPr lang="en-US" altLang="cs-CZ" sz="2200" b="1" dirty="0">
                <a:latin typeface="Arial" panose="020B0604020202020204" pitchFamily="34" charset="0"/>
              </a:rPr>
              <a:t>screening decisions </a:t>
            </a:r>
            <a:r>
              <a:rPr lang="en-US" altLang="cs-CZ" sz="2200" dirty="0">
                <a:latin typeface="Arial" panose="020B0604020202020204" pitchFamily="34" charset="0"/>
              </a:rPr>
              <a:t>and </a:t>
            </a:r>
            <a:r>
              <a:rPr lang="en-US" altLang="cs-CZ" sz="2200" b="1" dirty="0">
                <a:latin typeface="Arial" panose="020B0604020202020204" pitchFamily="34" charset="0"/>
              </a:rPr>
              <a:t>preference decisions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screening decisions </a:t>
            </a:r>
            <a:r>
              <a:rPr lang="en-US" altLang="cs-CZ" sz="2200" dirty="0">
                <a:latin typeface="Arial" panose="020B0604020202020204" pitchFamily="34" charset="0"/>
              </a:rPr>
              <a:t>relate to whether a proposed project is acceptable - whether it passes a preset hurdle</a:t>
            </a:r>
          </a:p>
          <a:p>
            <a:pPr marL="285750" indent="-285750" eaLnBrk="1" hangingPunct="1">
              <a:spcBef>
                <a:spcPct val="0"/>
              </a:spcBef>
              <a:defRPr/>
            </a:pPr>
            <a:endParaRPr lang="en-US" altLang="cs-CZ" sz="2200" dirty="0">
              <a:latin typeface="Arial" panose="020B0604020202020204" pitchFamily="34" charset="0"/>
            </a:endParaRPr>
          </a:p>
          <a:p>
            <a:pPr marL="1028700" lvl="1" eaLnBrk="1" hangingPunct="1">
              <a:spcBef>
                <a:spcPct val="0"/>
              </a:spcBef>
              <a:defRPr/>
            </a:pPr>
            <a:r>
              <a:rPr lang="en-US" altLang="cs-CZ" sz="1800" dirty="0">
                <a:latin typeface="Arial" panose="020B0604020202020204" pitchFamily="34" charset="0"/>
              </a:rPr>
              <a:t>for example, a company may have a policy of accepting projects only if they provide a return of a least 20% on the investment; the required rate of return is the minimum rate of return a project must yield to be </a:t>
            </a:r>
            <a:r>
              <a:rPr lang="en-US" altLang="cs-CZ" sz="1800" dirty="0" smtClean="0">
                <a:latin typeface="Arial" panose="020B0604020202020204" pitchFamily="34" charset="0"/>
              </a:rPr>
              <a:t>acceptable</a:t>
            </a:r>
            <a:endParaRPr lang="cs-CZ" altLang="cs-CZ" sz="1800" dirty="0" smtClean="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preference decisions</a:t>
            </a:r>
            <a:r>
              <a:rPr lang="en-US" altLang="cs-CZ" sz="2200" dirty="0">
                <a:latin typeface="Arial" panose="020B0604020202020204" pitchFamily="34" charset="0"/>
              </a:rPr>
              <a:t>, by contrast, relate to selecting from among several acceptable alternatives</a:t>
            </a:r>
          </a:p>
          <a:p>
            <a:pPr marL="285750" indent="-285750" eaLnBrk="1" hangingPunct="1">
              <a:spcBef>
                <a:spcPct val="0"/>
              </a:spcBef>
              <a:defRPr/>
            </a:pPr>
            <a:endParaRPr lang="en-US" altLang="cs-CZ" sz="2200" dirty="0">
              <a:latin typeface="Arial" panose="020B0604020202020204" pitchFamily="34" charset="0"/>
            </a:endParaRPr>
          </a:p>
          <a:p>
            <a:pPr marL="1028700" lvl="1" eaLnBrk="1" hangingPunct="1">
              <a:spcBef>
                <a:spcPct val="0"/>
              </a:spcBef>
              <a:defRPr/>
            </a:pPr>
            <a:r>
              <a:rPr lang="en-US" altLang="cs-CZ" sz="1800" dirty="0">
                <a:latin typeface="Arial" panose="020B0604020202020204" pitchFamily="34" charset="0"/>
              </a:rPr>
              <a:t>to illustrate, a company may be considering several different machines to replace an existing machine on the assembly line; the choice of which machine to purchase is a preference decision</a:t>
            </a:r>
            <a:endParaRPr lang="en-GB" altLang="cs-CZ" sz="1800" dirty="0" smtClean="0">
              <a:latin typeface="Arial" panose="020B0604020202020204" pitchFamily="34" charset="0"/>
            </a:endParaRPr>
          </a:p>
        </p:txBody>
      </p:sp>
    </p:spTree>
    <p:extLst>
      <p:ext uri="{BB962C8B-B14F-4D97-AF65-F5344CB8AC3E}">
        <p14:creationId xmlns:p14="http://schemas.microsoft.com/office/powerpoint/2010/main" val="18805504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CAPITAL </a:t>
            </a:r>
            <a:r>
              <a:rPr lang="en-GB" b="1" dirty="0">
                <a:latin typeface="Arial" pitchFamily="34" charset="0"/>
                <a:cs typeface="Arial" pitchFamily="34" charset="0"/>
              </a:rPr>
              <a:t>BUDGETING DECISIONS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smtClean="0">
                <a:latin typeface="Arial" panose="020B0604020202020204" pitchFamily="34" charset="0"/>
              </a:rPr>
              <a:t>CASH FLOW VERSUS NET OPERATING INCOME</a:t>
            </a:r>
            <a:r>
              <a:rPr lang="cs-CZ" altLang="cs-CZ" sz="2400" b="1" dirty="0" smtClean="0">
                <a:latin typeface="Arial" panose="020B0604020202020204" pitchFamily="34" charset="0"/>
              </a:rPr>
              <a:t> (1)</a:t>
            </a:r>
          </a:p>
        </p:txBody>
      </p:sp>
      <p:sp>
        <p:nvSpPr>
          <p:cNvPr id="3079" name="TextovéPole 10"/>
          <p:cNvSpPr txBox="1">
            <a:spLocks noChangeArrowheads="1"/>
          </p:cNvSpPr>
          <p:nvPr/>
        </p:nvSpPr>
        <p:spPr bwMode="auto">
          <a:xfrm>
            <a:off x="338138" y="1523285"/>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cs-CZ" altLang="cs-CZ" sz="2200" b="1" u="sng" dirty="0" smtClean="0">
                <a:latin typeface="Arial" panose="020B0604020202020204" pitchFamily="34" charset="0"/>
              </a:rPr>
              <a:t>T</a:t>
            </a:r>
            <a:r>
              <a:rPr lang="en-US" altLang="cs-CZ" sz="2200" b="1" u="sng" dirty="0" err="1" smtClean="0">
                <a:latin typeface="Arial" panose="020B0604020202020204" pitchFamily="34" charset="0"/>
              </a:rPr>
              <a:t>ypical</a:t>
            </a:r>
            <a:r>
              <a:rPr lang="en-US" altLang="cs-CZ" sz="2200" b="1" u="sng" dirty="0" smtClean="0">
                <a:latin typeface="Arial" panose="020B0604020202020204" pitchFamily="34" charset="0"/>
              </a:rPr>
              <a:t> </a:t>
            </a:r>
            <a:r>
              <a:rPr lang="en-US" altLang="cs-CZ" sz="2200" b="1" u="sng" dirty="0">
                <a:latin typeface="Arial" panose="020B0604020202020204" pitchFamily="34" charset="0"/>
              </a:rPr>
              <a:t>cash </a:t>
            </a:r>
            <a:r>
              <a:rPr lang="en-US" altLang="cs-CZ" sz="2200" b="1" u="sng" dirty="0" smtClean="0">
                <a:latin typeface="Arial" panose="020B0604020202020204" pitchFamily="34" charset="0"/>
              </a:rPr>
              <a:t>outflows</a:t>
            </a:r>
            <a:endParaRPr lang="cs-CZ" altLang="cs-CZ" sz="2200" b="1" u="sng" dirty="0" smtClean="0">
              <a:latin typeface="Arial" panose="020B0604020202020204" pitchFamily="34" charset="0"/>
            </a:endParaRPr>
          </a:p>
          <a:p>
            <a:pPr eaLnBrk="1" hangingPunct="1">
              <a:spcBef>
                <a:spcPct val="0"/>
              </a:spcBef>
              <a:buNone/>
              <a:defRPr/>
            </a:pPr>
            <a:endParaRPr lang="en-US" altLang="cs-CZ" sz="2200" b="1" u="sng" dirty="0">
              <a:latin typeface="Arial" panose="020B0604020202020204" pitchFamily="34" charset="0"/>
            </a:endParaRPr>
          </a:p>
          <a:p>
            <a:pPr marL="285750" indent="-285750" eaLnBrk="1" hangingPunct="1">
              <a:spcBef>
                <a:spcPct val="0"/>
              </a:spcBef>
              <a:defRPr/>
            </a:pPr>
            <a:r>
              <a:rPr lang="en-US" altLang="cs-CZ" sz="2200" dirty="0" smtClean="0">
                <a:latin typeface="Arial" panose="020B0604020202020204" pitchFamily="34" charset="0"/>
              </a:rPr>
              <a:t>most </a:t>
            </a:r>
            <a:r>
              <a:rPr lang="en-US" altLang="cs-CZ" sz="2200" dirty="0">
                <a:latin typeface="Arial" panose="020B0604020202020204" pitchFamily="34" charset="0"/>
              </a:rPr>
              <a:t>projects have at least three types of cash outflows</a:t>
            </a:r>
          </a:p>
          <a:p>
            <a:pPr eaLnBrk="1" hangingPunct="1">
              <a:spcBef>
                <a:spcPct val="0"/>
              </a:spcBef>
              <a:buNone/>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first, they often require an immediate cash outflow in the form of an initial investment in equipment, other assets, and installation costs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any salvage value realized from the sale of old equipment can be recognized as a reduction in the initial investment or as a cash inflow</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second, some projects require a company to expand its </a:t>
            </a:r>
            <a:r>
              <a:rPr lang="en-US" altLang="cs-CZ" sz="2200" b="1" dirty="0">
                <a:latin typeface="Arial" panose="020B0604020202020204" pitchFamily="34" charset="0"/>
              </a:rPr>
              <a:t>working capital</a:t>
            </a:r>
            <a:endParaRPr lang="en-GB" altLang="cs-CZ" sz="2200" b="1" dirty="0" smtClean="0">
              <a:latin typeface="Arial" panose="020B0604020202020204" pitchFamily="34" charset="0"/>
            </a:endParaRPr>
          </a:p>
        </p:txBody>
      </p:sp>
    </p:spTree>
    <p:extLst>
      <p:ext uri="{BB962C8B-B14F-4D97-AF65-F5344CB8AC3E}">
        <p14:creationId xmlns:p14="http://schemas.microsoft.com/office/powerpoint/2010/main" val="695505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CAPITAL </a:t>
            </a:r>
            <a:r>
              <a:rPr lang="en-GB" b="1" dirty="0">
                <a:latin typeface="Arial" pitchFamily="34" charset="0"/>
                <a:cs typeface="Arial" pitchFamily="34" charset="0"/>
              </a:rPr>
              <a:t>BUDGETING DECISIONS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smtClean="0">
                <a:latin typeface="Arial" panose="020B0604020202020204" pitchFamily="34" charset="0"/>
              </a:rPr>
              <a:t>CASH FLOW VERSUS NET OPERATING INCOME</a:t>
            </a:r>
            <a:r>
              <a:rPr lang="cs-CZ" altLang="cs-CZ" sz="2400" b="1" dirty="0" smtClean="0">
                <a:latin typeface="Arial" panose="020B0604020202020204" pitchFamily="34" charset="0"/>
              </a:rPr>
              <a:t> (2)</a:t>
            </a:r>
          </a:p>
        </p:txBody>
      </p:sp>
      <p:sp>
        <p:nvSpPr>
          <p:cNvPr id="3079" name="TextovéPole 10"/>
          <p:cNvSpPr txBox="1">
            <a:spLocks noChangeArrowheads="1"/>
          </p:cNvSpPr>
          <p:nvPr/>
        </p:nvSpPr>
        <p:spPr bwMode="auto">
          <a:xfrm>
            <a:off x="338138" y="1523285"/>
            <a:ext cx="8477250"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en-GB" altLang="cs-CZ" sz="2200" b="1" dirty="0" smtClean="0">
                <a:latin typeface="Arial" panose="020B0604020202020204" pitchFamily="34" charset="0"/>
              </a:rPr>
              <a:t>Working capital</a:t>
            </a:r>
          </a:p>
          <a:p>
            <a:pPr marL="285750" indent="-285750" eaLnBrk="1" hangingPunct="1">
              <a:spcBef>
                <a:spcPct val="0"/>
              </a:spcBef>
              <a:defRPr/>
            </a:pPr>
            <a:endParaRPr lang="en-GB" altLang="cs-CZ" sz="2200" dirty="0" smtClean="0">
              <a:latin typeface="Arial" panose="020B0604020202020204" pitchFamily="34" charset="0"/>
            </a:endParaRPr>
          </a:p>
          <a:p>
            <a:pPr marL="285750" indent="-285750" eaLnBrk="1" hangingPunct="1">
              <a:spcBef>
                <a:spcPct val="0"/>
              </a:spcBef>
              <a:defRPr/>
            </a:pPr>
            <a:r>
              <a:rPr lang="en-GB" altLang="cs-CZ" sz="2200" dirty="0" smtClean="0">
                <a:latin typeface="Arial" panose="020B0604020202020204" pitchFamily="34" charset="0"/>
              </a:rPr>
              <a:t>working capital is current assets (cash, accounts receivable, and inventory) less current liabilities</a:t>
            </a:r>
          </a:p>
          <a:p>
            <a:pPr marL="285750" indent="-285750" eaLnBrk="1" hangingPunct="1">
              <a:spcBef>
                <a:spcPct val="0"/>
              </a:spcBef>
              <a:defRPr/>
            </a:pPr>
            <a:endParaRPr lang="en-GB" altLang="cs-CZ" sz="2200" dirty="0" smtClean="0">
              <a:latin typeface="Arial" panose="020B0604020202020204" pitchFamily="34" charset="0"/>
            </a:endParaRPr>
          </a:p>
          <a:p>
            <a:pPr marL="285750" indent="-285750" eaLnBrk="1" hangingPunct="1">
              <a:spcBef>
                <a:spcPct val="0"/>
              </a:spcBef>
              <a:defRPr/>
            </a:pPr>
            <a:r>
              <a:rPr lang="en-GB" altLang="cs-CZ" sz="2200" dirty="0" smtClean="0">
                <a:latin typeface="Arial" panose="020B0604020202020204" pitchFamily="34" charset="0"/>
              </a:rPr>
              <a:t>when a company takes on a new project, the balances in the current asset accounts often increase</a:t>
            </a:r>
          </a:p>
          <a:p>
            <a:pPr marL="285750" indent="-285750" eaLnBrk="1" hangingPunct="1">
              <a:spcBef>
                <a:spcPct val="0"/>
              </a:spcBef>
              <a:defRPr/>
            </a:pPr>
            <a:endParaRPr lang="en-GB" altLang="cs-CZ" sz="2200" dirty="0" smtClean="0">
              <a:latin typeface="Arial" panose="020B0604020202020204" pitchFamily="34" charset="0"/>
            </a:endParaRPr>
          </a:p>
          <a:p>
            <a:pPr marL="285750" indent="-285750" eaLnBrk="1" hangingPunct="1">
              <a:spcBef>
                <a:spcPct val="0"/>
              </a:spcBef>
              <a:defRPr/>
            </a:pPr>
            <a:r>
              <a:rPr lang="en-GB" altLang="cs-CZ" sz="2200" dirty="0" smtClean="0">
                <a:latin typeface="Arial" panose="020B0604020202020204" pitchFamily="34" charset="0"/>
              </a:rPr>
              <a:t>for example, opening a new Nordstrom´s department store requires additional cash in sales registers and more inventory</a:t>
            </a:r>
          </a:p>
          <a:p>
            <a:pPr marL="285750" indent="-285750" eaLnBrk="1" hangingPunct="1">
              <a:spcBef>
                <a:spcPct val="0"/>
              </a:spcBef>
              <a:defRPr/>
            </a:pPr>
            <a:endParaRPr lang="en-GB" altLang="cs-CZ" sz="2200" dirty="0" smtClean="0">
              <a:latin typeface="Arial" panose="020B0604020202020204" pitchFamily="34" charset="0"/>
            </a:endParaRPr>
          </a:p>
          <a:p>
            <a:pPr marL="285750" indent="-285750" eaLnBrk="1" hangingPunct="1">
              <a:spcBef>
                <a:spcPct val="0"/>
              </a:spcBef>
              <a:defRPr/>
            </a:pPr>
            <a:r>
              <a:rPr lang="en-GB" altLang="cs-CZ" sz="2200" dirty="0" smtClean="0">
                <a:latin typeface="Arial" panose="020B0604020202020204" pitchFamily="34" charset="0"/>
              </a:rPr>
              <a:t>these additional working capital needs are treated as part of the initial investment in a project</a:t>
            </a:r>
          </a:p>
          <a:p>
            <a:pPr marL="285750" indent="-285750" eaLnBrk="1" hangingPunct="1">
              <a:spcBef>
                <a:spcPct val="0"/>
              </a:spcBef>
              <a:defRPr/>
            </a:pPr>
            <a:endParaRPr lang="en-GB" altLang="cs-CZ" sz="2200" dirty="0" smtClean="0">
              <a:latin typeface="Arial" panose="020B0604020202020204" pitchFamily="34" charset="0"/>
            </a:endParaRPr>
          </a:p>
          <a:p>
            <a:pPr marL="1028700" lvl="1" eaLnBrk="1" hangingPunct="1">
              <a:spcBef>
                <a:spcPct val="0"/>
              </a:spcBef>
              <a:defRPr/>
            </a:pPr>
            <a:r>
              <a:rPr lang="en-GB" altLang="cs-CZ" sz="1800" dirty="0" smtClean="0">
                <a:latin typeface="Arial" panose="020B0604020202020204" pitchFamily="34" charset="0"/>
              </a:rPr>
              <a:t>many projects require periodic outlays for repairs and maintenance and additional operating costs</a:t>
            </a:r>
          </a:p>
        </p:txBody>
      </p:sp>
    </p:spTree>
    <p:extLst>
      <p:ext uri="{BB962C8B-B14F-4D97-AF65-F5344CB8AC3E}">
        <p14:creationId xmlns:p14="http://schemas.microsoft.com/office/powerpoint/2010/main" val="37447926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CAPITAL </a:t>
            </a:r>
            <a:r>
              <a:rPr lang="en-GB" b="1" dirty="0">
                <a:latin typeface="Arial" pitchFamily="34" charset="0"/>
                <a:cs typeface="Arial" pitchFamily="34" charset="0"/>
              </a:rPr>
              <a:t>BUDGETING DECISIONS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smtClean="0">
                <a:latin typeface="Arial" panose="020B0604020202020204" pitchFamily="34" charset="0"/>
              </a:rPr>
              <a:t>CASH FLOW VERSUS NET OPERATING INCOME</a:t>
            </a:r>
            <a:r>
              <a:rPr lang="cs-CZ" altLang="cs-CZ" sz="2400" b="1" dirty="0" smtClean="0">
                <a:latin typeface="Arial" panose="020B0604020202020204" pitchFamily="34" charset="0"/>
              </a:rPr>
              <a:t> (3)</a:t>
            </a:r>
          </a:p>
        </p:txBody>
      </p:sp>
      <p:sp>
        <p:nvSpPr>
          <p:cNvPr id="3079" name="TextovéPole 10"/>
          <p:cNvSpPr txBox="1">
            <a:spLocks noChangeArrowheads="1"/>
          </p:cNvSpPr>
          <p:nvPr/>
        </p:nvSpPr>
        <p:spPr bwMode="auto">
          <a:xfrm>
            <a:off x="338138" y="1523285"/>
            <a:ext cx="8477250" cy="5447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cs-CZ" altLang="cs-CZ" sz="2200" b="1" u="sng" dirty="0" err="1" smtClean="0">
                <a:latin typeface="Arial" panose="020B0604020202020204" pitchFamily="34" charset="0"/>
              </a:rPr>
              <a:t>Typical</a:t>
            </a:r>
            <a:r>
              <a:rPr lang="cs-CZ" altLang="cs-CZ" sz="2200" b="1" u="sng" dirty="0" smtClean="0">
                <a:latin typeface="Arial" panose="020B0604020202020204" pitchFamily="34" charset="0"/>
              </a:rPr>
              <a:t> cash </a:t>
            </a:r>
            <a:r>
              <a:rPr lang="cs-CZ" altLang="cs-CZ" sz="2200" b="1" u="sng" dirty="0" err="1" smtClean="0">
                <a:latin typeface="Arial" panose="020B0604020202020204" pitchFamily="34" charset="0"/>
              </a:rPr>
              <a:t>inflows</a:t>
            </a:r>
            <a:endParaRPr lang="en-US" altLang="cs-CZ" sz="2200" b="1" u="sng" dirty="0">
              <a:latin typeface="Arial" panose="020B0604020202020204" pitchFamily="34" charset="0"/>
            </a:endParaRPr>
          </a:p>
          <a:p>
            <a:pPr marL="285750" indent="-285750" eaLnBrk="1" hangingPunct="1">
              <a:spcBef>
                <a:spcPct val="0"/>
              </a:spcBef>
              <a:defRPr/>
            </a:pPr>
            <a:endParaRPr lang="cs-CZ" altLang="cs-CZ" sz="2200" dirty="0" smtClean="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most projects also have at least three types of cash inflows</a:t>
            </a:r>
          </a:p>
          <a:p>
            <a:pPr marL="285750" indent="-285750" eaLnBrk="1" hangingPunct="1">
              <a:spcBef>
                <a:spcPct val="0"/>
              </a:spcBef>
              <a:defRPr/>
            </a:pPr>
            <a:endParaRPr lang="en-US" altLang="cs-CZ" sz="2200" dirty="0">
              <a:latin typeface="Arial" panose="020B0604020202020204" pitchFamily="34" charset="0"/>
            </a:endParaRPr>
          </a:p>
          <a:p>
            <a:pPr marL="1028700" lvl="1" eaLnBrk="1" hangingPunct="1">
              <a:spcBef>
                <a:spcPct val="0"/>
              </a:spcBef>
              <a:defRPr/>
            </a:pPr>
            <a:r>
              <a:rPr lang="en-US" altLang="cs-CZ" sz="1800" dirty="0">
                <a:latin typeface="Arial" panose="020B0604020202020204" pitchFamily="34" charset="0"/>
              </a:rPr>
              <a:t>first, a project will normally increase revenue or reduce costs; the amount involved should be treated as a cash inflow for capital budgeting purposes; from a cash flow standpoint, a reduction in costs is equivalent to an increase in revenues</a:t>
            </a:r>
          </a:p>
          <a:p>
            <a:pPr marL="285750" indent="-285750" eaLnBrk="1" hangingPunct="1">
              <a:spcBef>
                <a:spcPct val="0"/>
              </a:spcBef>
              <a:defRPr/>
            </a:pPr>
            <a:endParaRPr lang="en-US" altLang="cs-CZ" sz="2200" dirty="0">
              <a:latin typeface="Arial" panose="020B0604020202020204" pitchFamily="34" charset="0"/>
            </a:endParaRPr>
          </a:p>
          <a:p>
            <a:pPr marL="1028700" lvl="1" eaLnBrk="1" hangingPunct="1">
              <a:spcBef>
                <a:spcPct val="0"/>
              </a:spcBef>
              <a:defRPr/>
            </a:pPr>
            <a:r>
              <a:rPr lang="en-US" altLang="cs-CZ" sz="1800" dirty="0">
                <a:latin typeface="Arial" panose="020B0604020202020204" pitchFamily="34" charset="0"/>
              </a:rPr>
              <a:t>second, cash inflows are also frequently realized from selling equipment for its salvage value when a project ends, although the company may actually have to pay to dispose of some low-value or hazardous items</a:t>
            </a:r>
          </a:p>
          <a:p>
            <a:pPr marL="285750" indent="-285750" eaLnBrk="1" hangingPunct="1">
              <a:spcBef>
                <a:spcPct val="0"/>
              </a:spcBef>
              <a:defRPr/>
            </a:pPr>
            <a:endParaRPr lang="en-US" altLang="cs-CZ" sz="2200" dirty="0">
              <a:latin typeface="Arial" panose="020B0604020202020204" pitchFamily="34" charset="0"/>
            </a:endParaRPr>
          </a:p>
          <a:p>
            <a:pPr marL="1028700" lvl="1" eaLnBrk="1" hangingPunct="1">
              <a:spcBef>
                <a:spcPct val="0"/>
              </a:spcBef>
              <a:defRPr/>
            </a:pPr>
            <a:r>
              <a:rPr lang="en-US" altLang="cs-CZ" sz="1800" dirty="0">
                <a:latin typeface="Arial" panose="020B0604020202020204" pitchFamily="34" charset="0"/>
              </a:rPr>
              <a:t>third, any working capital that was tied up in the project can be released for use elsewhere at the end of the project and should be treated as a cash inflow at that time; working capital is released, for example, when a company sells off its inventory or collects its accounts receivable</a:t>
            </a:r>
            <a:endParaRPr lang="cs-CZ" altLang="cs-CZ" sz="1800" dirty="0" smtClean="0">
              <a:latin typeface="Arial" panose="020B0604020202020204" pitchFamily="34" charset="0"/>
            </a:endParaRPr>
          </a:p>
        </p:txBody>
      </p:sp>
    </p:spTree>
    <p:extLst>
      <p:ext uri="{BB962C8B-B14F-4D97-AF65-F5344CB8AC3E}">
        <p14:creationId xmlns:p14="http://schemas.microsoft.com/office/powerpoint/2010/main" val="3119864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a:t>
            </a:r>
            <a:r>
              <a:rPr lang="en-GB" b="1" dirty="0" smtClean="0">
                <a:latin typeface="Arial" pitchFamily="34" charset="0"/>
                <a:cs typeface="Arial" pitchFamily="34" charset="0"/>
              </a:rPr>
              <a:t>CAPITAL </a:t>
            </a:r>
            <a:r>
              <a:rPr lang="en-GB" b="1" dirty="0">
                <a:latin typeface="Arial" pitchFamily="34" charset="0"/>
                <a:cs typeface="Arial" pitchFamily="34" charset="0"/>
              </a:rPr>
              <a:t>BUDGETING DECISIONS</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THE TIME VALUE OF MONEY (1)</a:t>
            </a:r>
          </a:p>
        </p:txBody>
      </p:sp>
      <p:sp>
        <p:nvSpPr>
          <p:cNvPr id="3079" name="TextovéPole 10"/>
          <p:cNvSpPr txBox="1">
            <a:spLocks noChangeArrowheads="1"/>
          </p:cNvSpPr>
          <p:nvPr/>
        </p:nvSpPr>
        <p:spPr bwMode="auto">
          <a:xfrm>
            <a:off x="338138" y="1523285"/>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smtClean="0">
                <a:latin typeface="Arial" panose="020B0604020202020204" pitchFamily="34" charset="0"/>
              </a:rPr>
              <a:t>the </a:t>
            </a:r>
            <a:r>
              <a:rPr lang="en-US" altLang="cs-CZ" sz="2200" dirty="0">
                <a:latin typeface="Arial" panose="020B0604020202020204" pitchFamily="34" charset="0"/>
              </a:rPr>
              <a:t>time value of money recognizes that a dollar today is worth more than a dollar a year from now if for no other reason than you could put the dollar in a bank today and have more than a dollar a year from now</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because of the time value of money, capital investments that promise earlier cash flows are preferable to those that promise later cash flows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although the payback method focuses on cash </a:t>
            </a:r>
            <a:r>
              <a:rPr lang="en-US" altLang="cs-CZ" sz="2200" dirty="0" err="1">
                <a:latin typeface="Arial" panose="020B0604020202020204" pitchFamily="34" charset="0"/>
              </a:rPr>
              <a:t>flows,s</a:t>
            </a:r>
            <a:r>
              <a:rPr lang="en-US" altLang="cs-CZ" sz="2200" dirty="0">
                <a:latin typeface="Arial" panose="020B0604020202020204" pitchFamily="34" charset="0"/>
              </a:rPr>
              <a:t> it does not recognize the time value of money</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in other words, it treats a dollar received today as being of equal value to a dollar received at any point in the future</a:t>
            </a:r>
          </a:p>
          <a:p>
            <a:pPr marL="285750" indent="-285750" eaLnBrk="1" hangingPunct="1">
              <a:spcBef>
                <a:spcPct val="0"/>
              </a:spcBef>
              <a:defRPr/>
            </a:pPr>
            <a:endParaRPr lang="en-US" altLang="cs-CZ" sz="2200" dirty="0">
              <a:latin typeface="Arial" panose="020B0604020202020204" pitchFamily="34" charset="0"/>
            </a:endParaRPr>
          </a:p>
        </p:txBody>
      </p:sp>
    </p:spTree>
    <p:extLst>
      <p:ext uri="{BB962C8B-B14F-4D97-AF65-F5344CB8AC3E}">
        <p14:creationId xmlns:p14="http://schemas.microsoft.com/office/powerpoint/2010/main" val="717948519"/>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zentace_OPF_návrh [režim kompatibility]" id="{F70FC462-D9F3-4EB2-B923-5E5330675293}" vid="{CCD9E1B5-EE89-42D1-936D-BB4AE5A7B3F6}"/>
    </a:ext>
  </a:extLst>
</a:theme>
</file>

<file path=ppt/theme/theme2.xml><?xml version="1.0" encoding="utf-8"?>
<a:theme xmlns:a="http://schemas.openxmlformats.org/drawingml/2006/main" name="Vlastní návrh">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šablona</Template>
  <TotalTime>420</TotalTime>
  <Words>2832</Words>
  <Application>Microsoft Office PowerPoint</Application>
  <PresentationFormat>Předvádění na obrazovce (4:3)</PresentationFormat>
  <Paragraphs>291</Paragraphs>
  <Slides>32</Slides>
  <Notes>0</Notes>
  <HiddenSlides>0</HiddenSlides>
  <MMClips>0</MMClips>
  <ScaleCrop>false</ScaleCrop>
  <HeadingPairs>
    <vt:vector size="6" baseType="variant">
      <vt:variant>
        <vt:lpstr>Použitá písma</vt:lpstr>
      </vt:variant>
      <vt:variant>
        <vt:i4>4</vt:i4>
      </vt:variant>
      <vt:variant>
        <vt:lpstr>Motiv</vt:lpstr>
      </vt:variant>
      <vt:variant>
        <vt:i4>2</vt:i4>
      </vt:variant>
      <vt:variant>
        <vt:lpstr>Nadpisy snímků</vt:lpstr>
      </vt:variant>
      <vt:variant>
        <vt:i4>32</vt:i4>
      </vt:variant>
    </vt:vector>
  </HeadingPairs>
  <TitlesOfParts>
    <vt:vector size="38" baseType="lpstr">
      <vt:lpstr>Arial</vt:lpstr>
      <vt:lpstr>Calibri</vt:lpstr>
      <vt:lpstr>Calibri Light</vt:lpstr>
      <vt:lpstr>Cambria Math</vt:lpstr>
      <vt:lpstr>Motiv sady Office</vt:lpstr>
      <vt:lpstr>Vlastní návrh</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Roman Šperka</dc:creator>
  <cp:lastModifiedBy>sel0010</cp:lastModifiedBy>
  <cp:revision>69</cp:revision>
  <dcterms:created xsi:type="dcterms:W3CDTF">2016-03-17T12:08:01Z</dcterms:created>
  <dcterms:modified xsi:type="dcterms:W3CDTF">2019-12-17T10:37:13Z</dcterms:modified>
</cp:coreProperties>
</file>