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2" r:id="rId30"/>
    <p:sldId id="288" r:id="rId31"/>
    <p:sldId id="289" r:id="rId32"/>
    <p:sldId id="293" r:id="rId33"/>
    <p:sldId id="290" r:id="rId34"/>
    <p:sldId id="294" r:id="rId35"/>
    <p:sldId id="295" r:id="rId36"/>
    <p:sldId id="296" r:id="rId37"/>
    <p:sldId id="297" r:id="rId38"/>
    <p:sldId id="298" r:id="rId3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17.12.2019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17.12.2019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17.12.2019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17.12.2019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17.12.2019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17.12.2019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17.12.2019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17.12.2019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17.12.2019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17.12.2019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17.12.2019</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FINANCIAL STATEMENT ANALYSIS</a:t>
            </a:r>
            <a:endParaRPr lang="en-GB" sz="3600" b="1" dirty="0" smtClean="0">
              <a:latin typeface="Arial" pitchFamily="34" charset="0"/>
              <a:cs typeface="Arial" pitchFamily="34" charset="0"/>
            </a:endParaRPr>
          </a:p>
          <a:p>
            <a:pPr algn="ctr" eaLnBrk="1" fontAlgn="auto" hangingPunct="1">
              <a:spcBef>
                <a:spcPts val="0"/>
              </a:spcBef>
              <a:spcAft>
                <a:spcPts val="0"/>
              </a:spcAft>
              <a:defRPr/>
            </a:pP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LIQUIDITY </a:t>
            </a:r>
            <a:r>
              <a:rPr lang="cs-CZ" altLang="cs-CZ" sz="2400" b="1" dirty="0" smtClean="0">
                <a:latin typeface="Arial" panose="020B0604020202020204" pitchFamily="34" charset="0"/>
              </a:rPr>
              <a:t>(</a:t>
            </a:r>
            <a:r>
              <a:rPr lang="cs-CZ" altLang="cs-CZ" sz="2400" b="1" dirty="0">
                <a:latin typeface="Arial" panose="020B0604020202020204" pitchFamily="34" charset="0"/>
              </a:rPr>
              <a:t>4</a:t>
            </a:r>
            <a:r>
              <a:rPr lang="cs-CZ" altLang="cs-CZ" sz="2400" b="1" dirty="0" smtClean="0">
                <a:latin typeface="Arial" panose="020B0604020202020204" pitchFamily="34" charset="0"/>
              </a:rPr>
              <a:t>) </a:t>
            </a:r>
            <a:r>
              <a:rPr lang="cs-CZ" altLang="cs-CZ" sz="2400" b="1" dirty="0">
                <a:latin typeface="Arial" panose="020B0604020202020204" pitchFamily="34" charset="0"/>
              </a:rPr>
              <a:t>– CURRENT </a:t>
            </a:r>
            <a:r>
              <a:rPr lang="cs-CZ" altLang="cs-CZ" sz="2400" b="1" dirty="0" smtClean="0">
                <a:latin typeface="Arial" panose="020B0604020202020204" pitchFamily="34" charset="0"/>
              </a:rPr>
              <a:t>RATIO</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an improving ratio might be the result of stockpiling inventory, or it might indicate an improving financial </a:t>
            </a:r>
            <a:r>
              <a:rPr lang="en-US" altLang="cs-CZ" sz="2200" dirty="0" smtClean="0">
                <a:latin typeface="Arial" panose="020B0604020202020204" pitchFamily="34" charset="0"/>
              </a:rPr>
              <a:t>situation</a:t>
            </a:r>
            <a:endParaRPr lang="cs-CZ" altLang="cs-CZ" sz="2200" dirty="0" smtClean="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general rule of thumb calls for a current ratio of at least 2</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however, many companies successfully operate with a current ratio below 2</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adequacy of a current ratio depends heavily on the composition of assets</a:t>
            </a:r>
          </a:p>
          <a:p>
            <a:pPr marL="342900" indent="-34290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873733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RATIO ANALYSIS – LIQUIDITY (5) - ACID-TEST (QUICK) RATIO</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201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acid-test (quick) ratio is a more rigorous test of a company´s ability to meet its short-term debts than the current ratio</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inventories and prepaid expenses are excluded from total current assets, leaving only the more liquid (or quick) assets to be divided by current liabilities</a:t>
                </a: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r>
                  <a:rPr lang="cs-CZ" altLang="cs-CZ" sz="2200" b="1" u="sng" dirty="0" smtClean="0">
                    <a:latin typeface="Arial" panose="020B0604020202020204" pitchFamily="34" charset="0"/>
                  </a:rPr>
                  <a:t>Acid-test ratio = </a:t>
                </a:r>
              </a:p>
              <a:p>
                <a:pPr eaLnBrk="1" hangingPunct="1">
                  <a:spcBef>
                    <a:spcPct val="0"/>
                  </a:spcBef>
                  <a:buFont typeface="Arial" panose="020B0604020202020204" pitchFamily="34" charset="0"/>
                  <a:buNone/>
                  <a:defRPr/>
                </a:pP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r>
                  <a:rPr lang="cs-CZ" altLang="cs-CZ" sz="2200" dirty="0" smtClean="0">
                    <a:latin typeface="Arial" panose="020B0604020202020204" pitchFamily="34" charset="0"/>
                  </a:rPr>
                  <a:t> </a:t>
                </a:r>
                <a14:m>
                  <m:oMath xmlns:m="http://schemas.openxmlformats.org/officeDocument/2006/math">
                    <m:f>
                      <m:fPr>
                        <m:ctrlPr>
                          <a:rPr lang="cs-CZ" altLang="cs-CZ" sz="2200" i="1" smtClean="0">
                            <a:latin typeface="Cambria Math" panose="02040503050406030204" pitchFamily="18" charset="0"/>
                          </a:rPr>
                        </m:ctrlPr>
                      </m:fPr>
                      <m:num>
                        <m:r>
                          <a:rPr lang="cs-CZ" altLang="cs-CZ" sz="2200" b="0" i="1" smtClean="0">
                            <a:latin typeface="Cambria Math" panose="02040503050406030204" pitchFamily="18" charset="0"/>
                          </a:rPr>
                          <m:t>𝐶𝑎𝑠h</m:t>
                        </m:r>
                        <m:r>
                          <a:rPr lang="cs-CZ" altLang="cs-CZ" sz="2200" b="0" i="1" smtClean="0">
                            <a:latin typeface="Cambria Math" panose="02040503050406030204" pitchFamily="18" charset="0"/>
                          </a:rPr>
                          <m:t>+</m:t>
                        </m:r>
                        <m:r>
                          <a:rPr lang="cs-CZ" altLang="cs-CZ" sz="2200" b="0" i="1" smtClean="0">
                            <a:latin typeface="Cambria Math" panose="02040503050406030204" pitchFamily="18" charset="0"/>
                          </a:rPr>
                          <m:t>𝑀𝑎𝑟𝑘𝑒𝑡𝑎𝑏𝑙𝑒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𝑠𝑒𝑐𝑢𝑟𝑖𝑡𝑖𝑒𝑠</m:t>
                        </m:r>
                        <m:r>
                          <a:rPr lang="cs-CZ" altLang="cs-CZ" sz="2200" b="0" i="1" smtClean="0">
                            <a:latin typeface="Cambria Math" panose="02040503050406030204" pitchFamily="18" charset="0"/>
                          </a:rPr>
                          <m:t>+</m:t>
                        </m:r>
                        <m:r>
                          <a:rPr lang="cs-CZ" altLang="cs-CZ" sz="2200" b="0" i="1" smtClean="0">
                            <a:latin typeface="Cambria Math" panose="02040503050406030204" pitchFamily="18" charset="0"/>
                          </a:rPr>
                          <m:t>𝐴𝑐𝑐𝑜𝑢𝑛𝑡𝑠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𝑟𝑒𝑐𝑒𝑖𝑣𝑎𝑏𝑙𝑒</m:t>
                        </m:r>
                        <m:r>
                          <a:rPr lang="cs-CZ" altLang="cs-CZ" sz="2200" b="0" i="1" smtClean="0">
                            <a:latin typeface="Cambria Math" panose="02040503050406030204" pitchFamily="18" charset="0"/>
                          </a:rPr>
                          <m:t>+</m:t>
                        </m:r>
                        <m:r>
                          <a:rPr lang="cs-CZ" altLang="cs-CZ" sz="2200" b="0" i="1" smtClean="0">
                            <a:latin typeface="Cambria Math" panose="02040503050406030204" pitchFamily="18" charset="0"/>
                          </a:rPr>
                          <m:t>𝑆h𝑜𝑟𝑡</m:t>
                        </m:r>
                        <m:r>
                          <a:rPr lang="cs-CZ" altLang="cs-CZ" sz="2200" b="0" i="1" smtClean="0">
                            <a:latin typeface="Cambria Math" panose="02040503050406030204" pitchFamily="18" charset="0"/>
                          </a:rPr>
                          <m:t>−</m:t>
                        </m:r>
                        <m:r>
                          <a:rPr lang="cs-CZ" altLang="cs-CZ" sz="2200" b="0" i="1" smtClean="0">
                            <a:latin typeface="Cambria Math" panose="02040503050406030204" pitchFamily="18" charset="0"/>
                          </a:rPr>
                          <m:t>𝑡𝑒𝑟𝑚</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𝑛𝑜𝑡𝑒𝑠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𝑟𝑒𝑐𝑒𝑖𝑣𝑎𝑏𝑙𝑒</m:t>
                        </m:r>
                      </m:num>
                      <m:den>
                        <m:r>
                          <a:rPr lang="cs-CZ" altLang="cs-CZ" sz="2200" b="0" i="1" smtClean="0">
                            <a:latin typeface="Cambria Math" panose="02040503050406030204" pitchFamily="18" charset="0"/>
                          </a:rPr>
                          <m:t>𝐶𝑢𝑟𝑟𝑒𝑛𝑡</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𝑙𝑖𝑎𝑏𝑖𝑙𝑖𝑡𝑖𝑒𝑠</m:t>
                        </m:r>
                        <m:r>
                          <a:rPr lang="cs-CZ" altLang="cs-CZ" sz="2200" b="0" i="1" smtClean="0">
                            <a:latin typeface="Cambria Math" panose="02040503050406030204" pitchFamily="18" charset="0"/>
                          </a:rPr>
                          <m:t> </m:t>
                        </m:r>
                      </m:den>
                    </m:f>
                  </m:oMath>
                </a14:m>
                <a:endParaRPr lang="en-GB" altLang="cs-CZ" sz="2200" dirty="0" smtClean="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acid-test ratio measures how well a company can meet its obligations without having to liquidate or depend too heavily on its inventory</a:t>
                </a:r>
              </a:p>
              <a:p>
                <a:pPr marL="1085850" lvl="1" indent="-342900" eaLnBrk="1" hangingPunct="1">
                  <a:spcBef>
                    <a:spcPct val="0"/>
                  </a:spcBef>
                  <a:defRPr/>
                </a:pPr>
                <a:r>
                  <a:rPr lang="en-US" altLang="cs-CZ" sz="1800" dirty="0" smtClean="0">
                    <a:latin typeface="Arial" panose="020B0604020202020204" pitchFamily="34" charset="0"/>
                  </a:rPr>
                  <a:t>ideally</a:t>
                </a:r>
                <a:r>
                  <a:rPr lang="en-US" altLang="cs-CZ" sz="1800" dirty="0">
                    <a:latin typeface="Arial" panose="020B0604020202020204" pitchFamily="34" charset="0"/>
                  </a:rPr>
                  <a:t>, each dollar of liabilities should be backed by at least </a:t>
                </a:r>
                <a:r>
                  <a:rPr lang="en-US" altLang="cs-CZ" sz="1800" dirty="0" smtClean="0">
                    <a:latin typeface="Arial" panose="020B0604020202020204" pitchFamily="34" charset="0"/>
                  </a:rPr>
                  <a:t>$1 </a:t>
                </a:r>
                <a:r>
                  <a:rPr lang="en-US" altLang="cs-CZ" sz="1800" dirty="0">
                    <a:latin typeface="Arial" panose="020B0604020202020204" pitchFamily="34" charset="0"/>
                  </a:rPr>
                  <a:t>of quick assets</a:t>
                </a:r>
                <a:endParaRPr lang="en-GB" altLang="cs-CZ" sz="18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201937"/>
              </a:xfrm>
              <a:prstGeom prst="rect">
                <a:avLst/>
              </a:prstGeom>
              <a:blipFill rotWithShape="0">
                <a:blip r:embed="rId2"/>
                <a:stretch>
                  <a:fillRect l="-935" t="-703" r="-1078" b="-10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249398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RATIO ANALYSIS – ASSET MANAGEMENT (1) – ACCOUNTS RECEIVABLE TURNOVER (1)</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019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a company´s assets are funded by lenders and stockholders, both of whom </a:t>
                </a:r>
                <a:r>
                  <a:rPr lang="en-US" altLang="cs-CZ" sz="2200" dirty="0">
                    <a:latin typeface="Arial" panose="020B0604020202020204" pitchFamily="34" charset="0"/>
                  </a:rPr>
                  <a:t>expect those assets to be deployed efficiently and </a:t>
                </a:r>
                <a:r>
                  <a:rPr lang="en-US" altLang="cs-CZ" sz="2200" dirty="0" smtClean="0">
                    <a:latin typeface="Arial" panose="020B0604020202020204" pitchFamily="34" charset="0"/>
                  </a:rPr>
                  <a:t>effectively</a:t>
                </a: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accounts receivable turnover and average collection period ratios measure how quickly credit sales are converted into cash</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accounts receivable turnover is computed by dividing sales on account (credit sales) by the average accounts receivable balance for the year</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Accounts receivable turnover = </a:t>
                </a:r>
                <a14:m>
                  <m:oMath xmlns:m="http://schemas.openxmlformats.org/officeDocument/2006/math">
                    <m:f>
                      <m:fPr>
                        <m:ctrlPr>
                          <a:rPr lang="en-US" altLang="cs-CZ" sz="2200" i="1" smtClean="0">
                            <a:latin typeface="Cambria Math" panose="02040503050406030204" pitchFamily="18" charset="0"/>
                          </a:rPr>
                        </m:ctrlPr>
                      </m:fPr>
                      <m:num>
                        <m:r>
                          <a:rPr lang="cs-CZ" altLang="cs-CZ" sz="2200" b="0" i="1" smtClean="0">
                            <a:latin typeface="Cambria Math" panose="02040503050406030204" pitchFamily="18" charset="0"/>
                          </a:rPr>
                          <m:t>𝑆𝑎𝑙𝑒𝑠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𝑜𝑛</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𝑎𝑐𝑐𝑜𝑢𝑛𝑡</m:t>
                        </m:r>
                      </m:num>
                      <m:den>
                        <m:r>
                          <a:rPr lang="cs-CZ" altLang="cs-CZ" sz="2200" b="0" i="1" smtClean="0">
                            <a:latin typeface="Cambria Math" panose="02040503050406030204" pitchFamily="18" charset="0"/>
                          </a:rPr>
                          <m:t>𝐴𝑣𝑒𝑟𝑎𝑔𝑒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𝑎𝑐𝑐𝑜𝑢𝑛𝑡𝑠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𝑟𝑒𝑐𝑒𝑖𝑣𝑎𝑏𝑙𝑒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𝑏𝑎𝑙𝑎𝑛𝑐𝑒</m:t>
                        </m:r>
                      </m:den>
                    </m:f>
                  </m:oMath>
                </a14:m>
                <a:endParaRPr lang="en-US" altLang="cs-CZ" sz="2200" i="1"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019836"/>
              </a:xfrm>
              <a:prstGeom prst="rect">
                <a:avLst/>
              </a:prstGeom>
              <a:blipFill rotWithShape="0">
                <a:blip r:embed="rId2"/>
                <a:stretch>
                  <a:fillRect l="-791" r="-8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180273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(2) </a:t>
            </a:r>
            <a:r>
              <a:rPr lang="cs-CZ" altLang="cs-CZ" sz="2400" b="1" dirty="0">
                <a:latin typeface="Arial" panose="020B0604020202020204" pitchFamily="34" charset="0"/>
              </a:rPr>
              <a:t>– ACCOUNTS RECEIVABLE </a:t>
            </a:r>
            <a:r>
              <a:rPr lang="cs-CZ" altLang="cs-CZ" sz="2400" b="1" dirty="0" smtClean="0">
                <a:latin typeface="Arial" panose="020B0604020202020204" pitchFamily="34" charset="0"/>
              </a:rPr>
              <a:t>TURNOVER (2)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3288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accounts receivable turnover can then be divided into 365 days to determine the average number of days required to </a:t>
                </a:r>
                <a:r>
                  <a:rPr lang="en-GB" altLang="cs-CZ" sz="2200" dirty="0" smtClean="0">
                    <a:latin typeface="Arial" panose="020B0604020202020204" pitchFamily="34" charset="0"/>
                  </a:rPr>
                  <a:t>collect an account (known as the average collection period)</a:t>
                </a:r>
              </a:p>
              <a:p>
                <a:pPr marL="285750" indent="-285750" eaLnBrk="1" hangingPunct="1">
                  <a:spcBef>
                    <a:spcPct val="0"/>
                  </a:spcBef>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a:latin typeface="Arial" panose="020B0604020202020204" pitchFamily="34" charset="0"/>
                  </a:rPr>
                  <a:t>Average collection period </a:t>
                </a:r>
                <a:r>
                  <a:rPr lang="en-GB" altLang="cs-CZ" sz="2200" i="1" dirty="0" smtClean="0">
                    <a:latin typeface="Arial" panose="020B0604020202020204" pitchFamily="34" charset="0"/>
                  </a:rPr>
                  <a:t>=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365 </m:t>
                        </m:r>
                        <m:r>
                          <a:rPr lang="en-GB" altLang="cs-CZ" sz="2200" b="0" i="1" smtClean="0">
                            <a:latin typeface="Cambria Math" panose="02040503050406030204" pitchFamily="18" charset="0"/>
                          </a:rPr>
                          <m:t>𝑑𝑎𝑦𝑠</m:t>
                        </m:r>
                      </m:num>
                      <m:den>
                        <m:r>
                          <a:rPr lang="en-GB" altLang="cs-CZ" sz="2200" b="0" i="1" smtClean="0">
                            <a:latin typeface="Cambria Math" panose="02040503050406030204" pitchFamily="18" charset="0"/>
                          </a:rPr>
                          <m:t>𝐴𝑐𝑐𝑜𝑢𝑛𝑡𝑠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𝑟𝑒𝑐𝑒𝑖𝑣𝑎𝑏𝑙𝑒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𝑡𝑢𝑟𝑛𝑜𝑣𝑒𝑟</m:t>
                        </m:r>
                      </m:den>
                    </m:f>
                  </m:oMath>
                </a14:m>
                <a:endParaRPr lang="en-GB" altLang="cs-CZ" sz="2200" i="1"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in practice</a:t>
                </a:r>
                <a:r>
                  <a:rPr lang="en-GB" altLang="cs-CZ" sz="2200" dirty="0">
                    <a:latin typeface="Arial" panose="020B0604020202020204" pitchFamily="34" charset="0"/>
                  </a:rPr>
                  <a:t>, average collection periods ranging all the way from 10 days to 180 </a:t>
                </a:r>
                <a:r>
                  <a:rPr lang="en-US" altLang="cs-CZ" sz="2200" dirty="0">
                    <a:latin typeface="Arial" panose="020B0604020202020204" pitchFamily="34" charset="0"/>
                  </a:rPr>
                  <a:t>days are common, depending on the industry</a:t>
                </a: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3288464"/>
              </a:xfrm>
              <a:prstGeom prst="rect">
                <a:avLst/>
              </a:prstGeom>
              <a:blipFill rotWithShape="0">
                <a:blip r:embed="rId2"/>
                <a:stretch>
                  <a:fillRect l="-791" b="-296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801218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(3) </a:t>
            </a:r>
            <a:r>
              <a:rPr lang="cs-CZ" altLang="cs-CZ" sz="2400" b="1" dirty="0">
                <a:latin typeface="Arial" panose="020B0604020202020204" pitchFamily="34" charset="0"/>
              </a:rPr>
              <a:t>– </a:t>
            </a:r>
            <a:r>
              <a:rPr lang="cs-CZ" altLang="cs-CZ" sz="2400" b="1" dirty="0" smtClean="0">
                <a:latin typeface="Arial" panose="020B0604020202020204" pitchFamily="34" charset="0"/>
              </a:rPr>
              <a:t>INVENTORY TURNOVER (1)</a:t>
            </a:r>
            <a:endParaRPr lang="cs-CZ" altLang="cs-CZ" sz="2400" b="1" dirty="0">
              <a:latin typeface="Arial" panose="020B0604020202020204" pitchFamily="34" charset="0"/>
            </a:endParaRPr>
          </a:p>
          <a:p>
            <a:pPr algn="ctr" eaLnBrk="1" hangingPunct="1">
              <a:spcBef>
                <a:spcPct val="0"/>
              </a:spcBef>
              <a:buFontTx/>
              <a:buNone/>
            </a:pPr>
            <a:endParaRPr lang="cs-CZ" altLang="cs-CZ" sz="2400" b="1"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3460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inventory turnover ratio measures how many times a company´ s inventory has been sold and replaced during the year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is computed by dividing the cost of goods sold by the average </a:t>
                </a:r>
                <a:r>
                  <a:rPr lang="en-GB" altLang="cs-CZ" sz="2200" dirty="0" smtClean="0">
                    <a:latin typeface="Arial" panose="020B0604020202020204" pitchFamily="34" charset="0"/>
                  </a:rPr>
                  <a:t>level of inventory ((Beginning inventory balance + Ending inventory </a:t>
                </a:r>
                <a:r>
                  <a:rPr lang="en-US" altLang="cs-CZ" sz="2200" dirty="0" smtClean="0">
                    <a:latin typeface="Arial" panose="020B0604020202020204" pitchFamily="34" charset="0"/>
                  </a:rPr>
                  <a:t>balance</a:t>
                </a:r>
                <a:r>
                  <a:rPr lang="en-US" altLang="cs-CZ" sz="2200" dirty="0">
                    <a:latin typeface="Arial" panose="020B0604020202020204" pitchFamily="34" charset="0"/>
                  </a:rPr>
                  <a:t>) /2)</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Inventory turnover = </a:t>
                </a:r>
                <a14:m>
                  <m:oMath xmlns:m="http://schemas.openxmlformats.org/officeDocument/2006/math">
                    <m:f>
                      <m:fPr>
                        <m:ctrlPr>
                          <a:rPr lang="en-US" altLang="cs-CZ" sz="2200" i="1" smtClean="0">
                            <a:latin typeface="Cambria Math" panose="02040503050406030204" pitchFamily="18" charset="0"/>
                          </a:rPr>
                        </m:ctrlPr>
                      </m:fPr>
                      <m:num>
                        <m:r>
                          <a:rPr lang="cs-CZ" altLang="cs-CZ" sz="2200" b="0" i="1" smtClean="0">
                            <a:latin typeface="Cambria Math" panose="02040503050406030204" pitchFamily="18" charset="0"/>
                          </a:rPr>
                          <m:t>𝐶𝑜𝑠𝑡</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𝑜𝑓</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𝑔𝑜𝑜𝑑𝑠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𝑠𝑜𝑙𝑑</m:t>
                        </m:r>
                      </m:num>
                      <m:den>
                        <m:r>
                          <a:rPr lang="cs-CZ" altLang="cs-CZ" sz="2200" b="0" i="1" smtClean="0">
                            <a:latin typeface="Cambria Math" panose="02040503050406030204" pitchFamily="18" charset="0"/>
                          </a:rPr>
                          <m:t>𝐴𝑣𝑒𝑟𝑎𝑔𝑒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𝑖𝑛𝑣𝑒𝑛𝑡𝑜𝑟𝑦</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𝑏𝑎𝑙𝑎𝑛𝑐𝑒</m:t>
                        </m:r>
                      </m:den>
                    </m:f>
                  </m:oMath>
                </a14:m>
                <a:endParaRPr lang="cs-CZ" altLang="cs-CZ" sz="2200" i="1"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346062"/>
              </a:xfrm>
              <a:prstGeom prst="rect">
                <a:avLst/>
              </a:prstGeom>
              <a:blipFill rotWithShape="0">
                <a:blip r:embed="rId2"/>
                <a:stretch>
                  <a:fillRect l="-7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901971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(4) </a:t>
            </a:r>
            <a:r>
              <a:rPr lang="cs-CZ" altLang="cs-CZ" sz="2400" b="1" dirty="0">
                <a:latin typeface="Arial" panose="020B0604020202020204" pitchFamily="34" charset="0"/>
              </a:rPr>
              <a:t>– INVENTORY TURNOVER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003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number of days needed on average to sell the entire inventory (called the average sale period) can be computed by dividing 365 by the inventory turnover</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Average sale period = </a:t>
                </a:r>
                <a14:m>
                  <m:oMath xmlns:m="http://schemas.openxmlformats.org/officeDocument/2006/math">
                    <m:f>
                      <m:fPr>
                        <m:ctrlPr>
                          <a:rPr lang="en-US" altLang="cs-CZ" sz="2200" i="1" smtClean="0">
                            <a:latin typeface="Cambria Math" panose="02040503050406030204" pitchFamily="18" charset="0"/>
                          </a:rPr>
                        </m:ctrlPr>
                      </m:fPr>
                      <m:num>
                        <m:r>
                          <a:rPr lang="cs-CZ" altLang="cs-CZ" sz="2200" b="0" i="1" smtClean="0">
                            <a:latin typeface="Cambria Math" panose="02040503050406030204" pitchFamily="18" charset="0"/>
                          </a:rPr>
                          <m:t>365 </m:t>
                        </m:r>
                        <m:r>
                          <a:rPr lang="cs-CZ" altLang="cs-CZ" sz="2200" b="0" i="1" smtClean="0">
                            <a:latin typeface="Cambria Math" panose="02040503050406030204" pitchFamily="18" charset="0"/>
                          </a:rPr>
                          <m:t>𝑑𝑎𝑦𝑠</m:t>
                        </m:r>
                      </m:num>
                      <m:den>
                        <m:r>
                          <a:rPr lang="cs-CZ" altLang="cs-CZ" sz="2200" b="0" i="1" smtClean="0">
                            <a:latin typeface="Cambria Math" panose="02040503050406030204" pitchFamily="18" charset="0"/>
                          </a:rPr>
                          <m:t>𝐼𝑛𝑣𝑒𝑛𝑡𝑜𝑟𝑦</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𝑡𝑢𝑟𝑛𝑜𝑣𝑒𝑟</m:t>
                        </m:r>
                      </m:den>
                    </m:f>
                  </m:oMath>
                </a14:m>
                <a:endParaRPr lang="en-US" altLang="cs-CZ" sz="2200" i="1"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practice, average sales periods of 10 days to 90 days are common, depending on the industry</a:t>
                </a: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003340"/>
              </a:xfrm>
              <a:prstGeom prst="rect">
                <a:avLst/>
              </a:prstGeom>
              <a:blipFill rotWithShape="0">
                <a:blip r:embed="rId2"/>
                <a:stretch>
                  <a:fillRect l="-7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225867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(5) </a:t>
            </a:r>
            <a:r>
              <a:rPr lang="cs-CZ" altLang="cs-CZ" sz="2400" b="1" dirty="0">
                <a:latin typeface="Arial" panose="020B0604020202020204" pitchFamily="34" charset="0"/>
              </a:rPr>
              <a:t>– </a:t>
            </a:r>
            <a:r>
              <a:rPr lang="cs-CZ" altLang="cs-CZ" sz="2400" b="1" dirty="0" smtClean="0">
                <a:latin typeface="Arial" panose="020B0604020202020204" pitchFamily="34" charset="0"/>
              </a:rPr>
              <a:t>OPERATING CYCLE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operating cycle measures the elapsed time from when inventory is received from suppliers to </a:t>
            </a:r>
            <a:r>
              <a:rPr lang="en-US" altLang="cs-CZ" sz="2200" dirty="0" err="1" smtClean="0">
                <a:latin typeface="Arial" panose="020B0604020202020204" pitchFamily="34" charset="0"/>
              </a:rPr>
              <a:t>wh</a:t>
            </a:r>
            <a:r>
              <a:rPr lang="cs-CZ" altLang="cs-CZ" sz="2200" dirty="0" smtClean="0">
                <a:latin typeface="Arial" panose="020B0604020202020204" pitchFamily="34" charset="0"/>
              </a:rPr>
              <a:t>e</a:t>
            </a:r>
            <a:r>
              <a:rPr lang="en-US" altLang="cs-CZ" sz="2200" dirty="0" smtClean="0">
                <a:latin typeface="Arial" panose="020B0604020202020204" pitchFamily="34" charset="0"/>
              </a:rPr>
              <a:t>n </a:t>
            </a:r>
            <a:r>
              <a:rPr lang="en-US" altLang="cs-CZ" sz="2200" dirty="0">
                <a:latin typeface="Arial" panose="020B0604020202020204" pitchFamily="34" charset="0"/>
              </a:rPr>
              <a:t>cash is received from customers</a:t>
            </a: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None/>
              <a:defRPr/>
            </a:pPr>
            <a:r>
              <a:rPr lang="en-US" altLang="cs-CZ" sz="2200" i="1" dirty="0">
                <a:latin typeface="Arial" panose="020B0604020202020204" pitchFamily="34" charset="0"/>
              </a:rPr>
              <a:t>Operating cycle = Average sale period + Average collection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cs-CZ" altLang="cs-CZ" sz="2200" dirty="0" smtClean="0">
                <a:latin typeface="Arial" panose="020B0604020202020204" pitchFamily="34" charset="0"/>
              </a:rPr>
              <a:t>a</a:t>
            </a:r>
            <a:r>
              <a:rPr lang="en-US" altLang="cs-CZ" sz="2200" dirty="0" smtClean="0">
                <a:latin typeface="Arial" panose="020B0604020202020204" pitchFamily="34" charset="0"/>
              </a:rPr>
              <a:t> </a:t>
            </a:r>
            <a:r>
              <a:rPr lang="en-US" altLang="cs-CZ" sz="2200" dirty="0">
                <a:latin typeface="Arial" panose="020B0604020202020204" pitchFamily="34" charset="0"/>
              </a:rPr>
              <a:t>manager´s goal is to reduce the operating cycle because it puts cash receipts in the company´s possession sooner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fact, if a company can shrink its operating cycle to fewer days than its average payment period for suppliers, it means the company is receiving cash from customers before it has to pay suppliers for inventory purchases</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956240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(6) </a:t>
            </a:r>
            <a:r>
              <a:rPr lang="cs-CZ" altLang="cs-CZ" sz="2400" b="1" dirty="0">
                <a:latin typeface="Arial" panose="020B0604020202020204" pitchFamily="34" charset="0"/>
              </a:rPr>
              <a:t>– </a:t>
            </a:r>
            <a:r>
              <a:rPr lang="cs-CZ" altLang="cs-CZ" sz="2400" b="1" dirty="0" smtClean="0">
                <a:latin typeface="Arial" panose="020B0604020202020204" pitchFamily="34" charset="0"/>
              </a:rPr>
              <a:t>TOTAL ASSET TURNOVER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3427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total asset turnover is a ratio that compares total sales to average total assets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measures how efficiently a company´s assets are being used to generate </a:t>
                </a:r>
                <a:r>
                  <a:rPr lang="en-GB" altLang="cs-CZ" sz="2200" dirty="0" smtClean="0">
                    <a:latin typeface="Arial" panose="020B0604020202020204" pitchFamily="34" charset="0"/>
                  </a:rPr>
                  <a:t>sales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this ratio expands beyond current assets to include noncurrent assets, such as property, plant, </a:t>
                </a:r>
                <a:r>
                  <a:rPr lang="en-US" altLang="cs-CZ" sz="2200" dirty="0" smtClean="0">
                    <a:latin typeface="Arial" panose="020B0604020202020204" pitchFamily="34" charset="0"/>
                  </a:rPr>
                  <a:t>and </a:t>
                </a:r>
                <a:r>
                  <a:rPr lang="en-US" altLang="cs-CZ" sz="2200" dirty="0">
                    <a:latin typeface="Arial" panose="020B0604020202020204" pitchFamily="34" charset="0"/>
                  </a:rPr>
                  <a:t>equipment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Total asset turnover = </a:t>
                </a:r>
                <a:r>
                  <a:rPr lang="cs-CZ" altLang="cs-CZ" sz="2200" dirty="0" smtClean="0">
                    <a:latin typeface="Arial" panose="020B0604020202020204" pitchFamily="34" charset="0"/>
                  </a:rPr>
                  <a:t> </a:t>
                </a:r>
                <a14:m>
                  <m:oMath xmlns:m="http://schemas.openxmlformats.org/officeDocument/2006/math">
                    <m:f>
                      <m:fPr>
                        <m:ctrlPr>
                          <a:rPr lang="cs-CZ" altLang="cs-CZ" sz="2200" i="1" smtClean="0">
                            <a:latin typeface="Cambria Math" panose="02040503050406030204" pitchFamily="18" charset="0"/>
                          </a:rPr>
                        </m:ctrlPr>
                      </m:fPr>
                      <m:num>
                        <m:r>
                          <a:rPr lang="cs-CZ" altLang="cs-CZ" sz="2200" b="0" i="1" smtClean="0">
                            <a:latin typeface="Cambria Math" panose="02040503050406030204" pitchFamily="18" charset="0"/>
                          </a:rPr>
                          <m:t>𝑆𝑎𝑙𝑒𝑠</m:t>
                        </m:r>
                      </m:num>
                      <m:den>
                        <m:r>
                          <a:rPr lang="cs-CZ" altLang="cs-CZ" sz="2200" b="0" i="1" smtClean="0">
                            <a:latin typeface="Cambria Math" panose="02040503050406030204" pitchFamily="18" charset="0"/>
                          </a:rPr>
                          <m:t>𝐴𝑣𝑒𝑟𝑎𝑔𝑒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𝑡𝑜𝑡𝑎𝑙</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𝑎𝑠𝑠𝑒𝑡𝑠</m:t>
                        </m:r>
                      </m:den>
                    </m:f>
                  </m:oMath>
                </a14:m>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342727"/>
              </a:xfrm>
              <a:prstGeom prst="rect">
                <a:avLst/>
              </a:prstGeom>
              <a:blipFill rotWithShape="0">
                <a:blip r:embed="rId2"/>
                <a:stretch>
                  <a:fillRect l="-791" t="-84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582546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ASSET MANAGEMENT </a:t>
            </a:r>
            <a:r>
              <a:rPr lang="cs-CZ" altLang="cs-CZ" sz="2400" b="1" dirty="0" smtClean="0">
                <a:latin typeface="Arial" panose="020B0604020202020204" pitchFamily="34" charset="0"/>
              </a:rPr>
              <a:t>(7) </a:t>
            </a:r>
            <a:r>
              <a:rPr lang="cs-CZ" altLang="cs-CZ" sz="2400" b="1" dirty="0">
                <a:latin typeface="Arial" panose="020B0604020202020204" pitchFamily="34" charset="0"/>
              </a:rPr>
              <a:t>– TOTAL ASSET TURNOVER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 company´s goal is to increase its total asset turnover</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do so, it must either increase sales or reduce its investment in assets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a company´s accounts receivable turnover and inventory turnover are increasing but its total asset turnover is decreasing, it suggests the problem may relate to noncurrent asset utilization and efficiency</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27653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DEBT MANAGEMENT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managers need to evaluate their company´s debt management choices from the vantage point of two stakeholders - long-term creditors and common stockholders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long-term creditors are concerned with a company´s ability to repay its loans over the long-run.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stockholders look at debt from a </a:t>
            </a:r>
            <a:r>
              <a:rPr lang="en-GB" altLang="cs-CZ" sz="2200" b="1" dirty="0" smtClean="0">
                <a:latin typeface="Arial" panose="020B0604020202020204" pitchFamily="34" charset="0"/>
              </a:rPr>
              <a:t>financial leverage perspective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financial leverage refers to borrowing money to acquire assets in an effort to increase </a:t>
            </a:r>
            <a:r>
              <a:rPr lang="en-US" altLang="cs-CZ" sz="2200" dirty="0" smtClean="0">
                <a:latin typeface="Arial" panose="020B0604020202020204" pitchFamily="34" charset="0"/>
              </a:rPr>
              <a:t>sales </a:t>
            </a:r>
            <a:r>
              <a:rPr lang="en-US" altLang="cs-CZ" sz="2200" dirty="0">
                <a:latin typeface="Arial" panose="020B0604020202020204" pitchFamily="34" charset="0"/>
              </a:rPr>
              <a:t>and profits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company can have either positive or negative financial leverage depending on the difference between its rate of return on total assets and the rate of return that it must pay its creditors </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879144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FINANCIAL STATEMENT ANALYSIS</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 Techniques of financial statement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Liquidity</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Asset management</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Debt management</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 Profitability</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DEBT MANAGEMENT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if </a:t>
            </a:r>
            <a:r>
              <a:rPr lang="en-US" altLang="cs-CZ" sz="2200" dirty="0">
                <a:latin typeface="Arial" panose="020B0604020202020204" pitchFamily="34" charset="0"/>
              </a:rPr>
              <a:t>the company´s rate of return on total assets exceeds the rate of return the company pays its creditors, </a:t>
            </a:r>
            <a:r>
              <a:rPr lang="en-US" altLang="cs-CZ" sz="2200" b="1" dirty="0">
                <a:latin typeface="Arial" panose="020B0604020202020204" pitchFamily="34" charset="0"/>
              </a:rPr>
              <a:t>financial leverage is positive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the rate of return on total assets is less than the rate of return the company pays its creditors, </a:t>
            </a:r>
            <a:r>
              <a:rPr lang="en-US" altLang="cs-CZ" sz="2200" b="1" dirty="0">
                <a:latin typeface="Arial" panose="020B0604020202020204" pitchFamily="34" charset="0"/>
              </a:rPr>
              <a:t>financial leverage is negative</a:t>
            </a:r>
            <a:endParaRPr lang="en-GB" altLang="cs-CZ" sz="2200" b="1" dirty="0">
              <a:latin typeface="Arial" panose="020B0604020202020204" pitchFamily="34" charset="0"/>
            </a:endParaRPr>
          </a:p>
        </p:txBody>
      </p:sp>
    </p:spTree>
    <p:extLst>
      <p:ext uri="{BB962C8B-B14F-4D97-AF65-F5344CB8AC3E}">
        <p14:creationId xmlns:p14="http://schemas.microsoft.com/office/powerpoint/2010/main" val="319639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a:t>
            </a:r>
            <a:r>
              <a:rPr lang="cs-CZ" b="1" dirty="0">
                <a:latin typeface="Arial" pitchFamily="34" charset="0"/>
                <a:cs typeface="Arial" pitchFamily="34" charset="0"/>
              </a:rPr>
              <a:t>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DEBT MANAGEMENT </a:t>
            </a:r>
            <a:r>
              <a:rPr lang="cs-CZ" altLang="cs-CZ" sz="2400" b="1" dirty="0" smtClean="0">
                <a:latin typeface="Arial" panose="020B0604020202020204" pitchFamily="34" charset="0"/>
              </a:rPr>
              <a:t>(3) – TIMES INTEREST EARNED RATIO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6848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most common measure of a company´s ability to provide protection to its long-term creditors is the times interest earned ratio</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it is computed by dividing earnings before interest expense and income taxes (net operating income) by interest expense:</a:t>
                </a:r>
              </a:p>
              <a:p>
                <a:pPr marL="285750" indent="-285750" eaLnBrk="1" hangingPunct="1">
                  <a:spcBef>
                    <a:spcPct val="0"/>
                  </a:spcBef>
                  <a:defRPr/>
                </a:pPr>
                <a:endParaRPr lang="en-US" altLang="cs-CZ" sz="2200" i="1"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Times interest earned = </a:t>
                </a:r>
                <a14:m>
                  <m:oMath xmlns:m="http://schemas.openxmlformats.org/officeDocument/2006/math">
                    <m:f>
                      <m:fPr>
                        <m:ctrlPr>
                          <a:rPr lang="en-US" altLang="cs-CZ" sz="2200" i="1" smtClean="0">
                            <a:latin typeface="Cambria Math" panose="02040503050406030204" pitchFamily="18" charset="0"/>
                          </a:rPr>
                        </m:ctrlPr>
                      </m:fPr>
                      <m:num>
                        <m:r>
                          <a:rPr lang="cs-CZ" altLang="cs-CZ" sz="2200" b="0" i="1" smtClean="0">
                            <a:latin typeface="Cambria Math" panose="02040503050406030204" pitchFamily="18" charset="0"/>
                          </a:rPr>
                          <m:t>𝐸𝑎𝑟𝑛𝑖𝑛𝑔𝑠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𝑏𝑒𝑓𝑜𝑟𝑒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𝑖𝑛𝑡𝑒𝑟𝑒𝑠𝑡</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𝑒𝑥𝑝𝑒𝑛𝑠𝑒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𝑎𝑛𝑑</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𝑖𝑛𝑐𝑜𝑚𝑒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𝑡𝑎𝑥𝑒𝑠</m:t>
                        </m:r>
                      </m:num>
                      <m:den>
                        <m:r>
                          <a:rPr lang="cs-CZ" altLang="cs-CZ" sz="2200" b="0" i="1" smtClean="0">
                            <a:latin typeface="Cambria Math" panose="02040503050406030204" pitchFamily="18" charset="0"/>
                          </a:rPr>
                          <m:t>𝐼𝑛𝑡𝑒𝑟𝑒𝑠𝑡</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𝑒𝑥𝑝𝑒𝑛𝑠𝑒</m:t>
                        </m:r>
                      </m:den>
                    </m:f>
                  </m:oMath>
                </a14:m>
                <a:endParaRPr lang="cs-CZ" altLang="cs-CZ" sz="2200" i="1" dirty="0" smtClean="0">
                  <a:latin typeface="Arial" panose="020B0604020202020204" pitchFamily="34" charset="0"/>
                </a:endParaRPr>
              </a:p>
              <a:p>
                <a:pPr eaLnBrk="1" hangingPunct="1">
                  <a:spcBef>
                    <a:spcPct val="0"/>
                  </a:spcBef>
                  <a:buNone/>
                  <a:defRPr/>
                </a:pPr>
                <a:endParaRPr lang="cs-CZ" altLang="cs-CZ" sz="2200" i="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times interest earned ratio is based on earnings before interest expense and income taxes because that is the amount of earnings that is available for making interest payments</a:t>
                </a:r>
              </a:p>
              <a:p>
                <a:pPr marL="342900" indent="-342900" eaLnBrk="1" hangingPunct="1">
                  <a:spcBef>
                    <a:spcPct val="0"/>
                  </a:spcBef>
                  <a:defRPr/>
                </a:pPr>
                <a:endParaRPr lang="en-US" altLang="cs-CZ" sz="2200"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684809"/>
              </a:xfrm>
              <a:prstGeom prst="rect">
                <a:avLst/>
              </a:prstGeom>
              <a:blipFill rotWithShape="0">
                <a:blip r:embed="rId2"/>
                <a:stretch>
                  <a:fillRect l="-791" t="-7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4027336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DEBT MANAGEMENT </a:t>
            </a:r>
            <a:r>
              <a:rPr lang="cs-CZ" altLang="cs-CZ" sz="2400" b="1" dirty="0" smtClean="0">
                <a:latin typeface="Arial" panose="020B0604020202020204" pitchFamily="34" charset="0"/>
              </a:rPr>
              <a:t>(4) </a:t>
            </a:r>
            <a:r>
              <a:rPr lang="cs-CZ" altLang="cs-CZ" sz="2400" b="1" dirty="0">
                <a:latin typeface="Arial" panose="020B0604020202020204" pitchFamily="34" charset="0"/>
              </a:rPr>
              <a:t>– TIMES INTEREST EARNED RATIO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endParaRPr lang="cs-CZ" altLang="cs-CZ" sz="2200" dirty="0" smtClean="0">
              <a:latin typeface="Arial" panose="020B0604020202020204" pitchFamily="34" charset="0"/>
            </a:endParaRPr>
          </a:p>
          <a:p>
            <a:pPr marL="342900" indent="-342900" eaLnBrk="1" hangingPunct="1">
              <a:spcBef>
                <a:spcPct val="0"/>
              </a:spcBef>
              <a:defRPr/>
            </a:pPr>
            <a:r>
              <a:rPr lang="en-US" altLang="cs-CZ" sz="2200" dirty="0" smtClean="0">
                <a:latin typeface="Arial" panose="020B0604020202020204" pitchFamily="34" charset="0"/>
              </a:rPr>
              <a:t>interest </a:t>
            </a:r>
            <a:r>
              <a:rPr lang="en-US" altLang="cs-CZ" sz="2200" dirty="0">
                <a:latin typeface="Arial" panose="020B0604020202020204" pitchFamily="34" charset="0"/>
              </a:rPr>
              <a:t>expenses are deducted before income taxes are determined; creditors have first claim on the earnings before taxes are paid</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a times interest earned ratio of less than 1 is inadequate because interest expense exceeds the earnings that are available for paying the interest</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in contrast, a times interest earned ratio of 2 or more may be considered sufficient to protect long-term creditors</a:t>
            </a:r>
          </a:p>
        </p:txBody>
      </p:sp>
    </p:spTree>
    <p:extLst>
      <p:ext uri="{BB962C8B-B14F-4D97-AF65-F5344CB8AC3E}">
        <p14:creationId xmlns:p14="http://schemas.microsoft.com/office/powerpoint/2010/main" val="3948820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DEBT MANAGEMENT (5) – DEBT-TO-EKVITY RATIO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663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debt-to-equity ratio is one type of leverage ratio that indicates the relative proportions of debt and equity at one point in time on a company´s balance sheet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as the debt-to-equity ratio increases, it indicates that a company is increasing its financial leverage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it other words, it is relying on a greater proportion of debt rather than equity to fund its assets</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debt-to-equity ratio is measured as follows:</a:t>
                </a:r>
              </a:p>
              <a:p>
                <a:pPr marL="285750" indent="-285750" eaLnBrk="1" hangingPunct="1">
                  <a:spcBef>
                    <a:spcPct val="0"/>
                  </a:spcBef>
                  <a:defRPr/>
                </a:pPr>
                <a:endParaRPr lang="en-GB" altLang="cs-CZ" sz="2200" dirty="0" smtClean="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Debt-to-equity ratio </a:t>
                </a:r>
                <a:r>
                  <a:rPr lang="cs-CZ" altLang="cs-CZ" sz="2200" i="1" dirty="0" smtClean="0">
                    <a:latin typeface="Arial" panose="020B0604020202020204" pitchFamily="34" charset="0"/>
                  </a:rPr>
                  <a:t>= </a:t>
                </a:r>
                <a14:m>
                  <m:oMath xmlns:m="http://schemas.openxmlformats.org/officeDocument/2006/math">
                    <m:f>
                      <m:fPr>
                        <m:ctrlPr>
                          <a:rPr lang="cs-CZ" altLang="cs-CZ" sz="2200" i="1" smtClean="0">
                            <a:latin typeface="Cambria Math" panose="02040503050406030204" pitchFamily="18" charset="0"/>
                          </a:rPr>
                        </m:ctrlPr>
                      </m:fPr>
                      <m:num>
                        <m:r>
                          <a:rPr lang="cs-CZ" altLang="cs-CZ" sz="2200" b="0" i="1" smtClean="0">
                            <a:latin typeface="Cambria Math" panose="02040503050406030204" pitchFamily="18" charset="0"/>
                          </a:rPr>
                          <m:t>𝑇𝑜𝑡𝑎𝑙</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𝑙𝑖𝑎𝑏𝑖𝑙𝑖𝑡𝑖𝑒𝑠</m:t>
                        </m:r>
                      </m:num>
                      <m:den>
                        <m:r>
                          <a:rPr lang="cs-CZ" altLang="cs-CZ" sz="2200" b="0" i="1" smtClean="0">
                            <a:latin typeface="Cambria Math" panose="02040503050406030204" pitchFamily="18" charset="0"/>
                          </a:rPr>
                          <m:t>𝑆𝑡𝑜𝑐𝑘h𝑜𝑙𝑑𝑒𝑟𝑠</m:t>
                        </m:r>
                        <m:r>
                          <a:rPr lang="cs-CZ" altLang="cs-CZ" sz="2200" b="0" i="1" smtClean="0">
                            <a:latin typeface="Cambria Math" panose="02040503050406030204" pitchFamily="18" charset="0"/>
                          </a:rPr>
                          <m:t>´</m:t>
                        </m:r>
                        <m:r>
                          <a:rPr lang="cs-CZ" altLang="cs-CZ" sz="2200" b="0" i="1" smtClean="0">
                            <a:latin typeface="Cambria Math" panose="02040503050406030204" pitchFamily="18" charset="0"/>
                          </a:rPr>
                          <m:t>𝑒𝑞𝑢𝑖𝑡𝑦</m:t>
                        </m:r>
                      </m:den>
                    </m:f>
                  </m:oMath>
                </a14:m>
                <a:endParaRPr lang="en-GB" altLang="cs-CZ" sz="22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663713"/>
              </a:xfrm>
              <a:prstGeom prst="rect">
                <a:avLst/>
              </a:prstGeom>
              <a:blipFill rotWithShape="0">
                <a:blip r:embed="rId2"/>
                <a:stretch>
                  <a:fillRect l="-791" t="-784" r="-71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856729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DEBT MANAGEMENT (6) – DEBT-TO-EKVITY RATIO (2)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creditors and stockholders have different views about the optimal debt-to-equity </a:t>
            </a:r>
            <a:r>
              <a:rPr lang="en-US" altLang="cs-CZ" sz="2200" dirty="0" smtClean="0">
                <a:latin typeface="Arial" panose="020B0604020202020204" pitchFamily="34" charset="0"/>
              </a:rPr>
              <a:t>ratio</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ordinarily, stockholders would like a lot of debt to take advantage of positive financial </a:t>
            </a:r>
            <a:r>
              <a:rPr lang="en-US" altLang="cs-CZ" sz="2200" dirty="0" smtClean="0">
                <a:latin typeface="Arial" panose="020B0604020202020204" pitchFamily="34" charset="0"/>
              </a:rPr>
              <a:t>leverage</a:t>
            </a:r>
            <a:endParaRPr lang="cs-CZ" altLang="cs-CZ" sz="2200" dirty="0" smtClean="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on the other hand, because equity represents the excess of total assets over total liabilities, and hence a buffer of protection for creditors, creditors would like to see less debt and more equity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practice, debt-to-equity ratios from 0,0 (no debt) to 3,0 are common</a:t>
            </a:r>
          </a:p>
          <a:p>
            <a:pPr marL="1028700" lvl="1" eaLnBrk="1" hangingPunct="1">
              <a:spcBef>
                <a:spcPct val="0"/>
              </a:spcBef>
              <a:defRPr/>
            </a:pPr>
            <a:r>
              <a:rPr lang="en-US" altLang="cs-CZ" sz="1800" dirty="0" smtClean="0">
                <a:latin typeface="Arial" panose="020B0604020202020204" pitchFamily="34" charset="0"/>
              </a:rPr>
              <a:t>in </a:t>
            </a:r>
            <a:r>
              <a:rPr lang="en-US" altLang="cs-CZ" sz="1800" dirty="0">
                <a:latin typeface="Arial" panose="020B0604020202020204" pitchFamily="34" charset="0"/>
              </a:rPr>
              <a:t>industries with little financial risk, managers maintain high debt-to-equity ratios</a:t>
            </a:r>
          </a:p>
          <a:p>
            <a:pPr marL="1028700" lvl="1" eaLnBrk="1" hangingPunct="1">
              <a:spcBef>
                <a:spcPct val="0"/>
              </a:spcBef>
              <a:defRPr/>
            </a:pPr>
            <a:r>
              <a:rPr lang="en-US" altLang="cs-CZ" sz="1800" dirty="0" smtClean="0">
                <a:latin typeface="Arial" panose="020B0604020202020204" pitchFamily="34" charset="0"/>
              </a:rPr>
              <a:t>in </a:t>
            </a:r>
            <a:r>
              <a:rPr lang="en-US" altLang="cs-CZ" sz="1800" dirty="0">
                <a:latin typeface="Arial" panose="020B0604020202020204" pitchFamily="34" charset="0"/>
              </a:rPr>
              <a:t>industries with more financial risk, managers maintain lower  debt-to-equity ratios</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749224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DEBT MANAGEMENT </a:t>
            </a:r>
            <a:r>
              <a:rPr lang="cs-CZ" altLang="cs-CZ" sz="2400" b="1" dirty="0" smtClean="0">
                <a:latin typeface="Arial" panose="020B0604020202020204" pitchFamily="34" charset="0"/>
              </a:rPr>
              <a:t>(7) </a:t>
            </a:r>
            <a:r>
              <a:rPr lang="cs-CZ" altLang="cs-CZ" sz="2400" b="1" dirty="0">
                <a:latin typeface="Arial" panose="020B0604020202020204" pitchFamily="34" charset="0"/>
              </a:rPr>
              <a:t>– </a:t>
            </a:r>
            <a:r>
              <a:rPr lang="cs-CZ" altLang="cs-CZ" sz="2400" b="1" dirty="0" smtClean="0">
                <a:latin typeface="Arial" panose="020B0604020202020204" pitchFamily="34" charset="0"/>
              </a:rPr>
              <a:t>EQUITY MULTIPLIER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the </a:t>
            </a:r>
            <a:r>
              <a:rPr lang="en-US" altLang="cs-CZ" sz="2200" dirty="0">
                <a:latin typeface="Arial" panose="020B0604020202020204" pitchFamily="34" charset="0"/>
              </a:rPr>
              <a:t>equity multiplier is another type of leverage ratio that </a:t>
            </a:r>
            <a:r>
              <a:rPr lang="en-GB" altLang="cs-CZ" sz="2200" dirty="0" smtClean="0">
                <a:latin typeface="Arial" panose="020B0604020202020204" pitchFamily="34" charset="0"/>
              </a:rPr>
              <a:t>indicates the portion of a company´s assets funded by equity</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similar to the debt-to-equity ratio, as the equity multiplier increases, it indicates that a company is increasing its financial leverage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other words, it is relying on a greater proportion of debt rather than equity to fund its assets</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1623411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DEBT MANAGEMENT </a:t>
            </a:r>
            <a:r>
              <a:rPr lang="cs-CZ" altLang="cs-CZ" sz="2400" b="1" dirty="0" smtClean="0">
                <a:latin typeface="Arial" panose="020B0604020202020204" pitchFamily="34" charset="0"/>
              </a:rPr>
              <a:t>(8) </a:t>
            </a:r>
            <a:r>
              <a:rPr lang="cs-CZ" altLang="cs-CZ" sz="2400" b="1" dirty="0">
                <a:latin typeface="Arial" panose="020B0604020202020204" pitchFamily="34" charset="0"/>
              </a:rPr>
              <a:t>– EQUITY MULTIPLIER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00417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instead of measuring amounts in the numerator and denominator at one point in time (as in done with the </a:t>
                </a:r>
                <a:r>
                  <a:rPr lang="en-GB" altLang="cs-CZ" sz="2200" dirty="0" smtClean="0">
                    <a:latin typeface="Arial" panose="020B0604020202020204" pitchFamily="34" charset="0"/>
                  </a:rPr>
                  <a:t>debt-to-equity ratio), the equity multiplier focuses on average amounts maintained throughout the year and it is measured as follows:</a:t>
                </a:r>
              </a:p>
              <a:p>
                <a:pPr marL="285750" indent="-285750" eaLnBrk="1" hangingPunct="1">
                  <a:spcBef>
                    <a:spcPct val="0"/>
                  </a:spcBef>
                  <a:defRPr/>
                </a:pPr>
                <a:endParaRPr lang="en-GB" altLang="cs-CZ" sz="2200" dirty="0" smtClean="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Equity multiplier </a:t>
                </a:r>
                <a:r>
                  <a:rPr lang="cs-CZ" altLang="cs-CZ" sz="2200" i="1" dirty="0" smtClean="0">
                    <a:latin typeface="Arial" panose="020B0604020202020204" pitchFamily="34" charset="0"/>
                  </a:rPr>
                  <a:t>= </a:t>
                </a:r>
                <a14:m>
                  <m:oMath xmlns:m="http://schemas.openxmlformats.org/officeDocument/2006/math">
                    <m:f>
                      <m:fPr>
                        <m:ctrlPr>
                          <a:rPr lang="cs-CZ" altLang="cs-CZ" sz="2200" i="1" smtClean="0">
                            <a:latin typeface="Cambria Math" panose="02040503050406030204" pitchFamily="18" charset="0"/>
                          </a:rPr>
                        </m:ctrlPr>
                      </m:fPr>
                      <m:num>
                        <m:r>
                          <a:rPr lang="cs-CZ" altLang="cs-CZ" sz="2200" b="0" i="1" smtClean="0">
                            <a:latin typeface="Cambria Math" panose="02040503050406030204" pitchFamily="18" charset="0"/>
                          </a:rPr>
                          <m:t>𝐴𝑣𝑒𝑟𝑎𝑔𝑒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𝑡𝑜𝑡𝑎𝑙</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𝑎𝑠𝑠𝑒𝑡𝑠</m:t>
                        </m:r>
                      </m:num>
                      <m:den>
                        <m:r>
                          <a:rPr lang="cs-CZ" altLang="cs-CZ" sz="2200" b="0" i="1" smtClean="0">
                            <a:latin typeface="Cambria Math" panose="02040503050406030204" pitchFamily="18" charset="0"/>
                          </a:rPr>
                          <m:t>𝐴𝑣𝑒𝑟𝑎𝑔𝑒</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𝑠𝑡𝑜𝑐𝑘h𝑜𝑙𝑑𝑒𝑟𝑠</m:t>
                        </m:r>
                        <m:r>
                          <a:rPr lang="cs-CZ" altLang="cs-CZ" sz="2200" b="0" i="1" smtClean="0">
                            <a:latin typeface="Cambria Math" panose="02040503050406030204" pitchFamily="18" charset="0"/>
                          </a:rPr>
                          <m:t> ´ </m:t>
                        </m:r>
                        <m:r>
                          <a:rPr lang="cs-CZ" altLang="cs-CZ" sz="2200" b="0" i="1" smtClean="0">
                            <a:latin typeface="Cambria Math" panose="02040503050406030204" pitchFamily="18" charset="0"/>
                          </a:rPr>
                          <m:t>𝑒𝑞𝑢𝑖𝑡𝑦</m:t>
                        </m:r>
                      </m:den>
                    </m:f>
                  </m:oMath>
                </a14:m>
                <a:endParaRPr lang="cs-CZ" altLang="cs-CZ" sz="2200" i="1" dirty="0" smtClean="0">
                  <a:latin typeface="Arial" panose="020B0604020202020204" pitchFamily="34" charset="0"/>
                </a:endParaRPr>
              </a:p>
              <a:p>
                <a:pPr algn="ctr" eaLnBrk="1" hangingPunct="1">
                  <a:spcBef>
                    <a:spcPct val="0"/>
                  </a:spcBef>
                  <a:buNone/>
                  <a:defRPr/>
                </a:pPr>
                <a:endParaRPr lang="cs-CZ" altLang="cs-CZ" sz="2200" i="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debt-to-equity ratio and the equity multiplier provide signals about how a company is managing its mix of debt and equity</a:t>
                </a:r>
                <a:endParaRPr lang="en-GB" altLang="cs-CZ" sz="2200" dirty="0">
                  <a:latin typeface="Arial" panose="020B0604020202020204" pitchFamily="34" charset="0"/>
                </a:endParaRPr>
              </a:p>
              <a:p>
                <a:pPr algn="ctr" eaLnBrk="1" hangingPunct="1">
                  <a:spcBef>
                    <a:spcPct val="0"/>
                  </a:spcBef>
                  <a:buNone/>
                  <a:defRPr/>
                </a:pPr>
                <a:endParaRPr lang="en-GB" altLang="cs-CZ" sz="22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004173"/>
              </a:xfrm>
              <a:prstGeom prst="rect">
                <a:avLst/>
              </a:prstGeom>
              <a:blipFill rotWithShape="0">
                <a:blip r:embed="rId2"/>
                <a:stretch>
                  <a:fillRect l="-7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093685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t>
            </a:r>
            <a:r>
              <a:rPr lang="cs-CZ" altLang="cs-CZ" sz="2400" b="1" dirty="0" smtClean="0">
                <a:latin typeface="Arial" panose="020B0604020202020204" pitchFamily="34" charset="0"/>
              </a:rPr>
              <a:t>PROFITABILITY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managers pay close attention to the amount of profits that their companies earn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however, when analyzing ratios, they tend to focus on the amount of profit earned relative to some other amount such as sales, total assets, or total stockholder´s equity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when profits are stated as a percentage of another number, such as sales, it helps managers draw informed conclusions about how the organization is performing over time</a:t>
            </a:r>
            <a:endParaRPr lang="en-GB" altLang="cs-CZ" sz="2200" i="1" dirty="0" smtClean="0">
              <a:latin typeface="Arial" panose="020B0604020202020204" pitchFamily="34" charset="0"/>
            </a:endParaRPr>
          </a:p>
        </p:txBody>
      </p:sp>
    </p:spTree>
    <p:extLst>
      <p:ext uri="{BB962C8B-B14F-4D97-AF65-F5344CB8AC3E}">
        <p14:creationId xmlns:p14="http://schemas.microsoft.com/office/powerpoint/2010/main" val="27758515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a:t>
            </a:r>
            <a:r>
              <a:rPr lang="cs-CZ" altLang="cs-CZ" sz="2400" b="1" dirty="0" smtClean="0">
                <a:latin typeface="Arial" panose="020B0604020202020204" pitchFamily="34" charset="0"/>
              </a:rPr>
              <a:t>PROFITABILITY (2) – GROSS MARGIN PERCENTAGE</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2634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managers and investors pay close attention to this measure of profitability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gross margin percentage is computed as follows:</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Gross margin </a:t>
                </a:r>
                <a:r>
                  <a:rPr lang="en-US" altLang="cs-CZ" sz="2200" i="1" dirty="0" smtClean="0">
                    <a:latin typeface="Arial" panose="020B0604020202020204" pitchFamily="34" charset="0"/>
                  </a:rPr>
                  <a:t>percentage</a:t>
                </a:r>
                <a:r>
                  <a:rPr lang="cs-CZ" altLang="cs-CZ" sz="2200" i="1" dirty="0" smtClean="0">
                    <a:latin typeface="Arial" panose="020B0604020202020204" pitchFamily="34" charset="0"/>
                  </a:rPr>
                  <a:t> = </a:t>
                </a:r>
                <a14:m>
                  <m:oMath xmlns:m="http://schemas.openxmlformats.org/officeDocument/2006/math">
                    <m:f>
                      <m:fPr>
                        <m:ctrlPr>
                          <a:rPr lang="cs-CZ" altLang="cs-CZ" sz="2200" i="1" smtClean="0">
                            <a:latin typeface="Cambria Math" panose="02040503050406030204" pitchFamily="18" charset="0"/>
                          </a:rPr>
                        </m:ctrlPr>
                      </m:fPr>
                      <m:num>
                        <m:r>
                          <a:rPr lang="cs-CZ" altLang="cs-CZ" sz="2200" b="0" i="1" smtClean="0">
                            <a:latin typeface="Cambria Math" panose="02040503050406030204" pitchFamily="18" charset="0"/>
                          </a:rPr>
                          <m:t>𝐺𝑟𝑜𝑠𝑠</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𝑚𝑎𝑟𝑔𝑖𝑛</m:t>
                        </m:r>
                      </m:num>
                      <m:den>
                        <m:r>
                          <a:rPr lang="cs-CZ" altLang="cs-CZ" sz="2200" b="0" i="1" smtClean="0">
                            <a:latin typeface="Cambria Math" panose="02040503050406030204" pitchFamily="18" charset="0"/>
                          </a:rPr>
                          <m:t>𝑆𝑎𝑙𝑒𝑠</m:t>
                        </m:r>
                      </m:den>
                    </m:f>
                  </m:oMath>
                </a14:m>
                <a:endParaRPr lang="en-US" altLang="cs-CZ" sz="2200" i="1"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gross margin percentage should be more stable for retailing companies than for other companies because the cost of goods sold in retailing excludes fixed costs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when fixed costs are included in the cost of goods sold, the gross margin percentage should increase and decrease with sales </a:t>
                </a:r>
                <a:r>
                  <a:rPr lang="en-US" altLang="cs-CZ" sz="1800" dirty="0" smtClean="0">
                    <a:latin typeface="Arial" panose="020B0604020202020204" pitchFamily="34" charset="0"/>
                  </a:rPr>
                  <a:t>volume</a:t>
                </a:r>
                <a:r>
                  <a:rPr lang="cs-CZ" altLang="cs-CZ" sz="1800" dirty="0" smtClean="0">
                    <a:latin typeface="Arial" panose="020B0604020202020204" pitchFamily="34" charset="0"/>
                  </a:rPr>
                  <a:t>; </a:t>
                </a:r>
                <a:r>
                  <a:rPr lang="en-US" altLang="cs-CZ" sz="1800" dirty="0" smtClean="0">
                    <a:latin typeface="Arial" panose="020B0604020202020204" pitchFamily="34" charset="0"/>
                  </a:rPr>
                  <a:t>with </a:t>
                </a:r>
                <a:r>
                  <a:rPr lang="en-US" altLang="cs-CZ" sz="1800" dirty="0">
                    <a:latin typeface="Arial" panose="020B0604020202020204" pitchFamily="34" charset="0"/>
                  </a:rPr>
                  <a:t>increases in sales volume, fixed costs are spread across more units and the gross margin percentage should improve</a:t>
                </a:r>
                <a:endParaRPr lang="en-GB" altLang="cs-CZ" sz="18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263492"/>
              </a:xfrm>
              <a:prstGeom prst="rect">
                <a:avLst/>
              </a:prstGeom>
              <a:blipFill rotWithShape="0">
                <a:blip r:embed="rId2"/>
                <a:stretch>
                  <a:fillRect l="-791" t="-695" r="-21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1787297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PROFITABILITY </a:t>
            </a:r>
            <a:r>
              <a:rPr lang="cs-CZ" altLang="cs-CZ" sz="2400" b="1" dirty="0" smtClean="0">
                <a:latin typeface="Arial" panose="020B0604020202020204" pitchFamily="34" charset="0"/>
              </a:rPr>
              <a:t>(3) – NET PROFIT MARGIN PERCENTAGE</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325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net profit margin percentage is widely used by managers and it is computed as follows:</a:t>
                </a:r>
              </a:p>
              <a:p>
                <a:pPr algn="ctr" eaLnBrk="1" hangingPunct="1">
                  <a:spcBef>
                    <a:spcPct val="0"/>
                  </a:spcBef>
                  <a:buNone/>
                  <a:defRPr/>
                </a:pPr>
                <a:endParaRPr lang="cs-CZ" altLang="cs-CZ" sz="2200" dirty="0" smtClean="0">
                  <a:latin typeface="Arial" panose="020B0604020202020204" pitchFamily="34" charset="0"/>
                </a:endParaRPr>
              </a:p>
              <a:p>
                <a:pPr algn="ctr" eaLnBrk="1" hangingPunct="1">
                  <a:spcBef>
                    <a:spcPct val="0"/>
                  </a:spcBef>
                  <a:buNone/>
                  <a:defRPr/>
                </a:pPr>
                <a:r>
                  <a:rPr lang="en-US" altLang="cs-CZ" sz="2200" i="1" dirty="0" smtClean="0">
                    <a:latin typeface="Arial" panose="020B0604020202020204" pitchFamily="34" charset="0"/>
                  </a:rPr>
                  <a:t>Net </a:t>
                </a:r>
                <a:r>
                  <a:rPr lang="en-US" altLang="cs-CZ" sz="2200" i="1" dirty="0">
                    <a:latin typeface="Arial" panose="020B0604020202020204" pitchFamily="34" charset="0"/>
                  </a:rPr>
                  <a:t>profit margin percentage = </a:t>
                </a:r>
                <a14:m>
                  <m:oMath xmlns:m="http://schemas.openxmlformats.org/officeDocument/2006/math">
                    <m:f>
                      <m:fPr>
                        <m:ctrlPr>
                          <a:rPr lang="en-US" altLang="cs-CZ" sz="2200" i="1" smtClean="0">
                            <a:latin typeface="Cambria Math" panose="02040503050406030204" pitchFamily="18" charset="0"/>
                          </a:rPr>
                        </m:ctrlPr>
                      </m:fPr>
                      <m:num>
                        <m:r>
                          <a:rPr lang="cs-CZ" altLang="cs-CZ" sz="2200" b="0" i="1" smtClean="0">
                            <a:latin typeface="Cambria Math" panose="02040503050406030204" pitchFamily="18" charset="0"/>
                          </a:rPr>
                          <m:t>𝑁𝑒𝑡</m:t>
                        </m:r>
                        <m:r>
                          <a:rPr lang="cs-CZ" altLang="cs-CZ" sz="2200" b="0" i="1" smtClean="0">
                            <a:latin typeface="Cambria Math" panose="02040503050406030204" pitchFamily="18" charset="0"/>
                          </a:rPr>
                          <m:t> </m:t>
                        </m:r>
                        <m:r>
                          <a:rPr lang="cs-CZ" altLang="cs-CZ" sz="2200" b="0" i="1" smtClean="0">
                            <a:latin typeface="Cambria Math" panose="02040503050406030204" pitchFamily="18" charset="0"/>
                          </a:rPr>
                          <m:t>𝑖𝑛𝑐𝑜𝑚𝑒</m:t>
                        </m:r>
                      </m:num>
                      <m:den>
                        <m:r>
                          <a:rPr lang="cs-CZ" altLang="cs-CZ" sz="2200" b="0" i="1" smtClean="0">
                            <a:latin typeface="Cambria Math" panose="02040503050406030204" pitchFamily="18" charset="0"/>
                          </a:rPr>
                          <m:t>𝑆𝑎𝑙𝑒𝑠</m:t>
                        </m:r>
                      </m:den>
                    </m:f>
                  </m:oMath>
                </a14:m>
                <a:endParaRPr lang="en-US" altLang="cs-CZ" sz="2200" i="1" dirty="0">
                  <a:latin typeface="Arial" panose="020B0604020202020204" pitchFamily="34" charset="0"/>
                </a:endParaRPr>
              </a:p>
              <a:p>
                <a:pPr algn="ctr" eaLnBrk="1" hangingPunct="1">
                  <a:spcBef>
                    <a:spcPct val="0"/>
                  </a:spcBef>
                  <a:buNone/>
                  <a:defRPr/>
                </a:pPr>
                <a:endParaRPr lang="cs-CZ" altLang="cs-CZ" sz="2200" i="1" dirty="0" smtClean="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gross profit margin percentage and the net profit margin percentage state the gross margin and net income as a percentage of sales</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gross margin percentage focuses on only one type of expense (cost of goods sold) and its impact on performance, whereas the net profit margin percentage also looks at how selling and administrative expenses, interest expense, and income tax expense have influenced performance</a:t>
                </a:r>
              </a:p>
              <a:p>
                <a:pPr marL="342900" indent="-342900" eaLnBrk="1" hangingPunct="1">
                  <a:spcBef>
                    <a:spcPct val="0"/>
                  </a:spcBef>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325047"/>
              </a:xfrm>
              <a:prstGeom prst="rect">
                <a:avLst/>
              </a:prstGeom>
              <a:blipFill rotWithShape="0">
                <a:blip r:embed="rId2"/>
                <a:stretch>
                  <a:fillRect l="-791" t="-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a:noFill/>
                  </a:rPr>
                  <a:t> </a:t>
                </a:r>
              </a:p>
            </p:txBody>
          </p:sp>
        </mc:Fallback>
      </mc:AlternateContent>
    </p:spTree>
    <p:extLst>
      <p:ext uri="{BB962C8B-B14F-4D97-AF65-F5344CB8AC3E}">
        <p14:creationId xmlns:p14="http://schemas.microsoft.com/office/powerpoint/2010/main" val="1689694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a:t>
            </a:r>
            <a:r>
              <a:rPr lang="en-GB" b="1" dirty="0" smtClean="0">
                <a:latin typeface="Arial" pitchFamily="34" charset="0"/>
                <a:cs typeface="Arial" pitchFamily="34" charset="0"/>
              </a:rPr>
              <a:t> </a:t>
            </a:r>
            <a:r>
              <a:rPr lang="cs-CZ" b="1" dirty="0">
                <a:latin typeface="Arial" pitchFamily="34" charset="0"/>
                <a:cs typeface="Arial" pitchFamily="34" charset="0"/>
              </a:rPr>
              <a:t>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INTRODUCTION</a:t>
            </a:r>
          </a:p>
        </p:txBody>
      </p:sp>
      <p:sp>
        <p:nvSpPr>
          <p:cNvPr id="3079" name="TextovéPole 10"/>
          <p:cNvSpPr txBox="1">
            <a:spLocks noChangeArrowheads="1"/>
          </p:cNvSpPr>
          <p:nvPr/>
        </p:nvSpPr>
        <p:spPr bwMode="auto">
          <a:xfrm>
            <a:off x="338138" y="1523285"/>
            <a:ext cx="847725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stockholders, creditors, and managers are examples of stakeholders that use financial statement analysis to evaluate a company´s financial health and future prospects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stockholders and creditors analyze a company´s financial statements to estimate its potential for earnings growth, stock price appreciation, making dividend payments, and paying principal and interest on </a:t>
            </a:r>
            <a:r>
              <a:rPr lang="en-US" altLang="cs-CZ" sz="2200" dirty="0" smtClean="0">
                <a:latin typeface="Arial" panose="020B0604020202020204" pitchFamily="34" charset="0"/>
              </a:rPr>
              <a:t>loans</a:t>
            </a:r>
            <a:r>
              <a:rPr lang="cs-CZ" altLang="cs-CZ" sz="2200" dirty="0" smtClean="0">
                <a:latin typeface="Arial" panose="020B0604020202020204" pitchFamily="34" charset="0"/>
              </a:rPr>
              <a:t>; </a:t>
            </a:r>
            <a:r>
              <a:rPr lang="en-US" altLang="cs-CZ" sz="2200" dirty="0" smtClean="0">
                <a:latin typeface="Arial" panose="020B0604020202020204" pitchFamily="34" charset="0"/>
              </a:rPr>
              <a:t>managers </a:t>
            </a:r>
            <a:r>
              <a:rPr lang="en-US" altLang="cs-CZ" sz="2200" dirty="0">
                <a:latin typeface="Arial" panose="020B0604020202020204" pitchFamily="34" charset="0"/>
              </a:rPr>
              <a:t>use financial statement analysis for two reasons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first, it enables them to better understand how their company´s financial results will be interpreted by stockholders and creditors for the purposes of making investing and lending decisions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second, financial statement analysis provides managers with valuable feedback regarding their company´s performance </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PROFITABILITY </a:t>
            </a:r>
            <a:r>
              <a:rPr lang="cs-CZ" altLang="cs-CZ" sz="2400" b="1" dirty="0" smtClean="0">
                <a:latin typeface="Arial" panose="020B0604020202020204" pitchFamily="34" charset="0"/>
              </a:rPr>
              <a:t>(4) </a:t>
            </a:r>
            <a:r>
              <a:rPr lang="cs-CZ" altLang="cs-CZ" sz="2400" b="1" dirty="0">
                <a:latin typeface="Arial" panose="020B0604020202020204" pitchFamily="34" charset="0"/>
              </a:rPr>
              <a:t>– </a:t>
            </a:r>
            <a:r>
              <a:rPr lang="cs-CZ" altLang="cs-CZ" sz="2400" b="1" dirty="0" smtClean="0">
                <a:latin typeface="Arial" panose="020B0604020202020204" pitchFamily="34" charset="0"/>
              </a:rPr>
              <a:t>RETURN ON TOTAL ASSETS</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036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return </a:t>
                </a:r>
                <a:r>
                  <a:rPr lang="en-GB" altLang="cs-CZ" sz="2200" dirty="0" smtClean="0">
                    <a:latin typeface="Arial" panose="020B0604020202020204" pitchFamily="34" charset="0"/>
                  </a:rPr>
                  <a:t>on total assets is a measure of operating performance that is defined as follows: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Return on total assets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𝑁𝑒𝑡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𝑖𝑛𝑐𝑜𝑚𝑒</m:t>
                        </m:r>
                        <m:r>
                          <a:rPr lang="en-GB" altLang="cs-CZ" sz="2200" b="0" i="1" smtClean="0">
                            <a:latin typeface="Cambria Math" panose="02040503050406030204" pitchFamily="18" charset="0"/>
                          </a:rPr>
                          <m:t>+(</m:t>
                        </m:r>
                        <m:r>
                          <a:rPr lang="en-GB" altLang="cs-CZ" sz="2200" b="0" i="1" smtClean="0">
                            <a:latin typeface="Cambria Math" panose="02040503050406030204" pitchFamily="18" charset="0"/>
                          </a:rPr>
                          <m:t>𝐼𝑛𝑡𝑒𝑟𝑒𝑠𝑡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𝑥</m:t>
                        </m:r>
                        <m:r>
                          <a:rPr lang="en-GB" altLang="cs-CZ" sz="2200" b="0" i="1" smtClean="0">
                            <a:latin typeface="Cambria Math" panose="02040503050406030204" pitchFamily="18" charset="0"/>
                          </a:rPr>
                          <m:t> </m:t>
                        </m:r>
                        <m:d>
                          <m:dPr>
                            <m:ctrlPr>
                              <a:rPr lang="en-GB" altLang="cs-CZ" sz="2200" b="0" i="1" smtClean="0">
                                <a:latin typeface="Cambria Math" panose="02040503050406030204" pitchFamily="18" charset="0"/>
                              </a:rPr>
                            </m:ctrlPr>
                          </m:dPr>
                          <m:e>
                            <m:r>
                              <a:rPr lang="en-GB" altLang="cs-CZ" sz="2200" b="0" i="1" smtClean="0">
                                <a:latin typeface="Cambria Math" panose="02040503050406030204" pitchFamily="18" charset="0"/>
                              </a:rPr>
                              <m:t>1−</m:t>
                            </m:r>
                            <m:r>
                              <a:rPr lang="en-GB" altLang="cs-CZ" sz="2200" b="0" i="1" smtClean="0">
                                <a:latin typeface="Cambria Math" panose="02040503050406030204" pitchFamily="18" charset="0"/>
                              </a:rPr>
                              <m:t>𝑇𝑎𝑥</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𝑟𝑎𝑡𝑒</m:t>
                            </m:r>
                          </m:e>
                        </m:d>
                        <m:r>
                          <a:rPr lang="en-GB" altLang="cs-CZ" sz="2200" b="0" i="1" smtClean="0">
                            <a:latin typeface="Cambria Math" panose="02040503050406030204" pitchFamily="18" charset="0"/>
                          </a:rPr>
                          <m:t>)</m:t>
                        </m:r>
                      </m:num>
                      <m:den>
                        <m:r>
                          <a:rPr lang="en-GB" altLang="cs-CZ" sz="2200" b="0" i="1" smtClean="0">
                            <a:latin typeface="Cambria Math" panose="02040503050406030204" pitchFamily="18" charset="0"/>
                          </a:rPr>
                          <m:t>𝐴𝑣𝑒𝑟𝑎𝑔𝑒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𝑡𝑜𝑡𝑎𝑙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𝑎𝑠𝑠𝑒𝑡𝑠</m:t>
                        </m:r>
                        <m:r>
                          <a:rPr lang="en-GB" altLang="cs-CZ" sz="2200" b="0" i="1" smtClean="0">
                            <a:latin typeface="Cambria Math" panose="02040503050406030204" pitchFamily="18" charset="0"/>
                          </a:rPr>
                          <m:t> </m:t>
                        </m:r>
                      </m:den>
                    </m:f>
                  </m:oMath>
                </a14:m>
                <a:endParaRPr lang="en-GB" altLang="cs-CZ" sz="2200" i="1" dirty="0" smtClean="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interest expense is added </a:t>
                </a:r>
                <a:r>
                  <a:rPr lang="en-US" altLang="cs-CZ" sz="2200" dirty="0">
                    <a:latin typeface="Arial" panose="020B0604020202020204" pitchFamily="34" charset="0"/>
                  </a:rPr>
                  <a:t>back to net income to show what earnings would have been if the company had no debt</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with this adjustment, a manager can evaluate his company´s return on assets over time without the analysis being influenced by changes in the company´s mix of debt and equity over time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notice that the interest expense is placed on an after-tax basis by multiplying it by the factor (1-Tax rate)</a:t>
                </a: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036700"/>
              </a:xfrm>
              <a:prstGeom prst="rect">
                <a:avLst/>
              </a:prstGeom>
              <a:blipFill rotWithShape="0">
                <a:blip r:embed="rId2"/>
                <a:stretch>
                  <a:fillRect l="-935" t="-726" r="-1294" b="-15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616286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a:latin typeface="Arial" panose="020B0604020202020204" pitchFamily="34" charset="0"/>
              </a:rPr>
              <a:t>RATIO ANALYSIS – PROFITABILITY </a:t>
            </a:r>
            <a:r>
              <a:rPr lang="cs-CZ" altLang="cs-CZ" sz="2400" b="1" dirty="0" smtClean="0">
                <a:latin typeface="Arial" panose="020B0604020202020204" pitchFamily="34" charset="0"/>
              </a:rPr>
              <a:t>(5) </a:t>
            </a:r>
            <a:r>
              <a:rPr lang="cs-CZ" altLang="cs-CZ" sz="2400" b="1" dirty="0">
                <a:latin typeface="Arial" panose="020B0604020202020204" pitchFamily="34" charset="0"/>
              </a:rPr>
              <a:t>– </a:t>
            </a:r>
            <a:r>
              <a:rPr lang="cs-CZ" altLang="cs-CZ" sz="2400" b="1" dirty="0" smtClean="0">
                <a:latin typeface="Arial" panose="020B0604020202020204" pitchFamily="34" charset="0"/>
              </a:rPr>
              <a:t>RETURN ON EQUITY </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33320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return on total assets looks at profits relative to total assets, whereas the return on equity looks at profits relative to the</a:t>
                </a:r>
                <a:r>
                  <a:rPr lang="en-GB" altLang="cs-CZ" sz="2200" dirty="0">
                    <a:latin typeface="Arial" panose="020B0604020202020204" pitchFamily="34" charset="0"/>
                  </a:rPr>
                  <a:t> </a:t>
                </a:r>
                <a:r>
                  <a:rPr lang="en-GB" altLang="cs-CZ" sz="2200" dirty="0" smtClean="0">
                    <a:latin typeface="Arial" panose="020B0604020202020204" pitchFamily="34" charset="0"/>
                  </a:rPr>
                  <a:t>book value of stockholder´s equity</a:t>
                </a:r>
              </a:p>
              <a:p>
                <a:pPr marL="285750" indent="-285750" eaLnBrk="1" hangingPunct="1">
                  <a:spcBef>
                    <a:spcPct val="0"/>
                  </a:spcBef>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Return on equity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𝑁𝑒𝑡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𝑖𝑛𝑐𝑜𝑚𝑒</m:t>
                        </m:r>
                      </m:num>
                      <m:den>
                        <m:r>
                          <a:rPr lang="en-GB" altLang="cs-CZ" sz="2200" b="0" i="1" smtClean="0">
                            <a:latin typeface="Cambria Math" panose="02040503050406030204" pitchFamily="18" charset="0"/>
                          </a:rPr>
                          <m:t>𝐴𝑣𝑒𝑟𝑎𝑔𝑒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𝑠𝑡𝑜𝑐𝑘h𝑜𝑙𝑑𝑒𝑟</m:t>
                        </m:r>
                        <m:r>
                          <a:rPr lang="en-GB" altLang="cs-CZ" sz="2200" b="0" i="1" smtClean="0">
                            <a:latin typeface="Cambria Math" panose="02040503050406030204" pitchFamily="18" charset="0"/>
                          </a:rPr>
                          <m:t>´</m:t>
                        </m:r>
                        <m:r>
                          <a:rPr lang="en-GB" altLang="cs-CZ" sz="2200" b="0" i="1" smtClean="0">
                            <a:latin typeface="Cambria Math" panose="02040503050406030204" pitchFamily="18" charset="0"/>
                          </a:rPr>
                          <m:t>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𝑒𝑞𝑢𝑖𝑡𝑦</m:t>
                        </m:r>
                      </m:den>
                    </m:f>
                  </m:oMath>
                </a14:m>
                <a:endParaRPr lang="en-GB" altLang="cs-CZ" sz="2200" i="1" dirty="0" smtClean="0">
                  <a:latin typeface="Arial" panose="020B0604020202020204" pitchFamily="34" charset="0"/>
                </a:endParaRPr>
              </a:p>
              <a:p>
                <a:pPr algn="ctr" eaLnBrk="1" hangingPunct="1">
                  <a:spcBef>
                    <a:spcPct val="0"/>
                  </a:spcBef>
                  <a:buNone/>
                  <a:defRPr/>
                </a:pPr>
                <a:endParaRPr lang="en-GB" altLang="cs-CZ" sz="2200" i="1"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Return on equity = Net profit margin percentage x Total asset turnover x Equity multiplier</a:t>
                </a: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3332002"/>
              </a:xfrm>
              <a:prstGeom prst="rect">
                <a:avLst/>
              </a:prstGeom>
              <a:blipFill rotWithShape="0">
                <a:blip r:embed="rId2"/>
                <a:stretch>
                  <a:fillRect l="-791" r="-216" b="-293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69918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(1) – EARNINGS PER SHARE</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6862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an investor buys a stock in the hope of realizing a return in the form of either dividends </a:t>
                </a:r>
                <a:r>
                  <a:rPr lang="en-GB" altLang="cs-CZ" sz="2200" dirty="0">
                    <a:latin typeface="Arial" panose="020B0604020202020204" pitchFamily="34" charset="0"/>
                  </a:rPr>
                  <a:t>or future increases in the value of the stock</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because earnings form the basis for dividend payments and future increases in the value of shares, investors are interested in a company´s earnings per share</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earnings per share is computed by dividing net income by the average number of common shares outstanding during the </a:t>
                </a:r>
                <a:r>
                  <a:rPr lang="en-GB" altLang="cs-CZ" sz="2200" dirty="0" smtClean="0">
                    <a:latin typeface="Arial" panose="020B0604020202020204" pitchFamily="34" charset="0"/>
                  </a:rPr>
                  <a:t>year</a:t>
                </a:r>
              </a:p>
              <a:p>
                <a:pPr marL="285750" indent="-285750" eaLnBrk="1" hangingPunct="1">
                  <a:spcBef>
                    <a:spcPct val="0"/>
                  </a:spcBef>
                  <a:defRPr/>
                </a:pPr>
                <a:endParaRPr lang="en-GB" altLang="cs-CZ" sz="2200" i="1"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Earnings per share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𝑁𝑒𝑡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𝑖𝑛𝑐𝑜𝑚𝑒</m:t>
                        </m:r>
                      </m:num>
                      <m:den>
                        <m:r>
                          <a:rPr lang="en-GB" altLang="cs-CZ" sz="2200" b="0" i="1" smtClean="0">
                            <a:latin typeface="Cambria Math" panose="02040503050406030204" pitchFamily="18" charset="0"/>
                          </a:rPr>
                          <m:t>𝐴𝑣𝑒𝑟𝑎𝑔𝑒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𝑛𝑢𝑚𝑏𝑒𝑟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𝑜𝑓</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𝑐𝑜𝑚𝑚𝑜𝑛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𝑜𝑢𝑡𝑠𝑡𝑎𝑛𝑑𝑖𝑛𝑔</m:t>
                        </m:r>
                      </m:den>
                    </m:f>
                  </m:oMath>
                </a14:m>
                <a:endParaRPr lang="en-GB" altLang="cs-CZ" sz="22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686219"/>
              </a:xfrm>
              <a:prstGeom prst="rect">
                <a:avLst/>
              </a:prstGeom>
              <a:blipFill rotWithShape="0">
                <a:blip r:embed="rId2"/>
                <a:stretch>
                  <a:fillRect l="-7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3109504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(2) – PRICE-EARNINGS RATIO</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6637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 price-earnings </a:t>
                </a:r>
                <a:r>
                  <a:rPr lang="en-GB" altLang="cs-CZ" sz="2200" dirty="0" smtClean="0">
                    <a:latin typeface="Arial" panose="020B0604020202020204" pitchFamily="34" charset="0"/>
                  </a:rPr>
                  <a:t>ratio expresses the relationship between a stock´s market price per share and its earnings per share</a:t>
                </a:r>
              </a:p>
              <a:p>
                <a:pPr marL="285750" indent="-285750" eaLnBrk="1" hangingPunct="1">
                  <a:spcBef>
                    <a:spcPct val="0"/>
                  </a:spcBef>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Price-earnings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𝑀𝑎𝑟𝑘𝑒𝑡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𝑝𝑟𝑖𝑐𝑒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num>
                      <m:den>
                        <m:r>
                          <a:rPr lang="en-GB" altLang="cs-CZ" sz="2200" b="0" i="1" smtClean="0">
                            <a:latin typeface="Cambria Math" panose="02040503050406030204" pitchFamily="18" charset="0"/>
                          </a:rPr>
                          <m:t>𝐸𝑎𝑟𝑛𝑖𝑛𝑔𝑠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den>
                    </m:f>
                  </m:oMath>
                </a14:m>
                <a:endParaRPr lang="en-GB" altLang="cs-CZ" sz="2200" i="1"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a high price-earnings ratio means that investors are willing to pay a premium for the company´s </a:t>
                </a:r>
                <a:r>
                  <a:rPr lang="en-US" altLang="cs-CZ" sz="2200" dirty="0">
                    <a:latin typeface="Arial" panose="020B0604020202020204" pitchFamily="34" charset="0"/>
                  </a:rPr>
                  <a:t>stock - presumably because the company is expected to have higher than average future earnings growth</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conversely, if investors believe a company´s future earnings growth prospects are limited, the company´s price-earnings ratio would be relatively low</a:t>
                </a:r>
                <a:endParaRPr lang="en-GB" altLang="cs-CZ" sz="22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663713"/>
              </a:xfrm>
              <a:prstGeom prst="rect">
                <a:avLst/>
              </a:prstGeom>
              <a:blipFill rotWithShape="0">
                <a:blip r:embed="rId2"/>
                <a:stretch>
                  <a:fillRect l="-791" t="-784" r="-1294" b="-2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485424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(3) – DIVIDEND PAYOUT AND YIELD RATIOS (1)</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investors in a company´s stock make money in two ways - increases in the market value of the stock and dividends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general, earnings should be retained in a company and not paid out in dividends as long as the rate of return on funds invested inside the company exceeds the rate of return that stockholders could earn on alternative investments </a:t>
            </a:r>
            <a:r>
              <a:rPr lang="en-US" altLang="cs-CZ" sz="2200" dirty="0" err="1">
                <a:latin typeface="Arial" panose="020B0604020202020204" pitchFamily="34" charset="0"/>
              </a:rPr>
              <a:t>ouside</a:t>
            </a:r>
            <a:r>
              <a:rPr lang="en-US" altLang="cs-CZ" sz="2200" dirty="0">
                <a:latin typeface="Arial" panose="020B0604020202020204" pitchFamily="34" charset="0"/>
              </a:rPr>
              <a:t> the company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companies with excellent prospects of profitable growth often pay little or no dividend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companies with little opportunity for profitable growth, but with steady, dependable earnings, tend to pay out a higher percentage of their cash flow from operations as dividends </a:t>
            </a:r>
          </a:p>
        </p:txBody>
      </p:sp>
    </p:spTree>
    <p:extLst>
      <p:ext uri="{BB962C8B-B14F-4D97-AF65-F5344CB8AC3E}">
        <p14:creationId xmlns:p14="http://schemas.microsoft.com/office/powerpoint/2010/main" val="17180594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(4) – DIVIDEND PAYOUT AND YIELD RATIOS (2)</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6711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u="sng" dirty="0" smtClean="0">
                    <a:latin typeface="Arial" panose="020B0604020202020204" pitchFamily="34" charset="0"/>
                  </a:rPr>
                  <a:t>The Dividend Payout Ratio</a:t>
                </a:r>
              </a:p>
              <a:p>
                <a:pPr eaLnBrk="1" hangingPunct="1">
                  <a:spcBef>
                    <a:spcPct val="0"/>
                  </a:spcBef>
                  <a:buNone/>
                  <a:defRPr/>
                </a:pPr>
                <a:endParaRPr lang="cs-CZ" altLang="cs-CZ" sz="2200" b="1" u="sng"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dividend payout ratio quantifies the percentage of current </a:t>
                </a:r>
                <a:r>
                  <a:rPr lang="en-GB" altLang="cs-CZ" sz="2200" dirty="0" smtClean="0">
                    <a:latin typeface="Arial" panose="020B0604020202020204" pitchFamily="34" charset="0"/>
                  </a:rPr>
                  <a:t>earnings being paid out in dividends</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this ratio is computed by dividing the dividends per share by the earnings per share for common </a:t>
                </a:r>
                <a:r>
                  <a:rPr lang="en-GB" altLang="cs-CZ" sz="2200" dirty="0" smtClean="0">
                    <a:latin typeface="Arial" panose="020B0604020202020204" pitchFamily="34" charset="0"/>
                  </a:rPr>
                  <a:t>stock</a:t>
                </a:r>
              </a:p>
              <a:p>
                <a:pPr marL="285750" indent="-285750" eaLnBrk="1" hangingPunct="1">
                  <a:spcBef>
                    <a:spcPct val="0"/>
                  </a:spcBef>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Dividend payout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𝐷𝑖𝑣𝑖𝑑𝑒𝑛𝑑𝑠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num>
                      <m:den>
                        <m:r>
                          <a:rPr lang="en-GB" altLang="cs-CZ" sz="2200" b="0" i="1" smtClean="0">
                            <a:latin typeface="Cambria Math" panose="02040503050406030204" pitchFamily="18" charset="0"/>
                          </a:rPr>
                          <m:t>𝐸𝑎𝑟𝑛𝑖𝑛𝑔𝑠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den>
                    </m:f>
                  </m:oMath>
                </a14:m>
                <a:endParaRPr lang="en-GB" altLang="cs-CZ" sz="2200" i="1" dirty="0" smtClean="0">
                  <a:latin typeface="Arial" panose="020B0604020202020204" pitchFamily="34" charset="0"/>
                </a:endParaRPr>
              </a:p>
              <a:p>
                <a:pPr marL="1085850" lvl="1" indent="-342900" eaLnBrk="1" hangingPunct="1">
                  <a:spcBef>
                    <a:spcPct val="0"/>
                  </a:spcBef>
                  <a:defRPr/>
                </a:pPr>
                <a:endParaRPr lang="en-GB" altLang="cs-CZ" sz="18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there </a:t>
                </a:r>
                <a:r>
                  <a:rPr lang="en-GB" altLang="cs-CZ" sz="1800" dirty="0">
                    <a:latin typeface="Arial" panose="020B0604020202020204" pitchFamily="34" charset="0"/>
                  </a:rPr>
                  <a:t>is no such thing as a right dividend payout ratio, although the ratio tends to be similar for companies within the same industry</a:t>
                </a:r>
              </a:p>
              <a:p>
                <a:pPr marL="342900" indent="-342900" eaLnBrk="1" hangingPunct="1">
                  <a:spcBef>
                    <a:spcPct val="0"/>
                  </a:spcBef>
                  <a:defRPr/>
                </a:pPr>
                <a:endParaRPr lang="en-GB"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as noted above, companies with ample growth opportunities at high rates of return ten to have low payout ratios, whereas companies with limited reinvestment opportunities tend to have higher payout ratios</a:t>
                </a:r>
              </a:p>
              <a:p>
                <a:pPr marL="285750" indent="-285750" eaLnBrk="1" hangingPunct="1">
                  <a:spcBef>
                    <a:spcPct val="0"/>
                  </a:spcBef>
                  <a:defRPr/>
                </a:pPr>
                <a:endParaRPr lang="en-US" altLang="cs-CZ" sz="2200" dirty="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671104"/>
              </a:xfrm>
              <a:prstGeom prst="rect">
                <a:avLst/>
              </a:prstGeom>
              <a:blipFill rotWithShape="0">
                <a:blip r:embed="rId2"/>
                <a:stretch>
                  <a:fillRect l="-935" t="-645" r="-14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854011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(5) – DIVIDEND PAYOUT AND YIELD RATIOS (3)</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43462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u="sng" dirty="0" smtClean="0">
                    <a:latin typeface="Arial" panose="020B0604020202020204" pitchFamily="34" charset="0"/>
                  </a:rPr>
                  <a:t>The </a:t>
                </a:r>
                <a:r>
                  <a:rPr lang="en-GB" altLang="cs-CZ" sz="2200" b="1" u="sng" dirty="0" smtClean="0">
                    <a:latin typeface="Arial" panose="020B0604020202020204" pitchFamily="34" charset="0"/>
                  </a:rPr>
                  <a:t>Dividend Yield Ratio</a:t>
                </a:r>
              </a:p>
              <a:p>
                <a:pPr eaLnBrk="1" hangingPunct="1">
                  <a:spcBef>
                    <a:spcPct val="0"/>
                  </a:spcBef>
                  <a:buNone/>
                  <a:defRPr/>
                </a:pPr>
                <a:endParaRPr lang="en-GB" altLang="cs-CZ" sz="2200" b="1" u="sng" dirty="0" smtClean="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the dividend yield ratio is computed by dividing the current dividends per share by the current market price per </a:t>
                </a:r>
                <a:r>
                  <a:rPr lang="en-GB" altLang="cs-CZ" sz="2200" dirty="0" smtClean="0">
                    <a:latin typeface="Arial" panose="020B0604020202020204" pitchFamily="34" charset="0"/>
                  </a:rPr>
                  <a:t>share</a:t>
                </a:r>
              </a:p>
              <a:p>
                <a:pPr eaLnBrk="1" hangingPunct="1">
                  <a:spcBef>
                    <a:spcPct val="0"/>
                  </a:spcBef>
                  <a:buNone/>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Dividend yield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𝐷𝑖𝑣𝑖𝑑𝑒𝑛𝑑𝑠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num>
                      <m:den>
                        <m:r>
                          <a:rPr lang="en-GB" altLang="cs-CZ" sz="2200" b="0" i="1" smtClean="0">
                            <a:latin typeface="Cambria Math" panose="02040503050406030204" pitchFamily="18" charset="0"/>
                          </a:rPr>
                          <m:t>𝑀𝑎𝑟𝑘𝑒𝑡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𝑝𝑟𝑖𝑐𝑒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𝑝𝑒𝑟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m:t>
                        </m:r>
                      </m:den>
                    </m:f>
                  </m:oMath>
                </a14:m>
                <a:endParaRPr lang="en-GB" altLang="cs-CZ" sz="2200" i="1" dirty="0" smtClean="0">
                  <a:latin typeface="Arial" panose="020B0604020202020204" pitchFamily="34" charset="0"/>
                </a:endParaRPr>
              </a:p>
              <a:p>
                <a:pPr algn="ctr" eaLnBrk="1" hangingPunct="1">
                  <a:spcBef>
                    <a:spcPct val="0"/>
                  </a:spcBef>
                  <a:buNone/>
                  <a:defRPr/>
                </a:pPr>
                <a:endParaRPr lang="en-GB" altLang="cs-CZ" sz="2200" i="1"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dividend yield ratio measures the rate of return (in the form of cash dividends only) that would be earned by an investor who buys common stock at the current market price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low dividend yield ratio is neither bad nor good by itself</a:t>
                </a: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4346254"/>
              </a:xfrm>
              <a:prstGeom prst="rect">
                <a:avLst/>
              </a:prstGeom>
              <a:blipFill rotWithShape="0">
                <a:blip r:embed="rId2"/>
                <a:stretch>
                  <a:fillRect l="-935" t="-842" r="-1078" b="-19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730174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 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cs-CZ" altLang="cs-CZ" sz="2400" b="1" dirty="0" smtClean="0">
                <a:latin typeface="Arial" panose="020B0604020202020204" pitchFamily="34" charset="0"/>
              </a:rPr>
              <a:t>RATIO ANALYSIS – MARKET PERFORMANCE (6) – DIVIDEND PAYOUT AND YIELD RATIOS (4)</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3661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u="sng" dirty="0" err="1" smtClean="0">
                    <a:latin typeface="Arial" panose="020B0604020202020204" pitchFamily="34" charset="0"/>
                  </a:rPr>
                  <a:t>Book</a:t>
                </a:r>
                <a:r>
                  <a:rPr lang="cs-CZ" altLang="cs-CZ" sz="2200" b="1" u="sng" dirty="0" smtClean="0">
                    <a:latin typeface="Arial" panose="020B0604020202020204" pitchFamily="34" charset="0"/>
                  </a:rPr>
                  <a:t> </a:t>
                </a:r>
                <a:r>
                  <a:rPr lang="en-GB" altLang="cs-CZ" sz="2200" b="1" u="sng" dirty="0" smtClean="0">
                    <a:latin typeface="Arial" panose="020B0604020202020204" pitchFamily="34" charset="0"/>
                  </a:rPr>
                  <a:t>Value </a:t>
                </a:r>
                <a:r>
                  <a:rPr lang="cs-CZ" altLang="cs-CZ" sz="2200" b="1" u="sng" dirty="0" smtClean="0">
                    <a:latin typeface="Arial" panose="020B0604020202020204" pitchFamily="34" charset="0"/>
                  </a:rPr>
                  <a:t>per </a:t>
                </a:r>
                <a:r>
                  <a:rPr lang="cs-CZ" altLang="cs-CZ" sz="2200" b="1" u="sng" dirty="0" err="1" smtClean="0">
                    <a:latin typeface="Arial" panose="020B0604020202020204" pitchFamily="34" charset="0"/>
                  </a:rPr>
                  <a:t>Share</a:t>
                </a:r>
                <a:endParaRPr lang="cs-CZ" altLang="cs-CZ" sz="2200" b="1" u="sng" dirty="0" smtClean="0">
                  <a:latin typeface="Arial" panose="020B0604020202020204" pitchFamily="34" charset="0"/>
                </a:endParaRPr>
              </a:p>
              <a:p>
                <a:pPr eaLnBrk="1" hangingPunct="1">
                  <a:spcBef>
                    <a:spcPct val="0"/>
                  </a:spcBef>
                  <a:buNone/>
                  <a:defRPr/>
                </a:pPr>
                <a:endParaRPr lang="cs-CZ" altLang="cs-CZ" sz="2200" b="1" u="sng"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book value per share measures the amount that would be distributed to holders of each share of common stock if all assets were sold at their balance sheet carrying amounts (book values) and if all creditors were paid off</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book </a:t>
                </a:r>
                <a:r>
                  <a:rPr lang="en-GB" altLang="cs-CZ" sz="2200" dirty="0" smtClean="0">
                    <a:latin typeface="Arial" panose="020B0604020202020204" pitchFamily="34" charset="0"/>
                  </a:rPr>
                  <a:t>value per share is based entirely on historical costs </a:t>
                </a:r>
              </a:p>
              <a:p>
                <a:pPr eaLnBrk="1" hangingPunct="1">
                  <a:spcBef>
                    <a:spcPct val="0"/>
                  </a:spcBef>
                  <a:buNone/>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Book value per share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𝑇𝑜𝑡𝑎𝑙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𝑠𝑡𝑜𝑐𝑘h𝑜𝑙𝑑𝑒𝑟𝑠</m:t>
                        </m:r>
                        <m:r>
                          <a:rPr lang="en-GB" altLang="cs-CZ" sz="2200" b="0" i="1" smtClean="0">
                            <a:latin typeface="Cambria Math" panose="02040503050406030204" pitchFamily="18" charset="0"/>
                          </a:rPr>
                          <m:t>´</m:t>
                        </m:r>
                        <m:r>
                          <a:rPr lang="en-GB" altLang="cs-CZ" sz="2200" b="0" i="1" smtClean="0">
                            <a:latin typeface="Cambria Math" panose="02040503050406030204" pitchFamily="18" charset="0"/>
                          </a:rPr>
                          <m:t>𝑒𝑞𝑢𝑖𝑡𝑦</m:t>
                        </m:r>
                      </m:num>
                      <m:den>
                        <m:r>
                          <a:rPr lang="en-GB" altLang="cs-CZ" sz="2200" b="0" i="1" smtClean="0">
                            <a:latin typeface="Cambria Math" panose="02040503050406030204" pitchFamily="18" charset="0"/>
                          </a:rPr>
                          <m:t>𝑁𝑢𝑚𝑏𝑒𝑟</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𝑜𝑓</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𝑐𝑜𝑚𝑚𝑜𝑛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𝑠h𝑎𝑟𝑒𝑠</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𝑜𝑢𝑡𝑠𝑡𝑎𝑛𝑑𝑖𝑛𝑔</m:t>
                        </m:r>
                      </m:den>
                    </m:f>
                  </m:oMath>
                </a14:m>
                <a:endParaRPr lang="en-GB" altLang="cs-CZ" sz="2200" i="1" dirty="0" smtClean="0">
                  <a:latin typeface="Arial" panose="020B0604020202020204" pitchFamily="34" charset="0"/>
                </a:endParaRP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market </a:t>
                </a:r>
                <a:r>
                  <a:rPr lang="en-GB" altLang="cs-CZ" sz="2200" dirty="0">
                    <a:latin typeface="Arial" panose="020B0604020202020204" pitchFamily="34" charset="0"/>
                  </a:rPr>
                  <a:t>prices reflect expectations </a:t>
                </a:r>
                <a:r>
                  <a:rPr lang="en-US" altLang="cs-CZ" sz="2200" dirty="0">
                    <a:latin typeface="Arial" panose="020B0604020202020204" pitchFamily="34" charset="0"/>
                  </a:rPr>
                  <a:t>about future earnings and </a:t>
                </a:r>
                <a:r>
                  <a:rPr lang="en-US" altLang="cs-CZ" sz="2200" dirty="0" smtClean="0">
                    <a:latin typeface="Arial" panose="020B0604020202020204" pitchFamily="34" charset="0"/>
                  </a:rPr>
                  <a:t>dividends </a:t>
                </a:r>
                <a:r>
                  <a:rPr lang="en-US" altLang="cs-CZ" sz="2200" dirty="0">
                    <a:latin typeface="Arial" panose="020B0604020202020204" pitchFamily="34" charset="0"/>
                  </a:rPr>
                  <a:t>whereas book value largely reflects the results of events that have occurred in the past </a:t>
                </a:r>
                <a:endParaRPr lang="cs-CZ" altLang="cs-CZ" sz="2200" dirty="0" smtClean="0">
                  <a:latin typeface="Arial" panose="020B0604020202020204" pitchFamily="34" charset="0"/>
                </a:endParaRPr>
              </a:p>
              <a:p>
                <a:pPr algn="ctr" eaLnBrk="1" hangingPunct="1">
                  <a:spcBef>
                    <a:spcPct val="0"/>
                  </a:spcBef>
                  <a:buNone/>
                  <a:defRPr/>
                </a:pPr>
                <a:endParaRPr lang="cs-CZ" altLang="cs-CZ" sz="2200" i="1"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366149"/>
              </a:xfrm>
              <a:prstGeom prst="rect">
                <a:avLst/>
              </a:prstGeom>
              <a:blipFill rotWithShape="0">
                <a:blip r:embed="rId2"/>
                <a:stretch>
                  <a:fillRect l="-935" t="-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853508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THREE ANALYTICAL TECHNIQUES OF FINANCIAL STATEMENT ANALYSIS</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Three analytical techniques are widely used</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dollar and percentage changes on statements (horizontal analysis)</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common-size statements (vertical analysis)</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ratios</a:t>
            </a:r>
          </a:p>
          <a:p>
            <a:pPr marL="342900" indent="-342900" eaLnBrk="1" hangingPunct="1">
              <a:spcBef>
                <a:spcPct val="0"/>
              </a:spcBef>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123311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DOLLAR AND PERCENTAGE CHAGNES ON STATEMENTS</a:t>
            </a: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horizontal analysis </a:t>
            </a:r>
            <a:r>
              <a:rPr lang="en-US" altLang="cs-CZ" sz="2200" dirty="0">
                <a:latin typeface="Arial" panose="020B0604020202020204" pitchFamily="34" charset="0"/>
              </a:rPr>
              <a:t>(also known as </a:t>
            </a:r>
            <a:r>
              <a:rPr lang="en-US" altLang="cs-CZ" sz="2200" b="1" dirty="0">
                <a:latin typeface="Arial" panose="020B0604020202020204" pitchFamily="34" charset="0"/>
              </a:rPr>
              <a:t>trend analysis</a:t>
            </a:r>
            <a:r>
              <a:rPr lang="en-US" altLang="cs-CZ" sz="2200" dirty="0">
                <a:latin typeface="Arial" panose="020B0604020202020204" pitchFamily="34" charset="0"/>
              </a:rPr>
              <a:t>) involves analyzing financial data over time, such as computing year-to-year dollar and percentage changes within a set of financial statements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dollar changes highlight the changes that are the most important economically</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percentage changes highlight the changes that are the most unusual</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horizontal analysis can be even more useful when data from a number of years are used to compute </a:t>
            </a:r>
            <a:r>
              <a:rPr lang="en-US" altLang="cs-CZ" sz="2200" b="1" dirty="0">
                <a:latin typeface="Arial" panose="020B0604020202020204" pitchFamily="34" charset="0"/>
              </a:rPr>
              <a:t>trend percentages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to compute </a:t>
            </a:r>
            <a:r>
              <a:rPr lang="en-US" altLang="cs-CZ" sz="2200" b="1" dirty="0">
                <a:latin typeface="Arial" panose="020B0604020202020204" pitchFamily="34" charset="0"/>
              </a:rPr>
              <a:t>trend percentages</a:t>
            </a:r>
            <a:r>
              <a:rPr lang="en-US" altLang="cs-CZ" sz="2200" dirty="0">
                <a:latin typeface="Arial" panose="020B0604020202020204" pitchFamily="34" charset="0"/>
              </a:rPr>
              <a:t>, a base year is selected and the data for all years are stated as a percentage of that base year</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89809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a:t>
            </a:r>
            <a:r>
              <a:rPr lang="en-GB" b="1" dirty="0" smtClean="0">
                <a:latin typeface="Arial" pitchFamily="34" charset="0"/>
                <a:cs typeface="Arial" pitchFamily="34" charset="0"/>
              </a:rPr>
              <a:t> </a:t>
            </a:r>
            <a:r>
              <a:rPr lang="cs-CZ" b="1" dirty="0">
                <a:latin typeface="Arial" pitchFamily="34" charset="0"/>
                <a:cs typeface="Arial" pitchFamily="34" charset="0"/>
              </a:rPr>
              <a:t>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COMMON-SIZE STATEMENTS</a:t>
            </a:r>
            <a:endParaRPr lang="cs-CZ" altLang="cs-CZ" sz="2400" b="1" dirty="0" smtClean="0">
              <a:latin typeface="Arial" panose="020B0604020202020204" pitchFamily="34" charset="0"/>
            </a:endParaRPr>
          </a:p>
        </p:txBody>
      </p:sp>
      <p:sp>
        <p:nvSpPr>
          <p:cNvPr id="3079" name="TextovéPole 10"/>
          <p:cNvSpPr txBox="1">
            <a:spLocks noChangeArrowheads="1"/>
          </p:cNvSpPr>
          <p:nvPr/>
        </p:nvSpPr>
        <p:spPr bwMode="auto">
          <a:xfrm>
            <a:off x="338138" y="1523285"/>
            <a:ext cx="847725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horizontal analysis examines changes in financial statement accounts over time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vertical analysis </a:t>
            </a:r>
            <a:r>
              <a:rPr lang="en-US" altLang="cs-CZ" sz="2200" dirty="0">
                <a:latin typeface="Arial" panose="020B0604020202020204" pitchFamily="34" charset="0"/>
              </a:rPr>
              <a:t>focuses on the relations among financial statement accounts at a given point in time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 </a:t>
            </a:r>
            <a:r>
              <a:rPr lang="en-US" altLang="cs-CZ" sz="2200" b="1" dirty="0">
                <a:latin typeface="Arial" panose="020B0604020202020204" pitchFamily="34" charset="0"/>
              </a:rPr>
              <a:t>common-size financial statement </a:t>
            </a:r>
            <a:r>
              <a:rPr lang="en-US" altLang="cs-CZ" sz="2200" dirty="0">
                <a:latin typeface="Arial" panose="020B0604020202020204" pitchFamily="34" charset="0"/>
              </a:rPr>
              <a:t>is a vertical analysis in which each financial statement account is expressed as a percentage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income statements, all items are usually expressed as a percentage of sales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balance sheets, all items are usually expressed as a percentage of total assets</a:t>
            </a:r>
          </a:p>
          <a:p>
            <a:pPr eaLnBrk="1" hangingPunct="1">
              <a:spcBef>
                <a:spcPct val="0"/>
              </a:spcBef>
              <a:buNone/>
              <a:defRPr/>
            </a:pPr>
            <a:r>
              <a:rPr lang="en-US" altLang="cs-CZ" sz="2200" dirty="0" smtClean="0">
                <a:latin typeface="Arial" panose="020B0604020202020204" pitchFamily="34" charset="0"/>
              </a:rPr>
              <a:t> </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091934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RATIO ANALYSIS – LIQUIDITY (1)</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liquidity</a:t>
            </a:r>
            <a:r>
              <a:rPr lang="en-US" altLang="cs-CZ" sz="2200" dirty="0">
                <a:latin typeface="Arial" panose="020B0604020202020204" pitchFamily="34" charset="0"/>
              </a:rPr>
              <a:t> refers how quickly an asset can be </a:t>
            </a:r>
            <a:r>
              <a:rPr lang="en-US" altLang="cs-CZ" sz="2200" dirty="0" err="1" smtClean="0">
                <a:latin typeface="Arial" panose="020B0604020202020204" pitchFamily="34" charset="0"/>
              </a:rPr>
              <a:t>converte</a:t>
            </a:r>
            <a:r>
              <a:rPr lang="cs-CZ" altLang="cs-CZ" sz="2200" dirty="0" smtClean="0">
                <a:latin typeface="Arial" panose="020B0604020202020204" pitchFamily="34" charset="0"/>
              </a:rPr>
              <a:t>d</a:t>
            </a:r>
            <a:r>
              <a:rPr lang="en-US" altLang="cs-CZ" sz="2200" dirty="0" smtClean="0">
                <a:latin typeface="Arial" panose="020B0604020202020204" pitchFamily="34" charset="0"/>
              </a:rPr>
              <a:t> </a:t>
            </a:r>
            <a:r>
              <a:rPr lang="en-US" altLang="cs-CZ" sz="2200" dirty="0">
                <a:latin typeface="Arial" panose="020B0604020202020204" pitchFamily="34" charset="0"/>
              </a:rPr>
              <a:t>to cash</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liquid assets can be converted to cash quickly, whereas ill-liquid assets cannot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companies need to continuously monitor the amount of their liquid assets relative to the amount that they owe short-term creditors, such as suppliers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if a company´s liquid assets are not enough to support timely payments to short-term creditors, this presents an important management problem that, if not remedied, can lead to bankruptcy</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5407500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a:t>
            </a:r>
            <a:r>
              <a:rPr lang="en-GB" b="1" dirty="0" smtClean="0">
                <a:latin typeface="Arial" pitchFamily="34" charset="0"/>
                <a:cs typeface="Arial" pitchFamily="34" charset="0"/>
              </a:rPr>
              <a:t> </a:t>
            </a:r>
            <a:r>
              <a:rPr lang="cs-CZ" b="1" dirty="0">
                <a:latin typeface="Arial" pitchFamily="34" charset="0"/>
                <a:cs typeface="Arial" pitchFamily="34" charset="0"/>
              </a:rPr>
              <a:t>FINANCIAL 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RATIO ANALYSIS – LIQUIDITY </a:t>
            </a:r>
            <a:r>
              <a:rPr lang="cs-CZ" altLang="cs-CZ" sz="2400" b="1" dirty="0" smtClean="0">
                <a:latin typeface="Arial" panose="020B0604020202020204" pitchFamily="34" charset="0"/>
              </a:rPr>
              <a:t>(2) – WORKING CAPITAL</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excess of current assets over current liabilities is known as working capital</a:t>
            </a:r>
          </a:p>
          <a:p>
            <a:pPr marL="285750" indent="-285750" eaLnBrk="1" hangingPunct="1">
              <a:spcBef>
                <a:spcPct val="0"/>
              </a:spcBef>
              <a:defRPr/>
            </a:pPr>
            <a:endParaRPr lang="en-US" altLang="cs-CZ" sz="2200" dirty="0">
              <a:latin typeface="Arial" panose="020B0604020202020204" pitchFamily="34" charset="0"/>
            </a:endParaRPr>
          </a:p>
          <a:p>
            <a:pPr algn="ctr" eaLnBrk="1" hangingPunct="1">
              <a:spcBef>
                <a:spcPct val="0"/>
              </a:spcBef>
              <a:buNone/>
              <a:defRPr/>
            </a:pPr>
            <a:r>
              <a:rPr lang="en-US" altLang="cs-CZ" sz="2200" i="1" dirty="0">
                <a:latin typeface="Arial" panose="020B0604020202020204" pitchFamily="34" charset="0"/>
              </a:rPr>
              <a:t>working capital = current assets - current liabilities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managers need to interpret working capital from two perspectives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on one hand, if a company has ample working capital, it provides some assurance that the company can pay its creditors in full and on </a:t>
            </a:r>
            <a:r>
              <a:rPr lang="en-US" altLang="cs-CZ" sz="2200" dirty="0" smtClean="0">
                <a:latin typeface="Arial" panose="020B0604020202020204" pitchFamily="34" charset="0"/>
              </a:rPr>
              <a:t>time</a:t>
            </a:r>
            <a:r>
              <a:rPr lang="cs-CZ" altLang="cs-CZ" sz="2200" dirty="0" smtClean="0">
                <a:latin typeface="Arial" panose="020B0604020202020204" pitchFamily="34" charset="0"/>
              </a:rPr>
              <a:t>; </a:t>
            </a:r>
            <a:r>
              <a:rPr lang="en-US" altLang="cs-CZ" sz="2200" dirty="0" smtClean="0">
                <a:latin typeface="Arial" panose="020B0604020202020204" pitchFamily="34" charset="0"/>
              </a:rPr>
              <a:t>on </a:t>
            </a:r>
            <a:r>
              <a:rPr lang="en-US" altLang="cs-CZ" sz="2200" dirty="0">
                <a:latin typeface="Arial" panose="020B0604020202020204" pitchFamily="34" charset="0"/>
              </a:rPr>
              <a:t>the other hand, maintaining large amounts of working capital isn´t free</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working capital must be financed with long-term debt and equity - both of which are expensive</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53687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FINANCIAL </a:t>
            </a:r>
            <a:r>
              <a:rPr lang="cs-CZ" b="1" dirty="0">
                <a:latin typeface="Arial" pitchFamily="34" charset="0"/>
                <a:cs typeface="Arial" pitchFamily="34" charset="0"/>
              </a:rPr>
              <a:t>STATEMENT ANALYSIS</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RATIO ANALYSIS – LIQUIDITY </a:t>
            </a:r>
            <a:r>
              <a:rPr lang="cs-CZ" altLang="cs-CZ" sz="2400" b="1" dirty="0" smtClean="0">
                <a:latin typeface="Arial" panose="020B0604020202020204" pitchFamily="34" charset="0"/>
              </a:rPr>
              <a:t>(3) </a:t>
            </a:r>
            <a:r>
              <a:rPr lang="cs-CZ" altLang="cs-CZ" sz="2400" b="1" dirty="0">
                <a:latin typeface="Arial" panose="020B0604020202020204" pitchFamily="34" charset="0"/>
              </a:rPr>
              <a:t>– </a:t>
            </a:r>
            <a:r>
              <a:rPr lang="cs-CZ" altLang="cs-CZ" sz="2400" b="1" dirty="0" smtClean="0">
                <a:latin typeface="Arial" panose="020B0604020202020204" pitchFamily="34" charset="0"/>
              </a:rPr>
              <a:t>CURRENT RATIO (1)</a:t>
            </a:r>
            <a:endParaRPr lang="cs-CZ" altLang="cs-CZ" sz="2400"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63308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a company´s </a:t>
                </a:r>
                <a:r>
                  <a:rPr lang="en-GB" altLang="cs-CZ" sz="2200" dirty="0">
                    <a:latin typeface="Arial" panose="020B0604020202020204" pitchFamily="34" charset="0"/>
                  </a:rPr>
                  <a:t>working capital is frequently expressed in ratio form</a:t>
                </a:r>
              </a:p>
              <a:p>
                <a:pPr marL="285750" indent="-285750" eaLnBrk="1" hangingPunct="1">
                  <a:spcBef>
                    <a:spcPct val="0"/>
                  </a:spcBef>
                  <a:defRPr/>
                </a:pPr>
                <a:endParaRPr lang="en-GB" altLang="cs-CZ" sz="2200" dirty="0">
                  <a:latin typeface="Arial" panose="020B0604020202020204" pitchFamily="34" charset="0"/>
                </a:endParaRPr>
              </a:p>
              <a:p>
                <a:pPr marL="285750" indent="-285750" eaLnBrk="1" hangingPunct="1">
                  <a:spcBef>
                    <a:spcPct val="0"/>
                  </a:spcBef>
                  <a:defRPr/>
                </a:pPr>
                <a:r>
                  <a:rPr lang="en-GB" altLang="cs-CZ" sz="2200" dirty="0">
                    <a:latin typeface="Arial" panose="020B0604020202020204" pitchFamily="34" charset="0"/>
                  </a:rPr>
                  <a:t>a company´s current assets divided by its current liabilities is known as the current </a:t>
                </a:r>
                <a:r>
                  <a:rPr lang="en-GB" altLang="cs-CZ" sz="2200" dirty="0" smtClean="0">
                    <a:latin typeface="Arial" panose="020B0604020202020204" pitchFamily="34" charset="0"/>
                  </a:rPr>
                  <a:t>ratio</a:t>
                </a:r>
              </a:p>
              <a:p>
                <a:pPr marL="285750" indent="-285750" eaLnBrk="1" hangingPunct="1">
                  <a:spcBef>
                    <a:spcPct val="0"/>
                  </a:spcBef>
                  <a:defRPr/>
                </a:pPr>
                <a:endParaRPr lang="en-GB" altLang="cs-CZ" sz="2200" dirty="0">
                  <a:latin typeface="Arial" panose="020B0604020202020204" pitchFamily="34" charset="0"/>
                </a:endParaRPr>
              </a:p>
              <a:p>
                <a:pPr algn="ctr" eaLnBrk="1" hangingPunct="1">
                  <a:spcBef>
                    <a:spcPct val="0"/>
                  </a:spcBef>
                  <a:buNone/>
                  <a:defRPr/>
                </a:pPr>
                <a:r>
                  <a:rPr lang="en-GB" altLang="cs-CZ" sz="2200" i="1" dirty="0" smtClean="0">
                    <a:latin typeface="Arial" panose="020B0604020202020204" pitchFamily="34" charset="0"/>
                  </a:rPr>
                  <a:t>Current ratio = </a:t>
                </a:r>
                <a14:m>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𝐶𝑢𝑟𝑟𝑒𝑛𝑡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𝑎𝑠𝑠𝑒𝑡𝑠</m:t>
                        </m:r>
                      </m:num>
                      <m:den>
                        <m:r>
                          <a:rPr lang="en-GB" altLang="cs-CZ" sz="2200" b="0" i="1" smtClean="0">
                            <a:latin typeface="Cambria Math" panose="02040503050406030204" pitchFamily="18" charset="0"/>
                          </a:rPr>
                          <m:t>𝐶𝑢𝑟𝑟𝑒𝑛𝑡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𝑙𝑖𝑎𝑏𝑖𝑙𝑖𝑡𝑖𝑒𝑠</m:t>
                        </m:r>
                      </m:den>
                    </m:f>
                  </m:oMath>
                </a14:m>
                <a:endParaRPr lang="en-GB" altLang="cs-CZ" sz="2200" i="1" dirty="0" smtClean="0">
                  <a:latin typeface="Arial" panose="020B0604020202020204" pitchFamily="34" charset="0"/>
                </a:endParaRPr>
              </a:p>
              <a:p>
                <a:pPr marL="285750" indent="-285750" eaLnBrk="1" hangingPunct="1">
                  <a:spcBef>
                    <a:spcPct val="0"/>
                  </a:spcBef>
                  <a:defRPr/>
                </a:pPr>
                <a:endParaRPr lang="en-GB" altLang="cs-CZ" sz="2200" i="1"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although widely regarded as a measure of short-term debt-paying ability, the current ratio must be interpreted with great care</a:t>
                </a:r>
              </a:p>
              <a:p>
                <a:pPr eaLnBrk="1" hangingPunct="1">
                  <a:spcBef>
                    <a:spcPct val="0"/>
                  </a:spcBef>
                  <a:buNone/>
                  <a:defRPr/>
                </a:pPr>
                <a:endParaRPr lang="en-GB" altLang="cs-CZ" sz="2200" dirty="0">
                  <a:latin typeface="Arial" panose="020B0604020202020204" pitchFamily="34" charset="0"/>
                </a:endParaRPr>
              </a:p>
              <a:p>
                <a:pPr marL="342900" indent="-342900" eaLnBrk="1" hangingPunct="1">
                  <a:spcBef>
                    <a:spcPct val="0"/>
                  </a:spcBef>
                  <a:defRPr/>
                </a:pPr>
                <a:r>
                  <a:rPr lang="en-GB" altLang="cs-CZ" sz="2200" dirty="0">
                    <a:latin typeface="Arial" panose="020B0604020202020204" pitchFamily="34" charset="0"/>
                  </a:rPr>
                  <a:t>a declining ratio might be a sign of a deteriorating financial condition, or it might be the result of eliminating </a:t>
                </a:r>
                <a:r>
                  <a:rPr lang="en-US" altLang="cs-CZ" sz="2200" dirty="0">
                    <a:latin typeface="Arial" panose="020B0604020202020204" pitchFamily="34" charset="0"/>
                  </a:rPr>
                  <a:t>obsolete inventories or other stagnant current assets</a:t>
                </a:r>
              </a:p>
              <a:p>
                <a:pPr eaLnBrk="1" hangingPunct="1">
                  <a:spcBef>
                    <a:spcPct val="0"/>
                  </a:spcBef>
                  <a:buNone/>
                  <a:defRPr/>
                </a:pPr>
                <a:endParaRPr lang="en-US" altLang="cs-CZ" sz="2200" dirty="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6330836"/>
              </a:xfrm>
              <a:prstGeom prst="rect">
                <a:avLst/>
              </a:prstGeom>
              <a:blipFill rotWithShape="0">
                <a:blip r:embed="rId2"/>
                <a:stretch>
                  <a:fillRect l="-791" t="-5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827369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751</TotalTime>
  <Words>2643</Words>
  <Application>Microsoft Office PowerPoint</Application>
  <PresentationFormat>Předvádění na obrazovce (4:3)</PresentationFormat>
  <Paragraphs>352</Paragraphs>
  <Slides>37</Slides>
  <Notes>0</Notes>
  <HiddenSlides>0</HiddenSlides>
  <MMClips>0</MMClips>
  <ScaleCrop>false</ScaleCrop>
  <HeadingPairs>
    <vt:vector size="6" baseType="variant">
      <vt:variant>
        <vt:lpstr>Použitá písma</vt:lpstr>
      </vt:variant>
      <vt:variant>
        <vt:i4>4</vt:i4>
      </vt:variant>
      <vt:variant>
        <vt:lpstr>Motiv</vt:lpstr>
      </vt:variant>
      <vt:variant>
        <vt:i4>2</vt:i4>
      </vt:variant>
      <vt:variant>
        <vt:lpstr>Nadpisy snímků</vt:lpstr>
      </vt:variant>
      <vt:variant>
        <vt:i4>37</vt:i4>
      </vt:variant>
    </vt:vector>
  </HeadingPairs>
  <TitlesOfParts>
    <vt:vector size="43" baseType="lpstr">
      <vt:lpstr>Arial</vt:lpstr>
      <vt:lpstr>Calibri</vt:lpstr>
      <vt:lpstr>Calibri Light</vt:lpstr>
      <vt:lpstr>Cambria Math</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110</cp:revision>
  <dcterms:created xsi:type="dcterms:W3CDTF">2016-03-17T12:08:01Z</dcterms:created>
  <dcterms:modified xsi:type="dcterms:W3CDTF">2019-12-17T10:37:32Z</dcterms:modified>
</cp:coreProperties>
</file>