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4" r:id="rId6"/>
    <p:sldId id="265" r:id="rId7"/>
    <p:sldId id="266" r:id="rId8"/>
    <p:sldId id="267" r:id="rId9"/>
    <p:sldId id="285" r:id="rId10"/>
    <p:sldId id="268" r:id="rId11"/>
    <p:sldId id="274" r:id="rId12"/>
    <p:sldId id="275" r:id="rId13"/>
    <p:sldId id="276" r:id="rId14"/>
    <p:sldId id="269" r:id="rId15"/>
    <p:sldId id="278" r:id="rId16"/>
    <p:sldId id="279" r:id="rId17"/>
    <p:sldId id="280" r:id="rId18"/>
    <p:sldId id="270" r:id="rId19"/>
    <p:sldId id="286" r:id="rId20"/>
    <p:sldId id="271" r:id="rId21"/>
    <p:sldId id="272" r:id="rId22"/>
    <p:sldId id="273" r:id="rId23"/>
    <p:sldId id="281" r:id="rId24"/>
    <p:sldId id="282" r:id="rId25"/>
    <p:sldId id="283" r:id="rId26"/>
    <p:sldId id="284" r:id="rId27"/>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7" d="100"/>
          <a:sy n="77" d="100"/>
        </p:scale>
        <p:origin x="816" y="84"/>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06.11.2019</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dirty="0"/>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06.11.2019</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dirty="0"/>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06.11.2019</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dirty="0"/>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06.11.2019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06.11.2019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06.11.2019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06.11.2019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06.11.2019</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06.11.2019</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06.11.2019</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06.11.2019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06.11.2019</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dirty="0"/>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06.11.2019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06.11.2019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06.11.2019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dirty="0"/>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06.11.2019</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dirty="0"/>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06.11.2019</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dirty="0"/>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06.11.2019</a:t>
            </a:fld>
            <a:endParaRPr lang="cs-CZ" dirty="0"/>
          </a:p>
        </p:txBody>
      </p:sp>
      <p:sp>
        <p:nvSpPr>
          <p:cNvPr id="8" name="Zástupný symbol pro zápatí 4"/>
          <p:cNvSpPr>
            <a:spLocks noGrp="1"/>
          </p:cNvSpPr>
          <p:nvPr>
            <p:ph type="ftr" sz="quarter" idx="11"/>
          </p:nvPr>
        </p:nvSpPr>
        <p:spPr/>
        <p:txBody>
          <a:bodyPr/>
          <a:lstStyle>
            <a:lvl1pPr>
              <a:defRPr/>
            </a:lvl1pPr>
          </a:lstStyle>
          <a:p>
            <a:pPr>
              <a:defRPr/>
            </a:pPr>
            <a:endParaRPr lang="cs-CZ" dirty="0"/>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dirty="0"/>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06.11.2019</a:t>
            </a:fld>
            <a:endParaRPr lang="cs-CZ" dirty="0"/>
          </a:p>
        </p:txBody>
      </p:sp>
      <p:sp>
        <p:nvSpPr>
          <p:cNvPr id="4" name="Zástupný symbol pro zápatí 4"/>
          <p:cNvSpPr>
            <a:spLocks noGrp="1"/>
          </p:cNvSpPr>
          <p:nvPr>
            <p:ph type="ftr" sz="quarter" idx="11"/>
          </p:nvPr>
        </p:nvSpPr>
        <p:spPr/>
        <p:txBody>
          <a:bodyPr/>
          <a:lstStyle>
            <a:lvl1pPr>
              <a:defRPr/>
            </a:lvl1pPr>
          </a:lstStyle>
          <a:p>
            <a:pPr>
              <a:defRPr/>
            </a:pPr>
            <a:endParaRPr lang="cs-CZ" dirty="0"/>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dirty="0"/>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06.11.2019</a:t>
            </a:fld>
            <a:endParaRPr lang="cs-CZ" dirty="0"/>
          </a:p>
        </p:txBody>
      </p:sp>
      <p:sp>
        <p:nvSpPr>
          <p:cNvPr id="3" name="Zástupný symbol pro zápatí 4"/>
          <p:cNvSpPr>
            <a:spLocks noGrp="1"/>
          </p:cNvSpPr>
          <p:nvPr>
            <p:ph type="ftr" sz="quarter" idx="11"/>
          </p:nvPr>
        </p:nvSpPr>
        <p:spPr/>
        <p:txBody>
          <a:bodyPr/>
          <a:lstStyle>
            <a:lvl1pPr>
              <a:defRPr/>
            </a:lvl1pPr>
          </a:lstStyle>
          <a:p>
            <a:pPr>
              <a:defRPr/>
            </a:pPr>
            <a:endParaRPr lang="cs-CZ" dirty="0"/>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dirty="0"/>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06.11.2019</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dirty="0"/>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06.11.2019</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dirty="0"/>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06.11.2019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06.11.2019</a:t>
            </a:fld>
            <a:endParaRPr lang="cs-CZ" dirty="0"/>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dirty="0"/>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a:latin typeface="Arial" pitchFamily="34" charset="0"/>
                <a:cs typeface="Arial" pitchFamily="34" charset="0"/>
              </a:rPr>
              <a:t>JOB-ORDER COSTING</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Markéta </a:t>
            </a:r>
            <a:r>
              <a:rPr lang="cs-CZ" altLang="cs-CZ" sz="1800" dirty="0" err="1">
                <a:latin typeface="Arial" panose="020B0604020202020204" pitchFamily="34" charset="0"/>
              </a:rPr>
              <a:t>Šeligová</a:t>
            </a:r>
            <a:r>
              <a:rPr lang="cs-CZ" altLang="cs-CZ" sz="1800" dirty="0">
                <a:latin typeface="Arial" panose="020B0604020202020204" pitchFamily="34" charset="0"/>
              </a:rPr>
              <a:t>, </a:t>
            </a:r>
            <a:r>
              <a:rPr lang="cs-CZ" altLang="cs-CZ" sz="1800">
                <a:latin typeface="Arial" panose="020B0604020202020204" pitchFamily="34" charset="0"/>
              </a:rPr>
              <a:t>Ph.D.</a:t>
            </a:r>
            <a:endParaRPr lang="cs-CZ" altLang="cs-CZ" sz="1800" dirty="0">
              <a:latin typeface="Arial" panose="020B0604020202020204" pitchFamily="34" charset="0"/>
            </a:endParaRPr>
          </a:p>
          <a:p>
            <a:pPr algn="ctr" eaLnBrk="1" hangingPunct="1">
              <a:spcBef>
                <a:spcPct val="0"/>
              </a:spcBef>
              <a:buFontTx/>
              <a:buNone/>
            </a:pPr>
            <a:r>
              <a:rPr lang="cs-CZ" altLang="cs-CZ" sz="1800" dirty="0">
                <a:latin typeface="Arial" panose="020B0604020202020204" pitchFamily="34" charset="0"/>
              </a:rPr>
              <a:t>MANAGERIAL ACCOUNTING</a:t>
            </a:r>
            <a:r>
              <a:rPr lang="en-GB" altLang="cs-CZ" sz="1800" dirty="0">
                <a:latin typeface="Arial" panose="020B0604020202020204" pitchFamily="34" charset="0"/>
              </a:rPr>
              <a:t>/</a:t>
            </a:r>
            <a:r>
              <a:rPr lang="cs-CZ" altLang="cs-CZ" sz="1800" dirty="0">
                <a:latin typeface="Arial" panose="020B0604020202020204" pitchFamily="34" charset="0"/>
              </a:rPr>
              <a:t>NANMU</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ALLOCATION BASE (2)</a:t>
            </a:r>
            <a:endParaRPr lang="en-GB" altLang="cs-CZ" sz="1800" b="1" dirty="0">
              <a:latin typeface="Arial" panose="020B0604020202020204" pitchFamily="34" charset="0"/>
            </a:endParaRPr>
          </a:p>
        </p:txBody>
      </p:sp>
      <mc:AlternateContent xmlns:mc="http://schemas.openxmlformats.org/markup-compatibility/2006" xmlns:a14="http://schemas.microsoft.com/office/drawing/2010/main">
        <mc:Choice Requires="a14">
          <p:sp>
            <p:nvSpPr>
              <p:cNvPr id="3079" name="TextovéPole 10"/>
              <p:cNvSpPr txBox="1">
                <a:spLocks noChangeArrowheads="1"/>
              </p:cNvSpPr>
              <p:nvPr/>
            </p:nvSpPr>
            <p:spPr bwMode="auto">
              <a:xfrm>
                <a:off x="338138" y="1523285"/>
                <a:ext cx="8477250" cy="299299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manufacturing overhead is commonly assigned to products using a </a:t>
                </a:r>
                <a:r>
                  <a:rPr lang="en-GB" altLang="cs-CZ" sz="2200" b="1" dirty="0">
                    <a:latin typeface="Arial" panose="020B0604020202020204" pitchFamily="34" charset="0"/>
                  </a:rPr>
                  <a:t>predetermined overhead rate</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the </a:t>
                </a:r>
                <a:r>
                  <a:rPr lang="en-GB" altLang="cs-CZ" sz="2200" b="1" dirty="0">
                    <a:latin typeface="Arial" panose="020B0604020202020204" pitchFamily="34" charset="0"/>
                  </a:rPr>
                  <a:t>predetermined overhead rate </a:t>
                </a:r>
                <a:r>
                  <a:rPr lang="en-GB" altLang="cs-CZ" sz="2200" dirty="0">
                    <a:latin typeface="Arial" panose="020B0604020202020204" pitchFamily="34" charset="0"/>
                  </a:rPr>
                  <a:t>is computed by dividing the total estimated manufacturing overhead cost for the period by the estimated total amount of the allocation base as follow:</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None/>
                  <a:defRPr/>
                </a:pPr>
                <a:r>
                  <a:rPr lang="en-GB" altLang="cs-CZ" sz="2000" dirty="0">
                    <a:latin typeface="Arial" panose="020B0604020202020204" pitchFamily="34" charset="0"/>
                  </a:rPr>
                  <a:t>Predetermined overhead rate </a:t>
                </a:r>
                <a:r>
                  <a:rPr lang="en-GB" altLang="cs-CZ" sz="2200" dirty="0"/>
                  <a:t>= </a:t>
                </a:r>
                <a14:m>
                  <m:oMath xmlns:m="http://schemas.openxmlformats.org/officeDocument/2006/math">
                    <m:f>
                      <m:fPr>
                        <m:ctrlPr>
                          <a:rPr lang="en-GB" altLang="cs-CZ" sz="2200" i="1" smtClean="0">
                            <a:latin typeface="Cambria Math" panose="02040503050406030204" pitchFamily="18" charset="0"/>
                          </a:rPr>
                        </m:ctrlPr>
                      </m:fPr>
                      <m:num>
                        <m:r>
                          <a:rPr lang="en-GB" altLang="cs-CZ" sz="2200" b="0" i="1" smtClean="0">
                            <a:latin typeface="Cambria Math" panose="02040503050406030204" pitchFamily="18" charset="0"/>
                          </a:rPr>
                          <m:t>𝐸𝑠𝑡𝑖𝑚𝑎𝑡𝑒𝑑</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𝑡𝑜𝑡𝑎𝑙</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𝑚𝑎𝑛𝑢𝑓𝑎𝑐𝑡𝑢𝑟𝑖𝑛𝑔</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𝑜𝑣𝑒𝑟h𝑒𝑎𝑑</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𝑐𝑜𝑠𝑡</m:t>
                        </m:r>
                      </m:num>
                      <m:den>
                        <m:r>
                          <a:rPr lang="en-GB" altLang="cs-CZ" sz="2200" b="0" i="1" smtClean="0">
                            <a:latin typeface="Cambria Math" panose="02040503050406030204" pitchFamily="18" charset="0"/>
                          </a:rPr>
                          <m:t>𝐸𝑠𝑡𝑖𝑚𝑎𝑡𝑒𝑑</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𝑡𝑜𝑡𝑎𝑙</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𝑎𝑚𝑜𝑢𝑛𝑡</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𝑜𝑓</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𝑡h𝑒</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𝑎𝑙𝑙𝑜𝑐𝑎𝑡𝑖𝑜𝑛</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𝑏𝑎𝑠𝑒</m:t>
                        </m:r>
                      </m:den>
                    </m:f>
                  </m:oMath>
                </a14:m>
                <a:endParaRPr lang="en-GB" altLang="cs-CZ" sz="2200" dirty="0">
                  <a:latin typeface="Arial" panose="020B0604020202020204" pitchFamily="34" charset="0"/>
                </a:endParaRPr>
              </a:p>
            </p:txBody>
          </p:sp>
        </mc:Choice>
        <mc:Fallback xmlns="">
          <p:sp>
            <p:nvSpPr>
              <p:cNvPr id="3079" name="TextovéPole 10"/>
              <p:cNvSpPr txBox="1">
                <a:spLocks noRot="1" noChangeAspect="1" noMove="1" noResize="1" noEditPoints="1" noAdjustHandles="1" noChangeArrowheads="1" noChangeShapeType="1" noTextEdit="1"/>
              </p:cNvSpPr>
              <p:nvPr/>
            </p:nvSpPr>
            <p:spPr bwMode="auto">
              <a:xfrm>
                <a:off x="338138" y="1523285"/>
                <a:ext cx="8477250" cy="2992999"/>
              </a:xfrm>
              <a:prstGeom prst="rect">
                <a:avLst/>
              </a:prstGeom>
              <a:blipFill rotWithShape="0">
                <a:blip r:embed="rId2"/>
                <a:stretch>
                  <a:fillRect l="-791" t="-1222"/>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580308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ALLOCATION BASE (3)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predetermined overhead rate is computed before the period begins using a four-step process</a:t>
            </a:r>
            <a:r>
              <a:rPr lang="cs-CZ" altLang="cs-CZ" sz="2200" dirty="0">
                <a:latin typeface="Arial" panose="020B0604020202020204" pitchFamily="34" charset="0"/>
              </a:rPr>
              <a:t>:</a:t>
            </a:r>
            <a:endParaRPr lang="en-US" altLang="cs-CZ" sz="2200" dirty="0">
              <a:latin typeface="Arial" panose="020B0604020202020204" pitchFamily="34" charset="0"/>
            </a:endParaRPr>
          </a:p>
          <a:p>
            <a:pPr marL="342900" indent="-342900" eaLnBrk="1" hangingPunct="1">
              <a:spcBef>
                <a:spcPct val="0"/>
              </a:spcBef>
              <a:defRPr/>
            </a:pPr>
            <a:endParaRPr lang="en-US" altLang="cs-CZ" sz="2200" dirty="0">
              <a:latin typeface="Arial" panose="020B0604020202020204" pitchFamily="34" charset="0"/>
            </a:endParaRPr>
          </a:p>
          <a:p>
            <a:pPr lvl="1" indent="0" eaLnBrk="1" hangingPunct="1">
              <a:spcBef>
                <a:spcPct val="0"/>
              </a:spcBef>
              <a:buNone/>
              <a:defRPr/>
            </a:pPr>
            <a:r>
              <a:rPr lang="cs-CZ" altLang="cs-CZ" sz="1800" dirty="0">
                <a:latin typeface="Arial" panose="020B0604020202020204" pitchFamily="34" charset="0"/>
              </a:rPr>
              <a:t>1. </a:t>
            </a:r>
            <a:r>
              <a:rPr lang="en-US" altLang="cs-CZ" sz="1800" dirty="0">
                <a:latin typeface="Arial" panose="020B0604020202020204" pitchFamily="34" charset="0"/>
              </a:rPr>
              <a:t>the first step is to estimate the total amount of the allocation base (the denominator) that will be required for next period´s estimated level of production</a:t>
            </a:r>
          </a:p>
          <a:p>
            <a:pPr marL="342900" indent="-342900" eaLnBrk="1" hangingPunct="1">
              <a:spcBef>
                <a:spcPct val="0"/>
              </a:spcBef>
              <a:defRPr/>
            </a:pPr>
            <a:endParaRPr lang="en-US" altLang="cs-CZ" sz="2200" dirty="0">
              <a:latin typeface="Arial" panose="020B0604020202020204" pitchFamily="34" charset="0"/>
            </a:endParaRPr>
          </a:p>
          <a:p>
            <a:pPr lvl="1" indent="0" eaLnBrk="1" hangingPunct="1">
              <a:spcBef>
                <a:spcPct val="0"/>
              </a:spcBef>
              <a:buNone/>
              <a:defRPr/>
            </a:pPr>
            <a:r>
              <a:rPr lang="cs-CZ" altLang="cs-CZ" sz="1800" dirty="0">
                <a:latin typeface="Arial" panose="020B0604020202020204" pitchFamily="34" charset="0"/>
              </a:rPr>
              <a:t>2. </a:t>
            </a:r>
            <a:r>
              <a:rPr lang="en-US" altLang="cs-CZ" sz="1800" dirty="0">
                <a:latin typeface="Arial" panose="020B0604020202020204" pitchFamily="34" charset="0"/>
              </a:rPr>
              <a:t>the second step is to estimate total fixed manufacturing overhead cost for the coming period and the variable manufacturing overhead cost per unit of the allocation base</a:t>
            </a:r>
          </a:p>
          <a:p>
            <a:pPr marL="342900" indent="-342900" eaLnBrk="1" hangingPunct="1">
              <a:spcBef>
                <a:spcPct val="0"/>
              </a:spcBef>
              <a:defRPr/>
            </a:pPr>
            <a:endParaRPr lang="en-US" altLang="cs-CZ" sz="2200" dirty="0">
              <a:latin typeface="Arial" panose="020B0604020202020204" pitchFamily="34" charset="0"/>
            </a:endParaRPr>
          </a:p>
          <a:p>
            <a:pPr lvl="1" indent="0" eaLnBrk="1" hangingPunct="1">
              <a:spcBef>
                <a:spcPct val="0"/>
              </a:spcBef>
              <a:buNone/>
              <a:defRPr/>
            </a:pPr>
            <a:r>
              <a:rPr lang="cs-CZ" altLang="cs-CZ" sz="1800" dirty="0">
                <a:latin typeface="Arial" panose="020B0604020202020204" pitchFamily="34" charset="0"/>
              </a:rPr>
              <a:t>3. </a:t>
            </a:r>
            <a:r>
              <a:rPr lang="en-US" altLang="cs-CZ" sz="1800" dirty="0">
                <a:latin typeface="Arial" panose="020B0604020202020204" pitchFamily="34" charset="0"/>
              </a:rPr>
              <a:t>the third step is to use the cost formula shown below to estimate the total manufacturing overhead cost (the numerator) for the coming period</a:t>
            </a:r>
            <a:endParaRPr lang="cs-CZ" altLang="cs-CZ" sz="1800" dirty="0">
              <a:latin typeface="Arial" panose="020B0604020202020204" pitchFamily="34" charset="0"/>
            </a:endParaRPr>
          </a:p>
          <a:p>
            <a:pPr lvl="1" indent="0" eaLnBrk="1" hangingPunct="1">
              <a:spcBef>
                <a:spcPct val="0"/>
              </a:spcBef>
              <a:buNone/>
              <a:defRPr/>
            </a:pPr>
            <a:endParaRPr lang="cs-CZ" altLang="cs-CZ" sz="1800" dirty="0">
              <a:latin typeface="Arial" panose="020B0604020202020204" pitchFamily="34" charset="0"/>
            </a:endParaRPr>
          </a:p>
          <a:p>
            <a:pPr lvl="1" indent="0" algn="ctr" eaLnBrk="1" hangingPunct="1">
              <a:spcBef>
                <a:spcPct val="0"/>
              </a:spcBef>
              <a:buNone/>
              <a:defRPr/>
            </a:pPr>
            <a:r>
              <a:rPr lang="cs-CZ" altLang="cs-CZ" sz="1800" dirty="0">
                <a:latin typeface="Arial" panose="020B0604020202020204" pitchFamily="34" charset="0"/>
              </a:rPr>
              <a:t>Y = </a:t>
            </a:r>
            <a:r>
              <a:rPr lang="cs-CZ" altLang="cs-CZ" sz="1800" i="1" dirty="0">
                <a:latin typeface="Arial" panose="020B0604020202020204" pitchFamily="34" charset="0"/>
              </a:rPr>
              <a:t>a</a:t>
            </a:r>
            <a:r>
              <a:rPr lang="cs-CZ" altLang="cs-CZ" sz="1800" dirty="0">
                <a:latin typeface="Arial" panose="020B0604020202020204" pitchFamily="34" charset="0"/>
              </a:rPr>
              <a:t> + </a:t>
            </a:r>
            <a:r>
              <a:rPr lang="cs-CZ" altLang="cs-CZ" sz="1800" i="1" dirty="0">
                <a:latin typeface="Arial" panose="020B0604020202020204" pitchFamily="34" charset="0"/>
              </a:rPr>
              <a:t>b</a:t>
            </a:r>
            <a:r>
              <a:rPr lang="cs-CZ" altLang="cs-CZ" sz="1800" dirty="0">
                <a:latin typeface="Arial" panose="020B0604020202020204" pitchFamily="34" charset="0"/>
              </a:rPr>
              <a:t>X</a:t>
            </a:r>
          </a:p>
          <a:p>
            <a:pPr lvl="1" indent="0" eaLnBrk="1" hangingPunct="1">
              <a:spcBef>
                <a:spcPct val="0"/>
              </a:spcBef>
              <a:buNone/>
              <a:defRPr/>
            </a:pPr>
            <a:endParaRPr lang="en-US" altLang="cs-CZ" sz="1800" dirty="0">
              <a:latin typeface="Arial" panose="020B0604020202020204" pitchFamily="34" charset="0"/>
            </a:endParaRPr>
          </a:p>
        </p:txBody>
      </p:sp>
    </p:spTree>
    <p:extLst>
      <p:ext uri="{BB962C8B-B14F-4D97-AF65-F5344CB8AC3E}">
        <p14:creationId xmlns:p14="http://schemas.microsoft.com/office/powerpoint/2010/main" val="3566502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ALLOCATION BASE (4)</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1800" dirty="0">
                <a:latin typeface="Arial" panose="020B0604020202020204" pitchFamily="34" charset="0"/>
              </a:rPr>
              <a:t>Y = </a:t>
            </a:r>
            <a:r>
              <a:rPr lang="en-GB" altLang="cs-CZ" sz="1800" i="1" dirty="0">
                <a:latin typeface="Arial" panose="020B0604020202020204" pitchFamily="34" charset="0"/>
              </a:rPr>
              <a:t>a</a:t>
            </a:r>
            <a:r>
              <a:rPr lang="en-GB" altLang="cs-CZ" sz="1800" dirty="0">
                <a:latin typeface="Arial" panose="020B0604020202020204" pitchFamily="34" charset="0"/>
              </a:rPr>
              <a:t> + </a:t>
            </a:r>
            <a:r>
              <a:rPr lang="en-GB" altLang="cs-CZ" sz="1800" i="1" dirty="0">
                <a:latin typeface="Arial" panose="020B0604020202020204" pitchFamily="34" charset="0"/>
              </a:rPr>
              <a:t>b</a:t>
            </a:r>
            <a:r>
              <a:rPr lang="en-GB" altLang="cs-CZ" sz="1800" dirty="0">
                <a:latin typeface="Arial" panose="020B0604020202020204" pitchFamily="34" charset="0"/>
              </a:rPr>
              <a:t>X</a:t>
            </a:r>
          </a:p>
          <a:p>
            <a:pPr marL="285750" indent="-285750" eaLnBrk="1" hangingPunct="1">
              <a:spcBef>
                <a:spcPct val="0"/>
              </a:spcBef>
              <a:defRPr/>
            </a:pPr>
            <a:endParaRPr lang="en-GB" altLang="cs-CZ" sz="1800" dirty="0">
              <a:latin typeface="Arial" panose="020B0604020202020204" pitchFamily="34" charset="0"/>
            </a:endParaRPr>
          </a:p>
          <a:p>
            <a:pPr eaLnBrk="1" hangingPunct="1">
              <a:spcBef>
                <a:spcPct val="0"/>
              </a:spcBef>
              <a:buNone/>
              <a:defRPr/>
            </a:pPr>
            <a:r>
              <a:rPr lang="en-GB" altLang="cs-CZ" sz="1800" dirty="0">
                <a:latin typeface="Arial" panose="020B0604020202020204" pitchFamily="34" charset="0"/>
              </a:rPr>
              <a:t>Where,</a:t>
            </a:r>
          </a:p>
          <a:p>
            <a:pPr eaLnBrk="1" hangingPunct="1">
              <a:spcBef>
                <a:spcPct val="0"/>
              </a:spcBef>
              <a:buNone/>
              <a:defRPr/>
            </a:pPr>
            <a:endParaRPr lang="en-GB" altLang="cs-CZ" sz="1800" dirty="0">
              <a:latin typeface="Arial" panose="020B0604020202020204" pitchFamily="34" charset="0"/>
            </a:endParaRPr>
          </a:p>
          <a:p>
            <a:pPr eaLnBrk="1" hangingPunct="1">
              <a:spcBef>
                <a:spcPct val="0"/>
              </a:spcBef>
              <a:buNone/>
              <a:defRPr/>
            </a:pPr>
            <a:r>
              <a:rPr lang="en-GB" altLang="cs-CZ" sz="1800" dirty="0">
                <a:latin typeface="Arial" panose="020B0604020202020204" pitchFamily="34" charset="0"/>
              </a:rPr>
              <a:t>Y = the estimated total manufacturing overhead cost</a:t>
            </a:r>
          </a:p>
          <a:p>
            <a:pPr eaLnBrk="1" hangingPunct="1">
              <a:spcBef>
                <a:spcPct val="0"/>
              </a:spcBef>
              <a:buNone/>
              <a:defRPr/>
            </a:pPr>
            <a:r>
              <a:rPr lang="en-GB" altLang="cs-CZ" sz="1800" i="1" dirty="0">
                <a:latin typeface="Arial" panose="020B0604020202020204" pitchFamily="34" charset="0"/>
              </a:rPr>
              <a:t>a</a:t>
            </a:r>
            <a:r>
              <a:rPr lang="en-GB" altLang="cs-CZ" sz="1800" dirty="0">
                <a:latin typeface="Arial" panose="020B0604020202020204" pitchFamily="34" charset="0"/>
              </a:rPr>
              <a:t> = the estimated total fixed manufacturing overhead cost</a:t>
            </a:r>
          </a:p>
          <a:p>
            <a:pPr eaLnBrk="1" hangingPunct="1">
              <a:spcBef>
                <a:spcPct val="0"/>
              </a:spcBef>
              <a:buNone/>
              <a:defRPr/>
            </a:pPr>
            <a:r>
              <a:rPr lang="en-GB" altLang="cs-CZ" sz="1800" i="1" dirty="0">
                <a:latin typeface="Arial" panose="020B0604020202020204" pitchFamily="34" charset="0"/>
              </a:rPr>
              <a:t>b</a:t>
            </a:r>
            <a:r>
              <a:rPr lang="en-GB" altLang="cs-CZ" sz="1800" dirty="0">
                <a:latin typeface="Arial" panose="020B0604020202020204" pitchFamily="34" charset="0"/>
              </a:rPr>
              <a:t> = the estimated variable manufacturing overhead cost per unit of the allocation     base</a:t>
            </a:r>
          </a:p>
          <a:p>
            <a:pPr eaLnBrk="1" hangingPunct="1">
              <a:spcBef>
                <a:spcPct val="0"/>
              </a:spcBef>
              <a:buNone/>
              <a:defRPr/>
            </a:pPr>
            <a:r>
              <a:rPr lang="en-GB" altLang="cs-CZ" sz="1800" dirty="0">
                <a:latin typeface="Arial" panose="020B0604020202020204" pitchFamily="34" charset="0"/>
              </a:rPr>
              <a:t>X = the estimated total amount of the allocation base </a:t>
            </a:r>
          </a:p>
          <a:p>
            <a:pPr eaLnBrk="1" hangingPunct="1">
              <a:spcBef>
                <a:spcPct val="0"/>
              </a:spcBef>
              <a:buNone/>
              <a:defRPr/>
            </a:pPr>
            <a:endParaRPr lang="en-GB" altLang="cs-CZ" sz="1800" dirty="0">
              <a:latin typeface="Arial" panose="020B0604020202020204" pitchFamily="34" charset="0"/>
            </a:endParaRPr>
          </a:p>
          <a:p>
            <a:pPr lvl="1" indent="0" eaLnBrk="1" hangingPunct="1">
              <a:spcBef>
                <a:spcPct val="0"/>
              </a:spcBef>
              <a:buNone/>
              <a:defRPr/>
            </a:pPr>
            <a:r>
              <a:rPr lang="en-GB" altLang="cs-CZ" sz="1800" dirty="0">
                <a:latin typeface="Arial" panose="020B0604020202020204" pitchFamily="34" charset="0"/>
              </a:rPr>
              <a:t>4. the  fourth step is to compute the predetermined overhead rate. The estimated amount of the allocation base is determined before estimating the total overhead cost includes variable overhead costs that depend on the amount of the allocation base</a:t>
            </a:r>
          </a:p>
        </p:txBody>
      </p:sp>
    </p:spTree>
    <p:extLst>
      <p:ext uri="{BB962C8B-B14F-4D97-AF65-F5344CB8AC3E}">
        <p14:creationId xmlns:p14="http://schemas.microsoft.com/office/powerpoint/2010/main" val="1310494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CHOICE OF AN ALLOCATION BASE FOR OVERHEAD COST</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ideally, the allocation base in the predetermined overhead rate should drive the overhead cost</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a cost driver is a factor, such as machine-hours, beds occupied, computer time, or flight-hours, that causes overhead costs</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if the base in the predetermined overhead rate does not drive overhead costs, product costs will be distorted</a:t>
            </a:r>
          </a:p>
          <a:p>
            <a:pPr eaLnBrk="1" hangingPunct="1">
              <a:spcBef>
                <a:spcPct val="0"/>
              </a:spcBef>
              <a:buNone/>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managers in some companies use </a:t>
            </a:r>
            <a:r>
              <a:rPr lang="en-GB" altLang="cs-CZ" sz="2200" b="1" dirty="0">
                <a:latin typeface="Arial" panose="020B0604020202020204" pitchFamily="34" charset="0"/>
              </a:rPr>
              <a:t>activity-based costing </a:t>
            </a:r>
            <a:r>
              <a:rPr lang="en-GB" altLang="cs-CZ" sz="2200" dirty="0">
                <a:latin typeface="Arial" panose="020B0604020202020204" pitchFamily="34" charset="0"/>
              </a:rPr>
              <a:t>principles to redesign their cost accounting systems</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activity- based costing is designed to more accurately reflect the demands that products, customers and other cost objects make on overhead resources</a:t>
            </a:r>
          </a:p>
          <a:p>
            <a:pPr marL="342900" indent="-34290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852789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 </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JOB-ORDER COSTING - THE FLOW OF COSTS</a:t>
            </a:r>
            <a:r>
              <a:rPr lang="cs-CZ" altLang="cs-CZ" sz="2400" b="1" dirty="0">
                <a:latin typeface="Arial" panose="020B0604020202020204" pitchFamily="34" charset="0"/>
              </a:rPr>
              <a: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product costs flow through inventories on the balance sheet and then on to cost of goods sold in the income statement</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More specifically, </a:t>
            </a:r>
            <a:r>
              <a:rPr lang="en-GB" altLang="cs-CZ" sz="2200" b="1" dirty="0">
                <a:latin typeface="Arial" panose="020B0604020202020204" pitchFamily="34" charset="0"/>
              </a:rPr>
              <a:t>Raw Materials </a:t>
            </a:r>
            <a:r>
              <a:rPr lang="en-GB" altLang="cs-CZ" sz="2200" dirty="0">
                <a:latin typeface="Arial" panose="020B0604020202020204" pitchFamily="34" charset="0"/>
              </a:rPr>
              <a:t>purchases are recorded in the </a:t>
            </a:r>
            <a:r>
              <a:rPr lang="en-GB" altLang="cs-CZ" sz="2200" b="1" dirty="0">
                <a:latin typeface="Arial" panose="020B0604020202020204" pitchFamily="34" charset="0"/>
              </a:rPr>
              <a:t>Raw Materials </a:t>
            </a:r>
            <a:r>
              <a:rPr lang="en-GB" altLang="cs-CZ" sz="2200" dirty="0">
                <a:latin typeface="Arial" panose="020B0604020202020204" pitchFamily="34" charset="0"/>
              </a:rPr>
              <a:t>inventory account. Raw materials include any materials that go into the final product. </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When raw materials are used in production, their costs are transferred to the </a:t>
            </a:r>
            <a:r>
              <a:rPr lang="en-GB" altLang="cs-CZ" sz="2200" b="1" dirty="0">
                <a:latin typeface="Arial" panose="020B0604020202020204" pitchFamily="34" charset="0"/>
              </a:rPr>
              <a:t>Work in Process </a:t>
            </a:r>
            <a:r>
              <a:rPr lang="en-GB" altLang="cs-CZ" sz="2200" dirty="0">
                <a:latin typeface="Arial" panose="020B0604020202020204" pitchFamily="34" charset="0"/>
              </a:rPr>
              <a:t>inventory account as direct materials.</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Work in process </a:t>
            </a:r>
            <a:r>
              <a:rPr lang="en-GB" altLang="cs-CZ" sz="2200" dirty="0">
                <a:latin typeface="Arial" panose="020B0604020202020204" pitchFamily="34" charset="0"/>
              </a:rPr>
              <a:t>consists of units of product that are only partially complete and will require further wok before they are ready for sale to the customer.</a:t>
            </a:r>
          </a:p>
          <a:p>
            <a:pPr marL="1085850" lvl="1" indent="-342900" eaLnBrk="1" hangingPunct="1">
              <a:spcBef>
                <a:spcPct val="0"/>
              </a:spcBef>
              <a:defRPr/>
            </a:pPr>
            <a:r>
              <a:rPr lang="en-GB" altLang="cs-CZ" sz="1800" dirty="0">
                <a:latin typeface="Arial" panose="020B0604020202020204" pitchFamily="34" charset="0"/>
              </a:rPr>
              <a:t>Direct labour costs are added directly to Work in Process - they do not flow through raw materials inventory</a:t>
            </a:r>
          </a:p>
        </p:txBody>
      </p:sp>
    </p:spTree>
    <p:extLst>
      <p:ext uri="{BB962C8B-B14F-4D97-AF65-F5344CB8AC3E}">
        <p14:creationId xmlns:p14="http://schemas.microsoft.com/office/powerpoint/2010/main" val="1946215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JOB-ORDER COSTING - THE FLOW OF COSTS</a:t>
            </a:r>
            <a:r>
              <a:rPr lang="cs-CZ" altLang="cs-CZ" sz="2400" b="1" dirty="0">
                <a:latin typeface="Arial" panose="020B0604020202020204" pitchFamily="34" charset="0"/>
              </a:rPr>
              <a:t>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when goods are completed, their costs are transferred from work in process to </a:t>
            </a:r>
            <a:r>
              <a:rPr lang="en-GB" altLang="cs-CZ" sz="2200" b="1" dirty="0">
                <a:latin typeface="Arial" panose="020B0604020202020204" pitchFamily="34" charset="0"/>
              </a:rPr>
              <a:t>Finished Goods</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Finished goods </a:t>
            </a:r>
            <a:r>
              <a:rPr lang="en-GB" altLang="cs-CZ" sz="2200" dirty="0">
                <a:latin typeface="Arial" panose="020B0604020202020204" pitchFamily="34" charset="0"/>
              </a:rPr>
              <a:t>consist of completed units of product that have not yet been sold to customers</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the amount transferred from work in process to finished goods is referred to as the </a:t>
            </a:r>
            <a:r>
              <a:rPr lang="en-GB" altLang="cs-CZ" sz="2200" b="1" dirty="0">
                <a:latin typeface="Arial" panose="020B0604020202020204" pitchFamily="34" charset="0"/>
              </a:rPr>
              <a:t>cost of goods manufactured</a:t>
            </a:r>
          </a:p>
          <a:p>
            <a:pPr marL="342900" indent="-342900" eaLnBrk="1" hangingPunct="1">
              <a:spcBef>
                <a:spcPct val="0"/>
              </a:spcBef>
              <a:defRPr/>
            </a:pPr>
            <a:endParaRPr lang="en-GB" altLang="cs-CZ" sz="2200" b="1"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the cost of goods manufactured </a:t>
            </a:r>
            <a:r>
              <a:rPr lang="en-GB" altLang="cs-CZ" sz="2200" dirty="0">
                <a:latin typeface="Arial" panose="020B0604020202020204" pitchFamily="34" charset="0"/>
              </a:rPr>
              <a:t>includes the manufacturing costs associated with the goods that were finished during the period</a:t>
            </a:r>
          </a:p>
          <a:p>
            <a:pPr eaLnBrk="1" hangingPunct="1">
              <a:spcBef>
                <a:spcPct val="0"/>
              </a:spcBef>
              <a:buNone/>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2961169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JOB-ORDER COSTING - THE FLOW OF COSTS</a:t>
            </a:r>
            <a:r>
              <a:rPr lang="cs-CZ" altLang="cs-CZ" sz="2400" b="1" dirty="0">
                <a:latin typeface="Arial" panose="020B0604020202020204" pitchFamily="34" charset="0"/>
              </a:rPr>
              <a:t> (3)</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as goods are sold, their costs are transferred from Finished Goods to Cost of Goods Sold.</a:t>
            </a:r>
            <a:endParaRPr lang="cs-CZ" altLang="cs-CZ" sz="2200" dirty="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at this point, the various costs required to make the product are finally recorded as an expense</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until that point, these costs are in inventory accounts on the balance sheet</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period costs (or selling and administrative expenses) do not flow through inventories on the balance sheet</a:t>
            </a:r>
          </a:p>
          <a:p>
            <a:pPr marL="342900" indent="-342900" eaLnBrk="1" hangingPunct="1">
              <a:spcBef>
                <a:spcPct val="0"/>
              </a:spcBef>
              <a:defRPr/>
            </a:pPr>
            <a:endParaRPr lang="en-US" altLang="cs-CZ" sz="2200" dirty="0">
              <a:latin typeface="Arial" panose="020B0604020202020204" pitchFamily="34" charset="0"/>
            </a:endParaRPr>
          </a:p>
          <a:p>
            <a:pPr marL="1085850" lvl="1" indent="-342900" eaLnBrk="1" hangingPunct="1">
              <a:spcBef>
                <a:spcPct val="0"/>
              </a:spcBef>
              <a:defRPr/>
            </a:pPr>
            <a:r>
              <a:rPr lang="en-US" altLang="cs-CZ" sz="1800" dirty="0">
                <a:latin typeface="Arial" panose="020B0604020202020204" pitchFamily="34" charset="0"/>
              </a:rPr>
              <a:t>they are recorded as expenses on the income statement in the period incurred</a:t>
            </a:r>
          </a:p>
        </p:txBody>
      </p:sp>
    </p:spTree>
    <p:extLst>
      <p:ext uri="{BB962C8B-B14F-4D97-AF65-F5344CB8AC3E}">
        <p14:creationId xmlns:p14="http://schemas.microsoft.com/office/powerpoint/2010/main" val="1770611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CONCEPT OF A CLEARING ACCOUNT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manufacturing overhead account operates as a clearing account. As we have noted, actual factory overhead costs are debited to the account as they are incurred throughout the year</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cs-CZ" altLang="cs-CZ" sz="2200" dirty="0">
                <a:latin typeface="Arial" panose="020B0604020202020204" pitchFamily="34" charset="0"/>
              </a:rPr>
              <a:t>w</a:t>
            </a:r>
            <a:r>
              <a:rPr lang="en-US" altLang="cs-CZ" sz="2200" dirty="0">
                <a:latin typeface="Arial" panose="020B0604020202020204" pitchFamily="34" charset="0"/>
              </a:rPr>
              <a:t>hen a job is completed (or at the end of an accounting period), overhead cost is applied to the job using the predetermined overhead rate, and Work in Process is debited and Manufacturing Overhead is credited</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predetermined overhead rate is based entirely on estimates of what the level of activity and overhead costs are expected to be, and it is established before the year begins</a:t>
            </a:r>
            <a:endParaRPr lang="cs-CZ" altLang="cs-CZ" sz="2200" dirty="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p:txBody>
      </p:sp>
    </p:spTree>
    <p:extLst>
      <p:ext uri="{BB962C8B-B14F-4D97-AF65-F5344CB8AC3E}">
        <p14:creationId xmlns:p14="http://schemas.microsoft.com/office/powerpoint/2010/main" val="592251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THE CONCEPT OF A CLEARING ACCOUNT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actual overhead costs are not charged to jobs. Actual overhead costs do not appear on the job cost sheet nor do they appear in the Work in Process account. Only the applied overhead cost, based on the predetermined overhead rate, appears on the job cost sheet and in the Work in Process account</a:t>
            </a:r>
          </a:p>
        </p:txBody>
      </p:sp>
    </p:spTree>
    <p:extLst>
      <p:ext uri="{BB962C8B-B14F-4D97-AF65-F5344CB8AC3E}">
        <p14:creationId xmlns:p14="http://schemas.microsoft.com/office/powerpoint/2010/main" val="1405430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NONMANUFACTURING COSTS</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in addition to manufacturing costs, companies also incur selling and administrative cost</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these costs should be treated as period expenses and charged directly to the income statement</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nonmanufacturing costs should not go into the Manufacturing Overhead account</a:t>
            </a:r>
          </a:p>
        </p:txBody>
      </p:sp>
    </p:spTree>
    <p:extLst>
      <p:ext uri="{BB962C8B-B14F-4D97-AF65-F5344CB8AC3E}">
        <p14:creationId xmlns:p14="http://schemas.microsoft.com/office/powerpoint/2010/main" val="3220917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JOB-ORDER COSTING</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GB" altLang="cs-CZ" sz="2200" dirty="0">
                <a:latin typeface="Arial" panose="020B0604020202020204" pitchFamily="34" charset="0"/>
              </a:rPr>
              <a:t> Job-order costing</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 Measuring individual costs</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 Allocation base</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 Nonmanufacturing costs</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r>
              <a:rPr lang="en-GB" altLang="cs-CZ" sz="2200" dirty="0">
                <a:latin typeface="Arial" panose="020B0604020202020204" pitchFamily="34" charset="0"/>
              </a:rPr>
              <a:t>The concept of a clearing account </a:t>
            </a:r>
          </a:p>
          <a:p>
            <a:pPr eaLnBrk="1" hangingPunct="1">
              <a:spcBef>
                <a:spcPct val="0"/>
              </a:spcBef>
              <a:buFont typeface="+mj-lt"/>
              <a:buAutoNum type="arabicPeriod"/>
              <a:defRPr/>
            </a:pPr>
            <a:endParaRPr lang="en-GB" altLang="cs-CZ" sz="2200" dirty="0">
              <a:latin typeface="Arial" panose="020B0604020202020204" pitchFamily="34" charset="0"/>
            </a:endParaRPr>
          </a:p>
          <a:p>
            <a:pPr eaLnBrk="1" hangingPunct="1">
              <a:spcBef>
                <a:spcPct val="0"/>
              </a:spcBef>
              <a:buFont typeface="+mj-lt"/>
              <a:buAutoNum type="arabicPeriod"/>
              <a:defRPr/>
            </a:pPr>
            <a:endParaRPr lang="en-GB" altLang="cs-CZ" sz="2200" dirty="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COS</a:t>
            </a:r>
            <a:r>
              <a:rPr lang="en-US" altLang="cs-CZ" sz="2400" b="1" dirty="0">
                <a:latin typeface="Arial" panose="020B0604020202020204" pitchFamily="34" charset="0"/>
              </a:rPr>
              <a:t>T OF GOODS MANUFACTURED</a:t>
            </a: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when a job has been completed, the finished output is transferred from the production departments to the finished goods warehouse</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by this time, the accounting department will have charged the job with direct materials and direct labor cost, and manufacturing overhead will have been applied using the predetermined overhead rate</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costs of the completed job are transferred out of the Work in Process account and into the Finished Goods account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sum of all amounts transferred between these two accounts represents the cost of goods manufactured for the period</a:t>
            </a:r>
          </a:p>
        </p:txBody>
      </p:sp>
    </p:spTree>
    <p:extLst>
      <p:ext uri="{BB962C8B-B14F-4D97-AF65-F5344CB8AC3E}">
        <p14:creationId xmlns:p14="http://schemas.microsoft.com/office/powerpoint/2010/main" val="165157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COST OF GOODS SOLD</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as finished goods are shipped to customers, their accumulated costs are transferred from the Finished Goods account to the Cost of Goods Sold account</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cs-CZ" altLang="cs-CZ" sz="2200" dirty="0">
                <a:latin typeface="Arial" panose="020B0604020202020204" pitchFamily="34" charset="0"/>
              </a:rPr>
              <a:t>i</a:t>
            </a:r>
            <a:r>
              <a:rPr lang="en-US" altLang="cs-CZ" sz="2200" dirty="0">
                <a:latin typeface="Arial" panose="020B0604020202020204" pitchFamily="34" charset="0"/>
              </a:rPr>
              <a:t>f an entire job is shipped at one time, then the entire cost appearing on the job cost sheet is transferred to the Cost of Goods Sold account</a:t>
            </a:r>
          </a:p>
        </p:txBody>
      </p:sp>
    </p:spTree>
    <p:extLst>
      <p:ext uri="{BB962C8B-B14F-4D97-AF65-F5344CB8AC3E}">
        <p14:creationId xmlns:p14="http://schemas.microsoft.com/office/powerpoint/2010/main" val="2761133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SCHEDULE</a:t>
            </a:r>
            <a:r>
              <a:rPr lang="cs-CZ" altLang="cs-CZ" sz="2400" b="1" dirty="0">
                <a:latin typeface="Arial" panose="020B0604020202020204" pitchFamily="34" charset="0"/>
              </a:rPr>
              <a:t>S</a:t>
            </a:r>
            <a:r>
              <a:rPr lang="en-US" altLang="cs-CZ" sz="2400" b="1" dirty="0">
                <a:latin typeface="Arial" panose="020B0604020202020204" pitchFamily="34" charset="0"/>
              </a:rPr>
              <a:t> OF COST OF GOODS MANUFACTURED AND COST OF GOODS SOLD</a:t>
            </a:r>
            <a:r>
              <a:rPr lang="cs-CZ" altLang="cs-CZ" sz="2400" b="1" dirty="0">
                <a:latin typeface="Arial" panose="020B0604020202020204" pitchFamily="34" charset="0"/>
              </a:rPr>
              <a:t>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the schedule of cost of goods manufactured </a:t>
            </a:r>
            <a:r>
              <a:rPr lang="en-US" altLang="cs-CZ" sz="2200" dirty="0">
                <a:latin typeface="Arial" panose="020B0604020202020204" pitchFamily="34" charset="0"/>
              </a:rPr>
              <a:t>contains three elements of product cost - direct materials, direct labor and manufacturing overhead. It summarizes the portions of those costs that remain in ending Work in Process inventory and that are transferred out of Work in Process into Finished Goods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the schedule of cost of goods sold </a:t>
            </a:r>
            <a:r>
              <a:rPr lang="en-US" altLang="cs-CZ" sz="2200" dirty="0">
                <a:latin typeface="Arial" panose="020B0604020202020204" pitchFamily="34" charset="0"/>
              </a:rPr>
              <a:t>also contains three elements of product costs - direct materials, direct labo</a:t>
            </a:r>
            <a:r>
              <a:rPr lang="cs-CZ" altLang="cs-CZ" sz="2200" dirty="0">
                <a:latin typeface="Arial" panose="020B0604020202020204" pitchFamily="34" charset="0"/>
              </a:rPr>
              <a:t>ur</a:t>
            </a:r>
            <a:r>
              <a:rPr lang="en-US" altLang="cs-CZ" sz="2200" dirty="0">
                <a:latin typeface="Arial" panose="020B0604020202020204" pitchFamily="34" charset="0"/>
              </a:rPr>
              <a:t> and manufacturing overhead. It summarizes the portions of those costs that remain in ending Finished Goods inventory and that are transferred out of Finished Goods into Cost of Goods Sold</a:t>
            </a:r>
          </a:p>
        </p:txBody>
      </p:sp>
    </p:spTree>
    <p:extLst>
      <p:ext uri="{BB962C8B-B14F-4D97-AF65-F5344CB8AC3E}">
        <p14:creationId xmlns:p14="http://schemas.microsoft.com/office/powerpoint/2010/main" val="418087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SCHEDULE</a:t>
            </a:r>
            <a:r>
              <a:rPr lang="cs-CZ" altLang="cs-CZ" sz="2400" b="1" dirty="0">
                <a:latin typeface="Arial" panose="020B0604020202020204" pitchFamily="34" charset="0"/>
              </a:rPr>
              <a:t>S</a:t>
            </a:r>
            <a:r>
              <a:rPr lang="en-US" altLang="cs-CZ" sz="2400" b="1" dirty="0">
                <a:latin typeface="Arial" panose="020B0604020202020204" pitchFamily="34" charset="0"/>
              </a:rPr>
              <a:t> OF COST OF GOODS MANUFACTURED AND COST OF GOODS SOLD</a:t>
            </a:r>
            <a:r>
              <a:rPr lang="cs-CZ" altLang="cs-CZ" sz="2400" b="1" dirty="0">
                <a:latin typeface="Arial" panose="020B0604020202020204" pitchFamily="34" charset="0"/>
              </a:rPr>
              <a:t> (2)</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Raw materials used in production </a:t>
            </a:r>
            <a:r>
              <a:rPr lang="en-GB" altLang="cs-CZ" sz="2200" dirty="0">
                <a:latin typeface="Arial" panose="020B0604020202020204" pitchFamily="34" charset="0"/>
              </a:rPr>
              <a:t>= beginning raw materials inventory + purchases of raw materials – ending raw materials inventory</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Total manufacturing cost </a:t>
            </a:r>
            <a:r>
              <a:rPr lang="en-GB" altLang="cs-CZ" sz="2200" dirty="0">
                <a:latin typeface="Arial" panose="020B0604020202020204" pitchFamily="34" charset="0"/>
              </a:rPr>
              <a:t>= direct materials + direct </a:t>
            </a:r>
            <a:r>
              <a:rPr lang="en-GB" altLang="cs-CZ" sz="2200" dirty="0" err="1">
                <a:latin typeface="Arial" panose="020B0604020202020204" pitchFamily="34" charset="0"/>
              </a:rPr>
              <a:t>labor</a:t>
            </a:r>
            <a:r>
              <a:rPr lang="en-GB" altLang="cs-CZ" sz="2200" dirty="0">
                <a:latin typeface="Arial" panose="020B0604020202020204" pitchFamily="34" charset="0"/>
              </a:rPr>
              <a:t> + manufacturing overhead applied to work in process</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Cost of goods manufactured  </a:t>
            </a:r>
            <a:r>
              <a:rPr lang="en-GB" altLang="cs-CZ" sz="2200" dirty="0">
                <a:latin typeface="Arial" panose="020B0604020202020204" pitchFamily="34" charset="0"/>
              </a:rPr>
              <a:t>= total manufacturing costs + beginning work in process inventory – ending work in process inventory</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Unadjusted cost of goods sold </a:t>
            </a:r>
            <a:r>
              <a:rPr lang="en-GB" altLang="cs-CZ" sz="2200" dirty="0">
                <a:latin typeface="Arial" panose="020B0604020202020204" pitchFamily="34" charset="0"/>
              </a:rPr>
              <a:t>= beginning finished goods inventory + cost of goods manufactured – ending finished goods inventory</a:t>
            </a:r>
          </a:p>
        </p:txBody>
      </p:sp>
    </p:spTree>
    <p:extLst>
      <p:ext uri="{BB962C8B-B14F-4D97-AF65-F5344CB8AC3E}">
        <p14:creationId xmlns:p14="http://schemas.microsoft.com/office/powerpoint/2010/main" val="1171504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UNDERAPPLIED AND OVERAPPLIED OVERHEAD</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because the predetermined overhead rate is established before the period begins and is based entirely on estimated data, the overhead cost applied to Work in Process will generally differ from the amount of overhead cost actually incurred</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the difference between the overhead cost applied to Work in Process and the actual overhead costs of a period is called either </a:t>
            </a:r>
            <a:r>
              <a:rPr lang="en-GB" altLang="cs-CZ" sz="2200" b="1" dirty="0">
                <a:latin typeface="Arial" panose="020B0604020202020204" pitchFamily="34" charset="0"/>
              </a:rPr>
              <a:t>underapplied</a:t>
            </a:r>
            <a:r>
              <a:rPr lang="en-GB" altLang="cs-CZ" sz="2200" dirty="0">
                <a:latin typeface="Arial" panose="020B0604020202020204" pitchFamily="34" charset="0"/>
              </a:rPr>
              <a:t> or </a:t>
            </a:r>
            <a:r>
              <a:rPr lang="en-GB" altLang="cs-CZ" sz="2200" b="1" dirty="0">
                <a:latin typeface="Arial" panose="020B0604020202020204" pitchFamily="34" charset="0"/>
              </a:rPr>
              <a:t>overapplied</a:t>
            </a:r>
            <a:r>
              <a:rPr lang="en-GB" altLang="cs-CZ" sz="2200" dirty="0">
                <a:latin typeface="Arial" panose="020B0604020202020204" pitchFamily="34" charset="0"/>
              </a:rPr>
              <a:t> overhead</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the method of applying overhead to jobs using a predetermined overhead rate assumes that actual overhead costs will be proportional to the actual amount of the allocation base incurred during the period</a:t>
            </a:r>
          </a:p>
          <a:p>
            <a:pPr marL="1085850" lvl="1" indent="-342900" eaLnBrk="1" hangingPunct="1">
              <a:spcBef>
                <a:spcPct val="0"/>
              </a:spcBef>
              <a:defRPr/>
            </a:pPr>
            <a:r>
              <a:rPr lang="en-GB" altLang="cs-CZ" sz="1800" dirty="0">
                <a:latin typeface="Arial" panose="020B0604020202020204" pitchFamily="34" charset="0"/>
              </a:rPr>
              <a:t>If, for example, the predetermined overhead rate is €6 per machine-hour, then it is assumed that actual overhead costs incurred will be €6 for every machine-hour that is actually worked. </a:t>
            </a:r>
          </a:p>
        </p:txBody>
      </p:sp>
    </p:spTree>
    <p:extLst>
      <p:ext uri="{BB962C8B-B14F-4D97-AF65-F5344CB8AC3E}">
        <p14:creationId xmlns:p14="http://schemas.microsoft.com/office/powerpoint/2010/main" val="4199166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DISPOSITION OF UNDERAPLLIED OR OVERAPPLIED OVERHEAD BALANCES</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There are just two ways of looking at the same thing If there is a debit balance in the Manufacturing Overhead account of X dollars, then the overhead is underapplied by X dollars. On the other hand, if there is a credit balance in the Manufacturing Overhead account of Y dollars, then the overhead is overapplied by Y dollars</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the underapplied or overapplied balance remaining in the Manufacturing Overhead account at the end of a period is treated in one of two ways:</a:t>
            </a:r>
          </a:p>
          <a:p>
            <a:pPr marL="342900" indent="-342900" eaLnBrk="1" hangingPunct="1">
              <a:spcBef>
                <a:spcPct val="0"/>
              </a:spcBef>
              <a:defRPr/>
            </a:pPr>
            <a:endParaRPr lang="en-GB" altLang="cs-CZ" sz="2200" dirty="0">
              <a:latin typeface="Arial" panose="020B0604020202020204" pitchFamily="34" charset="0"/>
            </a:endParaRPr>
          </a:p>
          <a:p>
            <a:pPr marL="1085850" lvl="1" indent="-342900" eaLnBrk="1" hangingPunct="1">
              <a:spcBef>
                <a:spcPct val="0"/>
              </a:spcBef>
              <a:defRPr/>
            </a:pPr>
            <a:r>
              <a:rPr lang="en-GB" altLang="cs-CZ" sz="1800" dirty="0">
                <a:latin typeface="Arial" panose="020B0604020202020204" pitchFamily="34" charset="0"/>
              </a:rPr>
              <a:t>closed out to Cost of Goods Sold</a:t>
            </a:r>
          </a:p>
          <a:p>
            <a:pPr marL="1085850" lvl="1" indent="-342900" eaLnBrk="1" hangingPunct="1">
              <a:spcBef>
                <a:spcPct val="0"/>
              </a:spcBef>
              <a:defRPr/>
            </a:pPr>
            <a:r>
              <a:rPr lang="en-GB" altLang="cs-CZ" sz="1800" dirty="0">
                <a:latin typeface="Arial" panose="020B0604020202020204" pitchFamily="34" charset="0"/>
              </a:rPr>
              <a:t>allocated among the Work in Process, Finished Goods, and Cost of Goods Sold accounts in proportion to the overhead applied during the current period in ending balances</a:t>
            </a:r>
            <a:endParaRPr lang="en-GB" altLang="cs-CZ" sz="1400" dirty="0">
              <a:latin typeface="Arial" panose="020B0604020202020204" pitchFamily="34" charset="0"/>
            </a:endParaRPr>
          </a:p>
        </p:txBody>
      </p:sp>
    </p:spTree>
    <p:extLst>
      <p:ext uri="{BB962C8B-B14F-4D97-AF65-F5344CB8AC3E}">
        <p14:creationId xmlns:p14="http://schemas.microsoft.com/office/powerpoint/2010/main" val="898736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JOB-ORDER COSTING</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job-order costing is used in situations where many different products, each with individual and unique features, are produced each period</a:t>
            </a:r>
          </a:p>
          <a:p>
            <a:pPr eaLnBrk="1" hangingPunct="1">
              <a:spcBef>
                <a:spcPct val="0"/>
              </a:spcBef>
              <a:buNone/>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job-order costing is also used extensively in service industries. For example, hospitals, law firms, movie studios, accounting firms, advertising agencies and repair shops all use a variation of job-order costing to accumulate costs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 </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MEASURING DIRECT MATERIALS COST</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b="1" dirty="0">
                <a:latin typeface="Arial" panose="020B0604020202020204" pitchFamily="34" charset="0"/>
              </a:rPr>
              <a:t>A bill of materials </a:t>
            </a:r>
            <a:r>
              <a:rPr lang="en-GB" altLang="cs-CZ" sz="2200" dirty="0">
                <a:latin typeface="Arial" panose="020B0604020202020204" pitchFamily="34" charset="0"/>
              </a:rPr>
              <a:t>is a document that lists the type and quantity of each type of direct material needed to complete a unit of product.</a:t>
            </a:r>
          </a:p>
          <a:p>
            <a:pPr eaLnBrk="1" hangingPunct="1">
              <a:spcBef>
                <a:spcPct val="0"/>
              </a:spcBef>
              <a:buNone/>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When an agreement has been reached with the customer concerning the quantities, prices, and shipment date for the order, a </a:t>
            </a:r>
            <a:r>
              <a:rPr lang="en-GB" altLang="cs-CZ" sz="2200" b="1" dirty="0">
                <a:latin typeface="Arial" panose="020B0604020202020204" pitchFamily="34" charset="0"/>
              </a:rPr>
              <a:t>production order </a:t>
            </a:r>
            <a:r>
              <a:rPr lang="en-GB" altLang="cs-CZ" sz="2200" dirty="0">
                <a:latin typeface="Arial" panose="020B0604020202020204" pitchFamily="34" charset="0"/>
              </a:rPr>
              <a:t>is issued.</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b="1" dirty="0">
                <a:latin typeface="Arial" panose="020B0604020202020204" pitchFamily="34" charset="0"/>
              </a:rPr>
              <a:t>The materials requisition form </a:t>
            </a:r>
            <a:r>
              <a:rPr lang="en-GB" altLang="cs-CZ" sz="2200" dirty="0">
                <a:latin typeface="Arial" panose="020B0604020202020204" pitchFamily="34" charset="0"/>
              </a:rPr>
              <a:t>is a document that specifies the type and quantity of materials to be drawn from the storeroom and identifies the job that will be charged for the cost of the materials. </a:t>
            </a:r>
          </a:p>
          <a:p>
            <a:pPr marL="1085850" lvl="1" indent="-342900" eaLnBrk="1" hangingPunct="1">
              <a:spcBef>
                <a:spcPct val="0"/>
              </a:spcBef>
              <a:defRPr/>
            </a:pPr>
            <a:r>
              <a:rPr lang="en-GB" altLang="cs-CZ" sz="1800" dirty="0">
                <a:latin typeface="Arial" panose="020B0604020202020204" pitchFamily="34" charset="0"/>
              </a:rPr>
              <a:t>the form is used to control the flow of materials into production and also for making entries in the accounting records</a:t>
            </a:r>
          </a:p>
        </p:txBody>
      </p:sp>
    </p:spTree>
    <p:extLst>
      <p:ext uri="{BB962C8B-B14F-4D97-AF65-F5344CB8AC3E}">
        <p14:creationId xmlns:p14="http://schemas.microsoft.com/office/powerpoint/2010/main" val="2178972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JOB COST SHEET</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records the materials, labour, and manufacturing overhead costs charged to that job</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after direct materials are issued, the cost of these materials are automatically recorded on the job cost sheet</a:t>
            </a:r>
          </a:p>
        </p:txBody>
      </p:sp>
    </p:spTree>
    <p:extLst>
      <p:ext uri="{BB962C8B-B14F-4D97-AF65-F5344CB8AC3E}">
        <p14:creationId xmlns:p14="http://schemas.microsoft.com/office/powerpoint/2010/main" val="1333527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MEASURING DIRECT LABOR COST</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GB" altLang="cs-CZ" sz="2200" dirty="0">
                <a:latin typeface="Arial" panose="020B0604020202020204" pitchFamily="34" charset="0"/>
              </a:rPr>
              <a:t>direct labour consists of labour charges that are easily traced to a particular job</a:t>
            </a:r>
          </a:p>
          <a:p>
            <a:pPr marL="342900" indent="-342900" eaLnBrk="1" hangingPunct="1">
              <a:spcBef>
                <a:spcPct val="0"/>
              </a:spcBef>
              <a:defRPr/>
            </a:pPr>
            <a:endParaRPr lang="en-GB" altLang="cs-CZ" sz="2200" dirty="0">
              <a:latin typeface="Arial" panose="020B0604020202020204" pitchFamily="34" charset="0"/>
            </a:endParaRPr>
          </a:p>
          <a:p>
            <a:pPr marL="342900" indent="-342900" eaLnBrk="1" hangingPunct="1">
              <a:spcBef>
                <a:spcPct val="0"/>
              </a:spcBef>
              <a:defRPr/>
            </a:pPr>
            <a:r>
              <a:rPr lang="en-GB" altLang="cs-CZ" sz="2200" dirty="0">
                <a:latin typeface="Arial" panose="020B0604020202020204" pitchFamily="34" charset="0"/>
              </a:rPr>
              <a:t>labour charges that cannot be easily traced directly to any job are treated as part of manufacturing overhead. The latter category of labour costs is called indirect labour and includes tasks such as maintenance, supervision and clean up</a:t>
            </a:r>
          </a:p>
          <a:p>
            <a:pPr eaLnBrk="1" hangingPunct="1">
              <a:spcBef>
                <a:spcPct val="0"/>
              </a:spcBef>
              <a:buNone/>
              <a:defRPr/>
            </a:pPr>
            <a:endParaRPr lang="en-GB" altLang="cs-CZ" sz="2200" dirty="0">
              <a:latin typeface="Arial" panose="020B0604020202020204" pitchFamily="34" charset="0"/>
            </a:endParaRPr>
          </a:p>
          <a:p>
            <a:pPr eaLnBrk="1" hangingPunct="1">
              <a:spcBef>
                <a:spcPct val="0"/>
              </a:spcBef>
              <a:buNone/>
              <a:defRPr/>
            </a:pPr>
            <a:r>
              <a:rPr lang="en-GB" altLang="cs-CZ" sz="2200" dirty="0">
                <a:latin typeface="Arial" panose="020B0604020202020204" pitchFamily="34" charset="0"/>
              </a:rPr>
              <a:t>Most companies rely on computerized systems to maintain employee time tickets. A completed time ticket is an hour-by-hour summary of the employee´s activities throughout the day. One computerized approach to creating time tickets uses bar codes to capture data. Each employee and each job has a unique bar code</a:t>
            </a:r>
            <a:r>
              <a:rPr lang="cs-CZ" altLang="cs-CZ" sz="2200" dirty="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3266302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2400" b="1" dirty="0">
                <a:latin typeface="Arial" panose="020B0604020202020204" pitchFamily="34" charset="0"/>
              </a:rPr>
              <a:t>COMPUTING PREDETERMINED OVERHEAD RATES</a:t>
            </a:r>
            <a:r>
              <a:rPr lang="cs-CZ" altLang="cs-CZ" sz="2400" b="1" dirty="0">
                <a:latin typeface="Arial" panose="020B0604020202020204" pitchFamily="34" charset="0"/>
              </a:rPr>
              <a:t> (1)</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cs-CZ" altLang="cs-CZ" sz="2200" dirty="0">
                <a:latin typeface="Arial" panose="020B0604020202020204" pitchFamily="34" charset="0"/>
              </a:rPr>
              <a:t>t</a:t>
            </a:r>
            <a:r>
              <a:rPr lang="en-US" altLang="cs-CZ" sz="2200" dirty="0">
                <a:latin typeface="Arial" panose="020B0604020202020204" pitchFamily="34" charset="0"/>
              </a:rPr>
              <a:t>he product costs include manufacturing overhead as well as direct materials and direct labor</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therefore, manufacturing overhead also needs to be recorded on the job cost sheet</a:t>
            </a:r>
            <a:endParaRPr lang="cs-CZ" altLang="cs-CZ" sz="2200" dirty="0">
              <a:latin typeface="Arial" panose="020B0604020202020204" pitchFamily="34" charset="0"/>
            </a:endParaRPr>
          </a:p>
          <a:p>
            <a:pPr marL="342900" indent="-34290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3122561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2400" b="1" dirty="0">
                <a:latin typeface="Arial" panose="020B0604020202020204" pitchFamily="34" charset="0"/>
              </a:rPr>
              <a:t>COMPUTING PREDETERMINED OVERHEAD RATES</a:t>
            </a:r>
            <a:r>
              <a:rPr lang="cs-CZ" altLang="cs-CZ" sz="2400" b="1" dirty="0">
                <a:latin typeface="Arial" panose="020B0604020202020204" pitchFamily="34" charset="0"/>
              </a:rPr>
              <a:t> (2)</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GB" altLang="cs-CZ" sz="2200" dirty="0">
                <a:latin typeface="Arial" panose="020B0604020202020204" pitchFamily="34" charset="0"/>
              </a:rPr>
              <a:t>However, assigning manufacturing overhead to a specific job involves some difficulties:</a:t>
            </a:r>
          </a:p>
          <a:p>
            <a:pPr eaLnBrk="1" hangingPunct="1">
              <a:spcBef>
                <a:spcPct val="0"/>
              </a:spcBef>
              <a:buNone/>
              <a:defRPr/>
            </a:pPr>
            <a:endParaRPr lang="en-GB" altLang="cs-CZ" sz="2200" dirty="0">
              <a:latin typeface="Arial" panose="020B0604020202020204" pitchFamily="34" charset="0"/>
            </a:endParaRPr>
          </a:p>
          <a:p>
            <a:pPr marL="1085850" lvl="1" indent="-342900" eaLnBrk="1" hangingPunct="1">
              <a:spcBef>
                <a:spcPct val="0"/>
              </a:spcBef>
              <a:defRPr/>
            </a:pPr>
            <a:r>
              <a:rPr lang="en-GB" altLang="cs-CZ" sz="1800" dirty="0">
                <a:latin typeface="Arial" panose="020B0604020202020204" pitchFamily="34" charset="0"/>
              </a:rPr>
              <a:t>manufacturing overhead is an indirect cost. This mean that it is either impossible or difficult to trace these costs to a particular product or job</a:t>
            </a:r>
          </a:p>
          <a:p>
            <a:pPr eaLnBrk="1" hangingPunct="1">
              <a:spcBef>
                <a:spcPct val="0"/>
              </a:spcBef>
              <a:buNone/>
              <a:defRPr/>
            </a:pPr>
            <a:endParaRPr lang="en-GB" altLang="cs-CZ" sz="2200" dirty="0">
              <a:latin typeface="Arial" panose="020B0604020202020204" pitchFamily="34" charset="0"/>
            </a:endParaRPr>
          </a:p>
          <a:p>
            <a:pPr marL="1085850" lvl="1" indent="-342900" eaLnBrk="1" hangingPunct="1">
              <a:spcBef>
                <a:spcPct val="0"/>
              </a:spcBef>
              <a:defRPr/>
            </a:pPr>
            <a:r>
              <a:rPr lang="en-GB" altLang="cs-CZ" sz="1800" dirty="0">
                <a:latin typeface="Arial" panose="020B0604020202020204" pitchFamily="34" charset="0"/>
              </a:rPr>
              <a:t>manufacturing overhead consists of many different types of costs ranging from the grease used in machines to the annual salary of the production manager</a:t>
            </a:r>
          </a:p>
          <a:p>
            <a:pPr eaLnBrk="1" hangingPunct="1">
              <a:spcBef>
                <a:spcPct val="0"/>
              </a:spcBef>
              <a:buNone/>
              <a:defRPr/>
            </a:pPr>
            <a:endParaRPr lang="en-GB" altLang="cs-CZ" sz="2200" dirty="0">
              <a:latin typeface="Arial" panose="020B0604020202020204" pitchFamily="34" charset="0"/>
            </a:endParaRPr>
          </a:p>
          <a:p>
            <a:pPr marL="1085850" lvl="1" indent="-342900" eaLnBrk="1" hangingPunct="1">
              <a:spcBef>
                <a:spcPct val="0"/>
              </a:spcBef>
              <a:defRPr/>
            </a:pPr>
            <a:r>
              <a:rPr lang="en-GB" altLang="cs-CZ" sz="1800" dirty="0">
                <a:latin typeface="Arial" panose="020B0604020202020204" pitchFamily="34" charset="0"/>
              </a:rPr>
              <a:t>because of the fixed costs in manufacturing overhead, total manufacturing overhead costs tend to remain relatively constant from one period to the next even though the number of units produced can fluctuate widely</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862852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JOB-ORDER COSTING</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ALLOCATION BASE (1)</a:t>
            </a:r>
            <a:endParaRPr lang="en-GB" altLang="cs-CZ" sz="18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given these problems, allocation is used to assign overhead costs to products</a:t>
            </a:r>
            <a:endParaRPr lang="cs-CZ" altLang="cs-CZ" sz="2200" dirty="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allocation is accomplished by selecting </a:t>
            </a:r>
            <a:r>
              <a:rPr lang="en-US" altLang="cs-CZ" sz="2200" b="1" dirty="0">
                <a:latin typeface="Arial" panose="020B0604020202020204" pitchFamily="34" charset="0"/>
              </a:rPr>
              <a:t>an allocation base </a:t>
            </a:r>
            <a:r>
              <a:rPr lang="en-US" altLang="cs-CZ" sz="2200" dirty="0">
                <a:latin typeface="Arial" panose="020B0604020202020204" pitchFamily="34" charset="0"/>
              </a:rPr>
              <a:t>that is common to all of the company´s products and services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an allocation base </a:t>
            </a:r>
            <a:r>
              <a:rPr lang="en-US" altLang="cs-CZ" sz="2200" dirty="0">
                <a:latin typeface="Arial" panose="020B0604020202020204" pitchFamily="34" charset="0"/>
              </a:rPr>
              <a:t>is a measure such as direct labor-hours or machine-hours that is used to assign overhead costs to products and services</a:t>
            </a:r>
            <a:endParaRPr lang="cs-CZ" altLang="cs-CZ" sz="2200" dirty="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most widely used allocation bases in manufacturing are direct labor-hours, direct labor cost, machine-hours and units of product</a:t>
            </a:r>
          </a:p>
        </p:txBody>
      </p:sp>
    </p:spTree>
    <p:extLst>
      <p:ext uri="{BB962C8B-B14F-4D97-AF65-F5344CB8AC3E}">
        <p14:creationId xmlns:p14="http://schemas.microsoft.com/office/powerpoint/2010/main" val="194123182"/>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425</TotalTime>
  <Words>2173</Words>
  <Application>Microsoft Office PowerPoint</Application>
  <PresentationFormat>Předvádění na obrazovce (4:3)</PresentationFormat>
  <Paragraphs>200</Paragraphs>
  <Slides>25</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25</vt:i4>
      </vt:variant>
    </vt:vector>
  </HeadingPairs>
  <TitlesOfParts>
    <vt:vector size="31" baseType="lpstr">
      <vt:lpstr>Arial</vt:lpstr>
      <vt:lpstr>Calibri</vt:lpstr>
      <vt:lpstr>Calibri Light</vt:lpstr>
      <vt:lpstr>Cambria Math</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student</cp:lastModifiedBy>
  <cp:revision>79</cp:revision>
  <dcterms:created xsi:type="dcterms:W3CDTF">2016-03-17T12:08:01Z</dcterms:created>
  <dcterms:modified xsi:type="dcterms:W3CDTF">2019-11-06T05:40:28Z</dcterms:modified>
</cp:coreProperties>
</file>