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7" r:id="rId6"/>
    <p:sldId id="268" r:id="rId7"/>
    <p:sldId id="293" r:id="rId8"/>
    <p:sldId id="269" r:id="rId9"/>
    <p:sldId id="273" r:id="rId10"/>
    <p:sldId id="272" r:id="rId11"/>
    <p:sldId id="271" r:id="rId12"/>
    <p:sldId id="275" r:id="rId13"/>
    <p:sldId id="276" r:id="rId14"/>
    <p:sldId id="281"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PROCESS COSTING, </a:t>
            </a:r>
            <a:r>
              <a:rPr lang="en-US" sz="3600" b="1" dirty="0">
                <a:latin typeface="Arial" pitchFamily="34" charset="0"/>
                <a:cs typeface="Arial" pitchFamily="34" charset="0"/>
              </a:rPr>
              <a:t>VARIABLE COSTING AND SEGMENT REPORTING</a:t>
            </a:r>
            <a:endParaRPr lang="cs-CZ" sz="3600" b="1" dirty="0">
              <a:latin typeface="Arial" pitchFamily="34" charset="0"/>
              <a:cs typeface="Arial" pitchFamily="34" charset="0"/>
            </a:endParaRPr>
          </a:p>
          <a:p>
            <a:pPr algn="ctr" eaLnBrk="1" fontAlgn="auto" hangingPunct="1">
              <a:spcBef>
                <a:spcPts val="0"/>
              </a:spcBef>
              <a:spcAft>
                <a:spcPts val="0"/>
              </a:spcAft>
              <a:defRPr/>
            </a:pP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MATERIALS COSTS, LABOR, AND OVERHEAD COST ENTRIES</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smtClean="0">
                <a:latin typeface="Arial" panose="020B0604020202020204" pitchFamily="34" charset="0"/>
              </a:rPr>
              <a:t>Materials Costs</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as in job-order costing, materials are drawn from the storeroom using a materials requisition form</a:t>
            </a:r>
          </a:p>
          <a:p>
            <a:pPr marL="1085850" lvl="1" indent="-342900" eaLnBrk="1" hangingPunct="1">
              <a:spcBef>
                <a:spcPct val="0"/>
              </a:spcBef>
              <a:defRPr/>
            </a:pPr>
            <a:r>
              <a:rPr lang="en-GB" altLang="cs-CZ" sz="1800" dirty="0" smtClean="0">
                <a:latin typeface="Arial" panose="020B0604020202020204" pitchFamily="34" charset="0"/>
              </a:rPr>
              <a:t>materials can be added only in the first processing department, with subsequent departments adding only </a:t>
            </a:r>
            <a:r>
              <a:rPr lang="en-GB" altLang="cs-CZ" sz="1800" dirty="0" err="1" smtClean="0">
                <a:latin typeface="Arial" panose="020B0604020202020204" pitchFamily="34" charset="0"/>
              </a:rPr>
              <a:t>labor</a:t>
            </a:r>
            <a:r>
              <a:rPr lang="en-GB" altLang="cs-CZ" sz="1800" dirty="0" smtClean="0">
                <a:latin typeface="Arial" panose="020B0604020202020204" pitchFamily="34" charset="0"/>
              </a:rPr>
              <a:t> and overhead costs</a:t>
            </a: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Labour Costs</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in process costing, labour costs are traced to departments - not to individual jobs</a:t>
            </a: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Overhead Costs </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in process costing, as in job-order costing, predetermined overhead rates are usually used.</a:t>
            </a:r>
          </a:p>
          <a:p>
            <a:pPr marL="1085850" lvl="1" indent="-342900" eaLnBrk="1" hangingPunct="1">
              <a:spcBef>
                <a:spcPct val="0"/>
              </a:spcBef>
              <a:defRPr/>
            </a:pPr>
            <a:r>
              <a:rPr lang="en-GB" altLang="cs-CZ" sz="1800" dirty="0" smtClean="0">
                <a:latin typeface="Arial" panose="020B0604020202020204" pitchFamily="34" charset="0"/>
              </a:rPr>
              <a:t>manufacturing overhead cost is applied according to the amount of the allocation base that is incurred in the department</a:t>
            </a:r>
          </a:p>
          <a:p>
            <a:pPr marL="1085850" lvl="1" indent="-342900" eaLnBrk="1" hangingPunct="1">
              <a:spcBef>
                <a:spcPct val="0"/>
              </a:spcBef>
              <a:defRPr/>
            </a:pPr>
            <a:endParaRPr lang="cs-CZ" altLang="cs-CZ" sz="1800" dirty="0" smtClean="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cs-CZ" altLang="cs-CZ" sz="2200" dirty="0" smtClean="0">
              <a:latin typeface="Arial" panose="020B0604020202020204" pitchFamily="34" charset="0"/>
            </a:endParaRPr>
          </a:p>
          <a:p>
            <a:pPr lvl="1" indent="0" eaLnBrk="1" hangingPunct="1">
              <a:spcBef>
                <a:spcPct val="0"/>
              </a:spcBef>
              <a:buNone/>
              <a:defRPr/>
            </a:pPr>
            <a:endParaRPr lang="cs-CZ" altLang="cs-CZ" sz="1800" dirty="0" smtClean="0">
              <a:latin typeface="Arial" panose="020B0604020202020204" pitchFamily="34" charset="0"/>
            </a:endParaRP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28645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EQUIVALENT UNITS OF PRODUCTION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equivalent units is the product of the number of partially completed units and the percentage completion of those units with respect to the processing in the department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 equivalent units is the number of complete units that could have been obtained from the materials and effort that went into the partially complete units</a:t>
            </a:r>
          </a:p>
          <a:p>
            <a:pPr marL="342900" indent="-34290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Equivalent units = Number of partially completed units </a:t>
            </a:r>
            <a:r>
              <a:rPr lang="cs-CZ" altLang="cs-CZ" sz="2200" i="1" dirty="0" smtClean="0">
                <a:latin typeface="Arial" panose="020B0604020202020204" pitchFamily="34" charset="0"/>
              </a:rPr>
              <a:t>x</a:t>
            </a:r>
            <a:r>
              <a:rPr lang="en-GB" altLang="cs-CZ" sz="2200" i="1" dirty="0" smtClean="0">
                <a:latin typeface="Arial" panose="020B0604020202020204" pitchFamily="34" charset="0"/>
              </a:rPr>
              <a:t> </a:t>
            </a:r>
            <a:r>
              <a:rPr lang="cs-CZ" altLang="cs-CZ" sz="2200" i="1" dirty="0" smtClean="0">
                <a:latin typeface="Arial" panose="020B0604020202020204" pitchFamily="34" charset="0"/>
              </a:rPr>
              <a:t> 			                 </a:t>
            </a:r>
            <a:r>
              <a:rPr lang="en-GB" altLang="cs-CZ" sz="2200" i="1" dirty="0" smtClean="0">
                <a:latin typeface="Arial" panose="020B0604020202020204" pitchFamily="34" charset="0"/>
              </a:rPr>
              <a:t>Percentage completion</a:t>
            </a:r>
          </a:p>
          <a:p>
            <a:pPr eaLnBrk="1" hangingPunct="1">
              <a:spcBef>
                <a:spcPct val="0"/>
              </a:spcBef>
              <a:buNone/>
              <a:defRPr/>
            </a:pPr>
            <a:endParaRPr lang="cs-CZ" altLang="cs-CZ" sz="2200" dirty="0">
              <a:latin typeface="Arial" panose="020B0604020202020204" pitchFamily="34" charset="0"/>
            </a:endParaRPr>
          </a:p>
          <a:p>
            <a:pPr lvl="1" indent="0" eaLnBrk="1" hangingPunct="1">
              <a:spcBef>
                <a:spcPct val="0"/>
              </a:spcBef>
              <a:buNone/>
              <a:defRPr/>
            </a:pP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419091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smtClean="0">
                <a:latin typeface="Arial" panose="020B0604020202020204" pitchFamily="34" charset="0"/>
              </a:rPr>
              <a:t>F</a:t>
            </a:r>
            <a:r>
              <a:rPr lang="en-US" altLang="cs-CZ" sz="2200" dirty="0" smtClean="0">
                <a:latin typeface="Arial" panose="020B0604020202020204" pitchFamily="34" charset="0"/>
              </a:rPr>
              <a:t>or </a:t>
            </a:r>
            <a:r>
              <a:rPr lang="en-US" altLang="cs-CZ" sz="2200" dirty="0">
                <a:latin typeface="Arial" panose="020B0604020202020204" pitchFamily="34" charset="0"/>
              </a:rPr>
              <a:t>example, suppose the ABC company has 500 units in its ending work in process inventory that are 60% complete with respect to processing in the department. </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These 500 partially complete units are equivalent to 300 fully complete units (500x60% = 300). </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Therefore, the ending work in process inventory contains 300 equivalent units. </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These equivalent units are added to any units completed during the period to determine the department´s output for the period - called </a:t>
            </a:r>
            <a:r>
              <a:rPr lang="en-GB" altLang="cs-CZ" sz="2200" b="1" dirty="0" smtClean="0">
                <a:latin typeface="Arial" panose="020B0604020202020204" pitchFamily="34" charset="0"/>
              </a:rPr>
              <a:t>the equivalent units of production</a:t>
            </a:r>
          </a:p>
        </p:txBody>
      </p:sp>
    </p:spTree>
    <p:extLst>
      <p:ext uri="{BB962C8B-B14F-4D97-AF65-F5344CB8AC3E}">
        <p14:creationId xmlns:p14="http://schemas.microsoft.com/office/powerpoint/2010/main" val="192793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(3)</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equivalent units of production for a period can be computed in different ways such as </a:t>
            </a:r>
            <a:r>
              <a:rPr lang="en-US" altLang="cs-CZ" sz="2200" b="1" dirty="0">
                <a:latin typeface="Arial" panose="020B0604020202020204" pitchFamily="34" charset="0"/>
              </a:rPr>
              <a:t>the weighted-average method </a:t>
            </a:r>
            <a:r>
              <a:rPr lang="en-US" altLang="cs-CZ" sz="2200" dirty="0">
                <a:latin typeface="Arial" panose="020B0604020202020204" pitchFamily="34" charset="0"/>
              </a:rPr>
              <a:t>and </a:t>
            </a:r>
            <a:r>
              <a:rPr lang="en-US" altLang="cs-CZ" sz="2200" b="1" dirty="0">
                <a:latin typeface="Arial" panose="020B0604020202020204" pitchFamily="34" charset="0"/>
              </a:rPr>
              <a:t>FIFO method.</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The FIFO method </a:t>
            </a:r>
            <a:r>
              <a:rPr lang="en-US" altLang="cs-CZ" sz="2200" dirty="0">
                <a:latin typeface="Arial" panose="020B0604020202020204" pitchFamily="34" charset="0"/>
              </a:rPr>
              <a:t>of process costing is a method in which equivalent units and unit costs relate only to work done during the current period</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The weighted average method </a:t>
            </a:r>
            <a:r>
              <a:rPr lang="en-US" altLang="cs-CZ" sz="2200" dirty="0">
                <a:latin typeface="Arial" panose="020B0604020202020204" pitchFamily="34" charset="0"/>
              </a:rPr>
              <a:t>blends together units and costs from the current period with units and costs from the prior period</a:t>
            </a:r>
          </a:p>
          <a:p>
            <a:pPr marL="342900" indent="-342900" eaLnBrk="1" hangingPunct="1">
              <a:spcBef>
                <a:spcPct val="0"/>
              </a:spcBef>
              <a:defRPr/>
            </a:pPr>
            <a:endParaRPr lang="en-US"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In the weighted-average method, the equivalent units of production for a department are the number of units transferred to the next department (or to finished goods) plus the equivalent units in the department´s ending work in process inventory</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23125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(4)</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in general, the units in beginning work in process inventory plus </a:t>
            </a:r>
            <a:r>
              <a:rPr lang="en-GB" altLang="cs-CZ" sz="2200" dirty="0" smtClean="0">
                <a:latin typeface="Arial" panose="020B0604020202020204" pitchFamily="34" charset="0"/>
              </a:rPr>
              <a:t>the units started into production must equal the units in ending work in process inventory plus the units completed and transferred out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Conversion cost </a:t>
            </a:r>
            <a:r>
              <a:rPr lang="en-GB" altLang="cs-CZ" sz="2200" dirty="0" smtClean="0">
                <a:latin typeface="Arial" panose="020B0604020202020204" pitchFamily="34" charset="0"/>
              </a:rPr>
              <a:t>is direct labour cost plus manufacturing overhead cost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in process costing, conversion cost is often treated as a single element of product cost</a:t>
            </a:r>
            <a:endParaRPr lang="en-GB" altLang="cs-CZ" sz="2200" b="1" dirty="0" smtClean="0">
              <a:latin typeface="Arial" panose="020B0604020202020204" pitchFamily="34" charset="0"/>
            </a:endParaRPr>
          </a:p>
        </p:txBody>
      </p:sp>
    </p:spTree>
    <p:extLst>
      <p:ext uri="{BB962C8B-B14F-4D97-AF65-F5344CB8AC3E}">
        <p14:creationId xmlns:p14="http://schemas.microsoft.com/office/powerpoint/2010/main" val="64657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VARIABLE COSTING (1)</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under </a:t>
            </a:r>
            <a:r>
              <a:rPr lang="en-US" altLang="cs-CZ" sz="2200" dirty="0">
                <a:latin typeface="Arial" panose="020B0604020202020204" pitchFamily="34" charset="0"/>
              </a:rPr>
              <a:t>variable costing, only those manufacturing costs that vary with output are treated as product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this would usually include direct materials, direct labor, and the variable portion of manufacturing overhead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fixed manufacturing overhead is not treated as a product cost under this method </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cs-CZ" altLang="cs-CZ" sz="2200" dirty="0" smtClean="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153274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VARIABLE COSTING (2)</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fixed manufacturing overhead is treated as a period cost and, like selling and administrative expenses, it is expensed in its entirety each period</a:t>
            </a:r>
          </a:p>
          <a:p>
            <a:pPr eaLnBrk="1" hangingPunct="1">
              <a:spcBef>
                <a:spcPct val="0"/>
              </a:spcBef>
              <a:buNone/>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cost of a unit of product in inventory or in cost of goods sold under the variable costing method does not contain any fixed manufacturing overhead cost</a:t>
            </a:r>
          </a:p>
          <a:p>
            <a:pPr eaLnBrk="1" hangingPunct="1">
              <a:spcBef>
                <a:spcPct val="0"/>
              </a:spcBef>
              <a:buNone/>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variable costing is sometimes referred to as </a:t>
            </a:r>
            <a:r>
              <a:rPr lang="en-US" altLang="cs-CZ" sz="2200" b="1" dirty="0">
                <a:latin typeface="Arial" panose="020B0604020202020204" pitchFamily="34" charset="0"/>
              </a:rPr>
              <a:t>direct costing </a:t>
            </a:r>
            <a:r>
              <a:rPr lang="en-US" altLang="cs-CZ" sz="2200" dirty="0">
                <a:latin typeface="Arial" panose="020B0604020202020204" pitchFamily="34" charset="0"/>
              </a:rPr>
              <a:t>or </a:t>
            </a:r>
            <a:r>
              <a:rPr lang="en-US" altLang="cs-CZ" sz="2200" b="1" dirty="0">
                <a:latin typeface="Arial" panose="020B0604020202020204" pitchFamily="34" charset="0"/>
              </a:rPr>
              <a:t>marginal costing</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231689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ABSORPTION COSTING</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treats all manufacturing costs as product costs, regardless of whether they are variable of fixed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cost of a unit of product under the absorption costing method consists of direct materials, direct labor, and both variable and fixed manufacturing overhead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allocates a portion of fixed manufacturing overhead cost to each unit of product, along with the variable manufacturing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because absorption costing includes all manufacturing costs in product costs, it is frequently referred to as the </a:t>
            </a:r>
            <a:r>
              <a:rPr lang="en-US" altLang="cs-CZ" sz="2200" b="1" dirty="0">
                <a:latin typeface="Arial" panose="020B0604020202020204" pitchFamily="34" charset="0"/>
              </a:rPr>
              <a:t>full cost method </a:t>
            </a:r>
            <a:endParaRPr lang="en-GB" altLang="cs-CZ" sz="2200" b="1" dirty="0" smtClean="0">
              <a:latin typeface="Arial" panose="020B0604020202020204" pitchFamily="34" charset="0"/>
            </a:endParaRPr>
          </a:p>
        </p:txBody>
      </p:sp>
    </p:spTree>
    <p:extLst>
      <p:ext uri="{BB962C8B-B14F-4D97-AF65-F5344CB8AC3E}">
        <p14:creationId xmlns:p14="http://schemas.microsoft.com/office/powerpoint/2010/main" val="375847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SELLING AND ADMINISTRATIVE EXPENSES</a:t>
            </a:r>
          </a:p>
        </p:txBody>
      </p:sp>
      <p:sp>
        <p:nvSpPr>
          <p:cNvPr id="3079" name="TextovéPole 10"/>
          <p:cNvSpPr txBox="1">
            <a:spLocks noChangeArrowheads="1"/>
          </p:cNvSpPr>
          <p:nvPr/>
        </p:nvSpPr>
        <p:spPr bwMode="auto">
          <a:xfrm>
            <a:off x="338138" y="1523285"/>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are never treated as product costs, regardless of the costing method </a:t>
            </a: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variable </a:t>
            </a:r>
            <a:r>
              <a:rPr lang="en-US" altLang="cs-CZ" sz="2200" dirty="0">
                <a:latin typeface="Arial" panose="020B0604020202020204" pitchFamily="34" charset="0"/>
              </a:rPr>
              <a:t>and fixed selling and administrative expenses are always treated as period costs and are expensed as incurred </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46782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SUMMARY OF DIFFERENCES</a:t>
            </a: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essential difference between variable costing and absorption costing is how each method accounts for fixed manufacturing overhead costs - all other costs are treated the same under the two methods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absorption costing, fixed manufacturing overhead are included as part of the costs of work in process inventories </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when units are completed, these costs are transferred to finished goods and only when the units are sold do these cost flow </a:t>
            </a:r>
            <a:r>
              <a:rPr lang="en-US" altLang="cs-CZ" sz="1800" dirty="0" smtClean="0">
                <a:latin typeface="Arial" panose="020B0604020202020204" pitchFamily="34" charset="0"/>
              </a:rPr>
              <a:t>through </a:t>
            </a:r>
            <a:r>
              <a:rPr lang="en-US" altLang="cs-CZ" sz="1800" dirty="0">
                <a:latin typeface="Arial" panose="020B0604020202020204" pitchFamily="34" charset="0"/>
              </a:rPr>
              <a:t>to the income statement as part of cost of goods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variable costing, fixed manufacturing overhead costs are considered to be period </a:t>
            </a:r>
            <a:r>
              <a:rPr lang="en-US" altLang="cs-CZ" sz="2200" dirty="0" smtClean="0">
                <a:latin typeface="Arial" panose="020B0604020202020204" pitchFamily="34" charset="0"/>
              </a:rPr>
              <a:t>costs</a:t>
            </a:r>
            <a:endParaRPr lang="cs-CZ" altLang="cs-CZ" sz="22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 </a:t>
            </a:r>
            <a:r>
              <a:rPr lang="en-US" altLang="cs-CZ" sz="1800" dirty="0">
                <a:latin typeface="Arial" panose="020B0604020202020204" pitchFamily="34" charset="0"/>
              </a:rPr>
              <a:t>- just like selling and administrative costs - and are taken immediately to the income statement as period expenses</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75371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PROCESS COSTING, </a:t>
            </a:r>
            <a:r>
              <a:rPr lang="en-US" b="1" dirty="0">
                <a:latin typeface="Arial" pitchFamily="34" charset="0"/>
                <a:cs typeface="Arial" pitchFamily="34" charset="0"/>
              </a:rPr>
              <a:t>VARIABLE COSTING AND SEGMENT REPORTING</a:t>
            </a:r>
            <a:endParaRPr lang="cs-CZ"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Process costing</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Job-order versus process costing</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Equation units of production</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Variable costing </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Break-even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RECONCILIATION OF VARIABLE COSTING WITH ABSORPTION COSTING INCOME</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in general, when the units produced exceed unit sales and hence inventories increase, net operating income is higher under absorption costing than under variable costing</a:t>
            </a:r>
          </a:p>
          <a:p>
            <a:pPr eaLnBrk="1" hangingPunct="1">
              <a:spcBef>
                <a:spcPct val="0"/>
              </a:spcBef>
              <a:buNone/>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this occurs because some of the fixed manufacturing overhead of the period is deffered in inventories under absorption costing</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in contrast, when unit sales exceed the units produced and hence inventories decrease, net operating income is lower under absorption costing than under variable costing</a:t>
            </a:r>
          </a:p>
          <a:p>
            <a:pPr marL="285750" indent="-285750" eaLnBrk="1" hangingPunct="1">
              <a:spcBef>
                <a:spcPct val="0"/>
              </a:spcBef>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this occurs because some of the fixed manufacturing overhead of previous periods is released from inventories under absorption costing</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35295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RECONCILIATION OF VARIABLE COSTING WITH ABSORPTION COSTING INCOME</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when the units produced and unit sales are equal, no change in inventories occurs and absorption costing and variable costing net operating incomes are the same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variable costing and absorption costing net operating incomes can be reconciled by determining how much fixed manufacturing overhead was deferred in, or released from, inventories during the period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fixed manufacturing overhead that is deferred in or released from inventories can be determined as follows:</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Manufacturing overhead deferred in (released from)inventory = Fixed manufacturing overhead in ending inventories – Fixed manufacturing overhead in beginning inventories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737269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RECONCILIATION OF VARIABLE COSTING WITH ABSORPTION COSTING INCOME</a:t>
            </a:r>
            <a:r>
              <a:rPr lang="cs-CZ" altLang="cs-CZ" sz="2400" b="1" dirty="0">
                <a:latin typeface="Arial" panose="020B0604020202020204" pitchFamily="34" charset="0"/>
              </a:rPr>
              <a:t>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38" y="1533978"/>
            <a:ext cx="8525814" cy="5324021"/>
          </a:xfrm>
          <a:prstGeom prst="rect">
            <a:avLst/>
          </a:prstGeom>
        </p:spPr>
      </p:pic>
    </p:spTree>
    <p:extLst>
      <p:ext uri="{BB962C8B-B14F-4D97-AF65-F5344CB8AC3E}">
        <p14:creationId xmlns:p14="http://schemas.microsoft.com/office/powerpoint/2010/main" val="152745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TRACEABLE AND COMMON FIXED COSTS AND THE SEGMENT MARGIN</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smtClean="0">
              <a:latin typeface="Arial" panose="020B0604020202020204" pitchFamily="34" charset="0"/>
            </a:endParaRPr>
          </a:p>
          <a:p>
            <a:pPr marL="342900" indent="-342900" eaLnBrk="1" hangingPunct="1">
              <a:spcBef>
                <a:spcPct val="0"/>
              </a:spcBef>
              <a:defRPr/>
            </a:pPr>
            <a:r>
              <a:rPr lang="en-US" altLang="cs-CZ" sz="2200" dirty="0" smtClean="0">
                <a:latin typeface="Arial" panose="020B0604020202020204" pitchFamily="34" charset="0"/>
              </a:rPr>
              <a:t>there </a:t>
            </a:r>
            <a:r>
              <a:rPr lang="en-US" altLang="cs-CZ" sz="2200" dirty="0">
                <a:latin typeface="Arial" panose="020B0604020202020204" pitchFamily="34" charset="0"/>
              </a:rPr>
              <a:t>are three new terms to prepare </a:t>
            </a:r>
            <a:r>
              <a:rPr lang="en-US" altLang="cs-CZ" sz="2200" dirty="0" smtClean="0">
                <a:latin typeface="Arial" panose="020B0604020202020204" pitchFamily="34" charset="0"/>
              </a:rPr>
              <a:t>segmented </a:t>
            </a:r>
            <a:r>
              <a:rPr lang="en-US" altLang="cs-CZ" sz="2200" dirty="0">
                <a:latin typeface="Arial" panose="020B0604020202020204" pitchFamily="34" charset="0"/>
              </a:rPr>
              <a:t>income statements using the contribution approach - traceable fixed cost, common fixed cost and segment </a:t>
            </a:r>
            <a:r>
              <a:rPr lang="en-US" altLang="cs-CZ" sz="2200" dirty="0" smtClean="0">
                <a:latin typeface="Arial" panose="020B0604020202020204" pitchFamily="34" charset="0"/>
              </a:rPr>
              <a:t>margin</a:t>
            </a:r>
            <a:endParaRPr lang="cs-CZ" altLang="cs-CZ" sz="2200" dirty="0" smtClean="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a traceable fixed cost </a:t>
            </a:r>
            <a:r>
              <a:rPr lang="en-US" altLang="cs-CZ" sz="2200" dirty="0">
                <a:latin typeface="Arial" panose="020B0604020202020204" pitchFamily="34" charset="0"/>
              </a:rPr>
              <a:t>of a segment is a fixed cost that is incurred because of the existence of the segment - if the segment had never existed, the fixed cost would not have been incurred; and if the segment were eliminated, the fixed cost would </a:t>
            </a:r>
            <a:r>
              <a:rPr lang="en-US" altLang="cs-CZ" sz="2200" dirty="0" smtClean="0">
                <a:latin typeface="Arial" panose="020B0604020202020204" pitchFamily="34" charset="0"/>
              </a:rPr>
              <a:t>disappear</a:t>
            </a:r>
            <a:endParaRPr lang="cs-CZ" altLang="cs-CZ" sz="2200" dirty="0" smtClean="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a common fixed cost </a:t>
            </a:r>
            <a:r>
              <a:rPr lang="en-US" altLang="cs-CZ" sz="2200" dirty="0">
                <a:latin typeface="Arial" panose="020B0604020202020204" pitchFamily="34" charset="0"/>
              </a:rPr>
              <a:t>is a </a:t>
            </a:r>
            <a:r>
              <a:rPr lang="en-GB" altLang="cs-CZ" sz="2200" dirty="0" smtClean="0">
                <a:latin typeface="Arial" panose="020B0604020202020204" pitchFamily="34" charset="0"/>
              </a:rPr>
              <a:t>fixed cost that supports the operations of more than one segment, but is not traceable in whole or in part to any one segment; even if a segment were entirely eliminated, there would be no change in a true common fixed cost.</a:t>
            </a:r>
          </a:p>
        </p:txBody>
      </p:sp>
    </p:spTree>
    <p:extLst>
      <p:ext uri="{BB962C8B-B14F-4D97-AF65-F5344CB8AC3E}">
        <p14:creationId xmlns:p14="http://schemas.microsoft.com/office/powerpoint/2010/main" val="314574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TRACEABLE AND COMMON FIXED COSTS AND THE SEGMENT MARGIN</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cs-CZ"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the segment margin </a:t>
            </a:r>
            <a:r>
              <a:rPr lang="en-GB" altLang="cs-CZ" sz="2200" dirty="0" smtClean="0">
                <a:latin typeface="Arial" panose="020B0604020202020204" pitchFamily="34" charset="0"/>
              </a:rPr>
              <a:t>is obtained by deducting the traceable fixed costs of a segment from the segment´s contribution margin. It represents the margin available after a segment has covered all of its own costs. </a:t>
            </a:r>
          </a:p>
          <a:p>
            <a:pPr eaLnBrk="1" hangingPunct="1">
              <a:spcBef>
                <a:spcPct val="0"/>
              </a:spcBef>
              <a:buNone/>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the segment margin </a:t>
            </a:r>
            <a:r>
              <a:rPr lang="en-GB" altLang="cs-CZ" sz="2200" dirty="0" smtClean="0">
                <a:latin typeface="Arial" panose="020B0604020202020204" pitchFamily="34" charset="0"/>
              </a:rPr>
              <a:t>is the best gauge of the long-run profitability of a segment because it includes only those costs that are caused by the segment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if a segment can´t cover its own costs, then that segment probably should be dropped (unless it has important side effects on other segments)</a:t>
            </a:r>
          </a:p>
        </p:txBody>
      </p:sp>
    </p:spTree>
    <p:extLst>
      <p:ext uri="{BB962C8B-B14F-4D97-AF65-F5344CB8AC3E}">
        <p14:creationId xmlns:p14="http://schemas.microsoft.com/office/powerpoint/2010/main" val="122864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BREAK-EVEN ANALYSIS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84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to explain how to compute companywide and segment break-even points for a company with traceable fixed expenses we can use the formula for computing a companywide break-even point is as follows: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Dollar sales for company to break even:</a:t>
                </a:r>
              </a:p>
              <a:p>
                <a:pPr eaLnBrk="1" hangingPunct="1">
                  <a:spcBef>
                    <a:spcPct val="0"/>
                  </a:spcBef>
                  <a:buNone/>
                  <a:defRPr/>
                </a:pPr>
                <a:endParaRPr lang="en-GB" altLang="cs-CZ" sz="2200" i="1" dirty="0" smtClean="0">
                  <a:latin typeface="Cambria Math" panose="02040503050406030204" pitchFamily="18" charset="0"/>
                </a:endParaRPr>
              </a:p>
              <a:p>
                <a:pPr eaLnBrk="1" hangingPunct="1">
                  <a:spcBef>
                    <a:spcPct val="0"/>
                  </a:spcBef>
                  <a:buNone/>
                  <a:defRPr/>
                </a:pPr>
                <a14:m>
                  <m:oMathPara xmlns:m="http://schemas.openxmlformats.org/officeDocument/2006/math">
                    <m:oMathParaPr>
                      <m:jc m:val="centerGroup"/>
                    </m:oMathParaPr>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𝑇𝑟𝑎𝑐𝑒𝑎𝑏𝑙𝑒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𝑓𝑖𝑥𝑒𝑑</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r>
                            <a:rPr lang="en-GB" altLang="cs-CZ" sz="2200" b="0" i="1" smtClean="0">
                              <a:latin typeface="Cambria Math" panose="02040503050406030204" pitchFamily="18" charset="0"/>
                            </a:rPr>
                            <m:t>+</m:t>
                          </m:r>
                          <m:r>
                            <a:rPr lang="en-GB" altLang="cs-CZ" sz="2200" b="0" i="1" smtClean="0">
                              <a:latin typeface="Cambria Math" panose="02040503050406030204" pitchFamily="18" charset="0"/>
                            </a:rPr>
                            <m:t>𝐶𝑜𝑚𝑚𝑜𝑛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𝑓𝑖𝑥𝑒𝑑</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num>
                        <m:den>
                          <m:r>
                            <a:rPr lang="en-GB" altLang="cs-CZ" sz="2200" b="0" i="1" smtClean="0">
                              <a:latin typeface="Cambria Math" panose="02040503050406030204" pitchFamily="18" charset="0"/>
                            </a:rPr>
                            <m:t>𝑂𝑣𝑒𝑟𝑎𝑙𝑙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𝐶𝑀</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𝑟𝑎𝑡𝑖𝑜</m:t>
                          </m:r>
                        </m:den>
                      </m:f>
                    </m:oMath>
                  </m:oMathPara>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dirty="0">
                    <a:latin typeface="Arial" panose="020B0604020202020204" pitchFamily="34" charset="0"/>
                  </a:rPr>
                  <a:t>Dollar sales for </a:t>
                </a:r>
                <a:r>
                  <a:rPr lang="en-GB" altLang="cs-CZ" sz="2200" dirty="0" smtClean="0">
                    <a:latin typeface="Arial" panose="020B0604020202020204" pitchFamily="34" charset="0"/>
                  </a:rPr>
                  <a:t>a segment to break even:</a:t>
                </a:r>
              </a:p>
              <a:p>
                <a:pPr eaLnBrk="1" hangingPunct="1">
                  <a:spcBef>
                    <a:spcPct val="0"/>
                  </a:spcBef>
                  <a:buNone/>
                  <a:defRPr/>
                </a:pPr>
                <a:endParaRPr lang="en-GB" altLang="cs-CZ" sz="2200" i="1" dirty="0">
                  <a:latin typeface="Arial" panose="020B0604020202020204" pitchFamily="34" charset="0"/>
                </a:endParaRPr>
              </a:p>
              <a:p>
                <a:pPr eaLnBrk="1" hangingPunct="1">
                  <a:spcBef>
                    <a:spcPct val="0"/>
                  </a:spcBef>
                  <a:buNone/>
                  <a:defRPr/>
                </a:pPr>
                <a14:m>
                  <m:oMathPara xmlns:m="http://schemas.openxmlformats.org/officeDocument/2006/math">
                    <m:oMathParaPr>
                      <m:jc m:val="centerGroup"/>
                    </m:oMathParaPr>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𝑆𝑒𝑔𝑚𝑒𝑛𝑡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𝑡𝑟𝑎𝑐𝑒𝑎𝑏𝑙𝑒</m:t>
                          </m:r>
                          <m:r>
                            <a:rPr lang="en-GB" altLang="cs-CZ" sz="2200" i="1">
                              <a:latin typeface="Cambria Math" panose="02040503050406030204" pitchFamily="18" charset="0"/>
                            </a:rPr>
                            <m:t> </m:t>
                          </m:r>
                          <m:r>
                            <a:rPr lang="en-GB" altLang="cs-CZ" sz="2200" i="1">
                              <a:latin typeface="Cambria Math" panose="02040503050406030204" pitchFamily="18" charset="0"/>
                            </a:rPr>
                            <m:t>𝑓𝑖𝑥𝑒𝑑</m:t>
                          </m:r>
                          <m:r>
                            <a:rPr lang="en-GB" altLang="cs-CZ" sz="2200" i="1">
                              <a:latin typeface="Cambria Math" panose="02040503050406030204" pitchFamily="18" charset="0"/>
                            </a:rPr>
                            <m:t> </m:t>
                          </m:r>
                          <m:r>
                            <a:rPr lang="en-GB" altLang="cs-CZ" sz="2200" i="1">
                              <a:latin typeface="Cambria Math" panose="02040503050406030204" pitchFamily="18" charset="0"/>
                            </a:rPr>
                            <m:t>𝑒𝑥𝑝𝑒𝑛𝑠𝑒𝑠</m:t>
                          </m:r>
                        </m:num>
                        <m:den>
                          <m:r>
                            <a:rPr lang="en-GB" altLang="cs-CZ" sz="2200" b="0" i="1" smtClean="0">
                              <a:latin typeface="Cambria Math" panose="02040503050406030204" pitchFamily="18" charset="0"/>
                            </a:rPr>
                            <m:t>𝑆𝑒𝑔𝑚𝑒𝑛𝑡</m:t>
                          </m:r>
                          <m:r>
                            <a:rPr lang="en-GB" altLang="cs-CZ" sz="2200" b="0" i="1" smtClean="0">
                              <a:latin typeface="Cambria Math" panose="02040503050406030204" pitchFamily="18" charset="0"/>
                            </a:rPr>
                            <m:t> </m:t>
                          </m:r>
                          <m:r>
                            <a:rPr lang="en-GB" altLang="cs-CZ" sz="2200" i="1">
                              <a:latin typeface="Cambria Math" panose="02040503050406030204" pitchFamily="18" charset="0"/>
                            </a:rPr>
                            <m:t>𝐶𝑀</m:t>
                          </m:r>
                          <m:r>
                            <a:rPr lang="en-GB" altLang="cs-CZ" sz="2200" i="1">
                              <a:latin typeface="Cambria Math" panose="02040503050406030204" pitchFamily="18" charset="0"/>
                            </a:rPr>
                            <m:t> </m:t>
                          </m:r>
                          <m:r>
                            <a:rPr lang="en-GB" altLang="cs-CZ" sz="2200" i="1">
                              <a:latin typeface="Cambria Math" panose="02040503050406030204" pitchFamily="18" charset="0"/>
                            </a:rPr>
                            <m:t>𝑟𝑎𝑡𝑖𝑜</m:t>
                          </m:r>
                        </m:den>
                      </m:f>
                    </m:oMath>
                  </m:oMathPara>
                </a14:m>
                <a:endParaRPr lang="en-GB" altLang="cs-CZ" sz="2200" dirty="0" smtClean="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840317"/>
              </a:xfrm>
              <a:prstGeom prst="rect">
                <a:avLst/>
              </a:prstGeom>
              <a:blipFill rotWithShape="0">
                <a:blip r:embed="rId2"/>
                <a:stretch>
                  <a:fillRect l="-935" t="-626"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65024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PROCESS COSTING</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job-order costing and process costing are two common methods for determining unit product </a:t>
            </a:r>
            <a:r>
              <a:rPr lang="en-US" altLang="cs-CZ" sz="2200" dirty="0" smtClean="0">
                <a:latin typeface="Arial" panose="020B0604020202020204" pitchFamily="34" charset="0"/>
              </a:rPr>
              <a:t>costs</a:t>
            </a:r>
            <a:endParaRPr lang="cs-CZ" altLang="cs-CZ" sz="2200" dirty="0" smtClean="0">
              <a:latin typeface="Arial" panose="020B0604020202020204" pitchFamily="34" charset="0"/>
            </a:endParaRPr>
          </a:p>
          <a:p>
            <a:pPr eaLnBrk="1" hangingPunct="1">
              <a:spcBef>
                <a:spcPct val="0"/>
              </a:spcBef>
              <a:buNone/>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job order costing is used when many different jobs or products are worked on each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examples of industries that use job-order costing include furniture manufacturing, special-order printing, shipbuilding, and many types of service organizations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process costing is used most commonly in industries that convert raw materials into homogenous products, such as bricks, soda, or paper, on a continuous basis</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SIMILARITIES BETWEEN JOB-ORDER AND PROCESS COSTING</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similarities between job-order and process costing can be summarized as follows: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both systems have the same basic purposes - to assign material, labor, and manufacturing overhead costs to products and to provide a mechanism for computing unit product costs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both systems use the same basic manufacturing accounts, including Manufacturing Overhead, Raw Materials, Work in Process, and Finished Goods.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flow of costs through the manufacturing accounts is basically the same in both systems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16639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DIFFERENCES BETWEEN JOB-ORDER AND PROCESS COSTING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there are three differences between  job-order and process costing.</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process </a:t>
            </a:r>
            <a:r>
              <a:rPr lang="en-US" altLang="cs-CZ" sz="1800" dirty="0">
                <a:latin typeface="Arial" panose="020B0604020202020204" pitchFamily="34" charset="0"/>
              </a:rPr>
              <a:t>costing is used when a company produces a continuous flow of units that are indistinguishable from one another. Job-order costing is used when a company produces many different jobs that have unique production </a:t>
            </a:r>
            <a:r>
              <a:rPr lang="en-US" altLang="cs-CZ" sz="1800" dirty="0" smtClean="0">
                <a:latin typeface="Arial" panose="020B0604020202020204" pitchFamily="34" charset="0"/>
              </a:rPr>
              <a:t>requirements</a:t>
            </a:r>
            <a:endParaRPr lang="cs-CZ" altLang="cs-CZ" sz="1800" dirty="0" smtClean="0">
              <a:latin typeface="Arial" panose="020B0604020202020204" pitchFamily="34" charset="0"/>
            </a:endParaRPr>
          </a:p>
          <a:p>
            <a:pPr lvl="1" indent="0" eaLnBrk="1" hangingPunct="1">
              <a:spcBef>
                <a:spcPct val="0"/>
              </a:spcBef>
              <a:buNone/>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smtClean="0">
                <a:latin typeface="Arial" panose="020B0604020202020204" pitchFamily="34" charset="0"/>
              </a:rPr>
              <a:t>process </a:t>
            </a:r>
            <a:r>
              <a:rPr lang="en-US" altLang="cs-CZ" sz="1800" dirty="0">
                <a:latin typeface="Arial" panose="020B0604020202020204" pitchFamily="34" charset="0"/>
              </a:rPr>
              <a:t>costing systems compute unit costs by department. This differs from job-order costing where unit costs are computed by job on the job cost </a:t>
            </a:r>
            <a:r>
              <a:rPr lang="en-US" altLang="cs-CZ" sz="1800" dirty="0" smtClean="0">
                <a:latin typeface="Arial" panose="020B0604020202020204" pitchFamily="34" charset="0"/>
              </a:rPr>
              <a:t>sheet</a:t>
            </a:r>
            <a:endParaRPr lang="cs-CZ" altLang="cs-CZ" sz="1800" dirty="0" smtClean="0">
              <a:latin typeface="Arial" panose="020B0604020202020204" pitchFamily="34" charset="0"/>
            </a:endParaRPr>
          </a:p>
          <a:p>
            <a:pPr marL="1085850" lvl="1" indent="-34290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269611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DIFFERENCES BETWEEN JOB-ORDER AND PROCESS COSTING (2)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there are three differences between  job-order and process costing.</a:t>
            </a:r>
          </a:p>
          <a:p>
            <a:pPr lvl="1" indent="0" eaLnBrk="1" hangingPunct="1">
              <a:spcBef>
                <a:spcPct val="0"/>
              </a:spcBef>
              <a:buNone/>
              <a:defRPr/>
            </a:pP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smtClean="0">
                <a:latin typeface="Arial" panose="020B0604020202020204" pitchFamily="34" charset="0"/>
              </a:rPr>
              <a:t>under </a:t>
            </a:r>
            <a:r>
              <a:rPr lang="en-US" altLang="cs-CZ" sz="1800" dirty="0">
                <a:latin typeface="Arial" panose="020B0604020202020204" pitchFamily="34" charset="0"/>
              </a:rPr>
              <a:t>process costing, it makes no sense to try to identify materials, labor, and overhead costs with a particular customer order (as we did with job-order costing) because each order is just one of many that are filled from a continuous flow of virtually identical units from the production line. Accordingly, process costing accumulates costs by department (rather than by order) and assigns these costs uniformly to all units that pass through the department during a period. Job cost sheets (which we used for job-order costing) are not used to accumulate costs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74908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PROCESSING DEPARTMENTS</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A processing department is an organizational unit where work is performed on a product and where materials, labour, or overhead costs are added to the product (potato chip factory – three processing departments for example – one for preparing potatoes, one for cooking and one for inspecting and packaging)</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01661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FLOW OF MATERIALS, LABOR AND OVERHEAD COSTS</a:t>
            </a:r>
            <a:r>
              <a:rPr lang="cs-CZ" altLang="cs-CZ" sz="2400" b="1" dirty="0" smtClean="0">
                <a:latin typeface="Arial" panose="020B0604020202020204" pitchFamily="34" charset="0"/>
              </a:rPr>
              <a:t>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cost accumulation is simpler in a process costing system than in a job-order costing system.</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in a process costing system, instead of having to trace costs to hundreds of different jobs, costs are traced to only a few processing </a:t>
            </a:r>
            <a:r>
              <a:rPr lang="en-US" altLang="cs-CZ" sz="2200" dirty="0" smtClean="0">
                <a:latin typeface="Arial" panose="020B0604020202020204" pitchFamily="34" charset="0"/>
              </a:rPr>
              <a:t>departments</a:t>
            </a:r>
            <a:endParaRPr lang="cs-CZ" altLang="cs-CZ" sz="2200" dirty="0" smtClean="0">
              <a:latin typeface="Arial" panose="020B0604020202020204" pitchFamily="34" charset="0"/>
            </a:endParaRP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a separate Work in Process account is maintained for each processing department(job-order costing system the entire company may have only one Work in Process account)</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completed production of the first processing department  is transferred to the Work in Process account of the second processing department</a:t>
            </a: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84904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THE FLOW OF MATERIALS, LABOR AND OVERHEAD COSTS</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After further work in second department, the completed units are then </a:t>
            </a:r>
            <a:r>
              <a:rPr lang="en-GB" altLang="cs-CZ" sz="2200" dirty="0" smtClean="0">
                <a:latin typeface="Arial" panose="020B0604020202020204" pitchFamily="34" charset="0"/>
              </a:rPr>
              <a:t>transferred to  Finished Goods.</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Cost in second department´s Work in Process account consist of the materials, labour, and overhead costs incurred in second department plus the costs attached to partially completed units transferred in from first department (called transferred-in costs)</a:t>
            </a:r>
          </a:p>
          <a:p>
            <a:pPr marL="342900" indent="-342900" eaLnBrk="1" hangingPunct="1">
              <a:spcBef>
                <a:spcPct val="0"/>
              </a:spcBef>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8958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1217</TotalTime>
  <Words>2172</Words>
  <Application>Microsoft Office PowerPoint</Application>
  <PresentationFormat>Předvádění na obrazovce (4:3)</PresentationFormat>
  <Paragraphs>205</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25</vt:i4>
      </vt:variant>
    </vt:vector>
  </HeadingPairs>
  <TitlesOfParts>
    <vt:vector size="31" baseType="lpstr">
      <vt:lpstr>Arial</vt:lpstr>
      <vt:lpstr>Calibri</vt:lpstr>
      <vt:lpstr>Calibri Light</vt:lpstr>
      <vt:lpstr>Cambria Math</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50</cp:revision>
  <dcterms:created xsi:type="dcterms:W3CDTF">2016-03-17T12:08:01Z</dcterms:created>
  <dcterms:modified xsi:type="dcterms:W3CDTF">2019-12-17T10:36:12Z</dcterms:modified>
</cp:coreProperties>
</file>