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64" r:id="rId6"/>
    <p:sldId id="273" r:id="rId7"/>
    <p:sldId id="272" r:id="rId8"/>
    <p:sldId id="274" r:id="rId9"/>
    <p:sldId id="265" r:id="rId10"/>
    <p:sldId id="275" r:id="rId11"/>
    <p:sldId id="276" r:id="rId12"/>
    <p:sldId id="277" r:id="rId13"/>
    <p:sldId id="278" r:id="rId14"/>
    <p:sldId id="266" r:id="rId15"/>
    <p:sldId id="267" r:id="rId16"/>
    <p:sldId id="268" r:id="rId17"/>
    <p:sldId id="279" r:id="rId18"/>
    <p:sldId id="269" r:id="rId19"/>
    <p:sldId id="280" r:id="rId20"/>
    <p:sldId id="281" r:id="rId21"/>
    <p:sldId id="270" r:id="rId22"/>
    <p:sldId id="271" r:id="rId23"/>
    <p:sldId id="283" r:id="rId24"/>
    <p:sldId id="284" r:id="rId25"/>
    <p:sldId id="285" r:id="rId26"/>
    <p:sldId id="292" r:id="rId27"/>
    <p:sldId id="286" r:id="rId28"/>
    <p:sldId id="293" r:id="rId29"/>
    <p:sldId id="287" r:id="rId30"/>
    <p:sldId id="288" r:id="rId31"/>
    <p:sldId id="289" r:id="rId32"/>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242" y="108"/>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17.12.2019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17.12.2019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17.12.2019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17.12.2019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17.12.2019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17.12.2019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17.12.2019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17.12.2019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17.12.2019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17.12.2019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17.12.2019</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cs-CZ" sz="3600" b="1" dirty="0" smtClean="0">
                <a:latin typeface="Arial" pitchFamily="34" charset="0"/>
                <a:cs typeface="Arial" pitchFamily="34" charset="0"/>
              </a:rPr>
              <a:t>PERFORMANCE MEASUREMENT IN DECENTRALIZED ORGANIZATIONS</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Markéta </a:t>
            </a:r>
            <a:r>
              <a:rPr lang="cs-CZ" altLang="cs-CZ" sz="1800" dirty="0" err="1" smtClean="0">
                <a:latin typeface="Arial" panose="020B0604020202020204" pitchFamily="34" charset="0"/>
              </a:rPr>
              <a:t>Šeligová</a:t>
            </a:r>
            <a:r>
              <a:rPr lang="cs-CZ" altLang="cs-CZ" sz="1800" smtClean="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smtClean="0">
                <a:latin typeface="Arial" panose="020B0604020202020204" pitchFamily="34" charset="0"/>
              </a:rPr>
              <a:t>MANAGERIAL ACCOUNTING</a:t>
            </a:r>
            <a:r>
              <a:rPr lang="en-GB" altLang="cs-CZ" sz="1800" dirty="0" smtClean="0">
                <a:latin typeface="Arial" panose="020B0604020202020204" pitchFamily="34" charset="0"/>
              </a:rPr>
              <a:t>/</a:t>
            </a:r>
            <a:r>
              <a:rPr lang="cs-CZ" altLang="cs-CZ" sz="1800" dirty="0" smtClean="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RESPONSIBILITY </a:t>
            </a:r>
            <a:r>
              <a:rPr lang="cs-CZ" altLang="cs-CZ" sz="2400" b="1" dirty="0" smtClean="0">
                <a:latin typeface="Arial" panose="020B0604020202020204" pitchFamily="34" charset="0"/>
              </a:rPr>
              <a:t>ACCOUNTING </a:t>
            </a:r>
            <a:r>
              <a:rPr lang="cs-CZ" altLang="cs-CZ" sz="2400" b="1" dirty="0">
                <a:latin typeface="Arial" panose="020B0604020202020204" pitchFamily="34" charset="0"/>
              </a:rPr>
              <a:t>– COST CENTER</a:t>
            </a:r>
          </a:p>
        </p:txBody>
      </p:sp>
      <p:sp>
        <p:nvSpPr>
          <p:cNvPr id="3079" name="TextovéPole 10"/>
          <p:cNvSpPr txBox="1">
            <a:spLocks noChangeArrowheads="1"/>
          </p:cNvSpPr>
          <p:nvPr/>
        </p:nvSpPr>
        <p:spPr bwMode="auto">
          <a:xfrm>
            <a:off x="338138" y="1523285"/>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for example, the manager of a manufacturing facility would be evaluated at least in part by comparing actual costs to how much costs should have been for the actual level of output during the period. </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standard cost variances and flexible budget variances, such as those discussed in earlier chapters, are often used to evaluate cost center performance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3664376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RESPONSIBILITY ACCOUNTING – PROFIT CENTER</a:t>
            </a: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manager of a </a:t>
            </a:r>
            <a:r>
              <a:rPr lang="en-US" altLang="cs-CZ" sz="2200" b="1" dirty="0">
                <a:latin typeface="Arial" panose="020B0604020202020204" pitchFamily="34" charset="0"/>
              </a:rPr>
              <a:t>profit center </a:t>
            </a:r>
            <a:r>
              <a:rPr lang="en-US" altLang="cs-CZ" sz="2200" dirty="0">
                <a:latin typeface="Arial" panose="020B0604020202020204" pitchFamily="34" charset="0"/>
              </a:rPr>
              <a:t>has control over bot costs and revenue, but not over the use of investment funds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profit center managers are often evaluated by comparing actual profit to targeted or budgeted profit</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300211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RESPONSIBILITY ACCOUNTING – INVESTMENT CENTER</a:t>
            </a: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manager of an </a:t>
            </a:r>
            <a:r>
              <a:rPr lang="en-US" altLang="cs-CZ" sz="2200" b="1" dirty="0">
                <a:latin typeface="Arial" panose="020B0604020202020204" pitchFamily="34" charset="0"/>
              </a:rPr>
              <a:t>investment center </a:t>
            </a:r>
            <a:r>
              <a:rPr lang="en-US" altLang="cs-CZ" sz="2200" dirty="0">
                <a:latin typeface="Arial" panose="020B0604020202020204" pitchFamily="34" charset="0"/>
              </a:rPr>
              <a:t>has control over cost, revenue, and investments in operating assets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investment center managers are often evaluated using return on investment (ROI) or residual income measures </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178282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EVALUATING INVESTMENT CENTER PERFORMANCE - RETURN ON INVESTMENT</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an </a:t>
            </a:r>
            <a:r>
              <a:rPr lang="en-GB" altLang="cs-CZ" sz="2200" dirty="0" smtClean="0">
                <a:latin typeface="Arial" panose="020B0604020202020204" pitchFamily="34" charset="0"/>
              </a:rPr>
              <a:t>investment center is responsible for earning an adequate return on investment</a:t>
            </a:r>
          </a:p>
          <a:p>
            <a:pPr marL="342900" indent="-342900" eaLnBrk="1" hangingPunct="1">
              <a:spcBef>
                <a:spcPct val="0"/>
              </a:spcBef>
              <a:defRPr/>
            </a:pPr>
            <a:endParaRPr lang="en-GB" altLang="cs-CZ" sz="2200" dirty="0" smtClean="0">
              <a:latin typeface="Arial" panose="020B0604020202020204" pitchFamily="34" charset="0"/>
            </a:endParaRPr>
          </a:p>
          <a:p>
            <a:pPr marL="342900" indent="-342900" eaLnBrk="1" hangingPunct="1">
              <a:spcBef>
                <a:spcPct val="0"/>
              </a:spcBef>
              <a:defRPr/>
            </a:pPr>
            <a:r>
              <a:rPr lang="en-GB" altLang="cs-CZ" sz="2200" dirty="0" smtClean="0">
                <a:latin typeface="Arial" panose="020B0604020202020204" pitchFamily="34" charset="0"/>
              </a:rPr>
              <a:t>the method for evaluating this aspect of an investment center´s performance is called return on investment </a:t>
            </a:r>
            <a:r>
              <a:rPr lang="en-US" altLang="cs-CZ" sz="2200" dirty="0" smtClean="0">
                <a:latin typeface="Arial" panose="020B0604020202020204" pitchFamily="34" charset="0"/>
              </a:rPr>
              <a:t>(</a:t>
            </a:r>
            <a:r>
              <a:rPr lang="en-US" altLang="cs-CZ" sz="2200" dirty="0">
                <a:latin typeface="Arial" panose="020B0604020202020204" pitchFamily="34" charset="0"/>
              </a:rPr>
              <a:t>ROI)</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4139770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RETURN ON INVESTMENT (ROI) FORMULA</a:t>
            </a: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33320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endParaRPr lang="cs-CZ" altLang="cs-CZ" sz="2200" dirty="0" smtClean="0">
                  <a:latin typeface="Arial" panose="020B0604020202020204" pitchFamily="34" charset="0"/>
                </a:endParaRPr>
              </a:p>
              <a:p>
                <a:pPr marL="342900" indent="-342900" eaLnBrk="1" hangingPunct="1">
                  <a:spcBef>
                    <a:spcPct val="0"/>
                  </a:spcBef>
                  <a:defRPr/>
                </a:pPr>
                <a:r>
                  <a:rPr lang="en-US" altLang="cs-CZ" sz="2200" dirty="0" smtClean="0">
                    <a:latin typeface="Arial" panose="020B0604020202020204" pitchFamily="34" charset="0"/>
                  </a:rPr>
                  <a:t>return on investment (ROI) is defined as net operating income divided by average operating assets</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r>
                  <a:rPr lang="cs-CZ" altLang="cs-CZ" sz="2200" dirty="0" smtClean="0">
                    <a:latin typeface="Arial" panose="020B0604020202020204" pitchFamily="34" charset="0"/>
                  </a:rPr>
                  <a:t>		ROI = </a:t>
                </a:r>
                <a14:m>
                  <m:oMath xmlns:m="http://schemas.openxmlformats.org/officeDocument/2006/math">
                    <m:f>
                      <m:fPr>
                        <m:ctrlPr>
                          <a:rPr lang="cs-CZ" altLang="cs-CZ" sz="2200" i="1" smtClean="0">
                            <a:latin typeface="Cambria Math" panose="02040503050406030204" pitchFamily="18" charset="0"/>
                          </a:rPr>
                        </m:ctrlPr>
                      </m:fPr>
                      <m:num>
                        <m:r>
                          <a:rPr lang="cs-CZ" altLang="cs-CZ" sz="2200" b="0" i="1" smtClean="0">
                            <a:latin typeface="Cambria Math" panose="02040503050406030204" pitchFamily="18" charset="0"/>
                          </a:rPr>
                          <m:t>𝑁𝑒𝑡</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𝑜𝑝𝑒𝑟𝑎𝑡𝑖𝑛𝑔</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𝑖𝑛𝑐𝑜𝑚𝑒</m:t>
                        </m:r>
                      </m:num>
                      <m:den>
                        <m:r>
                          <a:rPr lang="cs-CZ" altLang="cs-CZ" sz="2200" b="0" i="1" smtClean="0">
                            <a:latin typeface="Cambria Math" panose="02040503050406030204" pitchFamily="18" charset="0"/>
                          </a:rPr>
                          <m:t>𝐴𝑣𝑒𝑟𝑎𝑔𝑒</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𝑜𝑝𝑒𝑟𝑎𝑡𝑖𝑛𝑔</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𝑎𝑠𝑠𝑒𝑡𝑠</m:t>
                        </m:r>
                      </m:den>
                    </m:f>
                  </m:oMath>
                </a14:m>
                <a:endParaRPr lang="en-US" altLang="cs-CZ" sz="2200" dirty="0">
                  <a:latin typeface="Arial" panose="020B0604020202020204" pitchFamily="34" charset="0"/>
                </a:endParaRP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higher a business segment´s return on investment (ROI), the greater the profit earned per dollar invested in the segment´s operating assets</a:t>
                </a:r>
                <a:endParaRPr lang="en-GB" altLang="cs-CZ" sz="2200"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3332002"/>
              </a:xfrm>
              <a:prstGeom prst="rect">
                <a:avLst/>
              </a:prstGeom>
              <a:blipFill rotWithShape="0">
                <a:blip r:embed="rId2"/>
                <a:stretch>
                  <a:fillRect l="-791" b="-293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noFill/>
                  </a:rPr>
                  <a:t> </a:t>
                </a:r>
              </a:p>
            </p:txBody>
          </p:sp>
        </mc:Fallback>
      </mc:AlternateContent>
    </p:spTree>
    <p:extLst>
      <p:ext uri="{BB962C8B-B14F-4D97-AF65-F5344CB8AC3E}">
        <p14:creationId xmlns:p14="http://schemas.microsoft.com/office/powerpoint/2010/main" val="174734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NET OPERATING INCOME AND OPERATING ASSETS DEFINED (1)</a:t>
            </a: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net operating income, rather than net income, is used in the ROI formula</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b="1" dirty="0">
                <a:latin typeface="Arial" panose="020B0604020202020204" pitchFamily="34" charset="0"/>
              </a:rPr>
              <a:t>net operating income </a:t>
            </a:r>
            <a:r>
              <a:rPr lang="en-US" altLang="cs-CZ" sz="2200" dirty="0">
                <a:latin typeface="Arial" panose="020B0604020202020204" pitchFamily="34" charset="0"/>
              </a:rPr>
              <a:t>is income before interest and taxes and is sometimes referred to as EBIT (earnings before interest and taxes)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net operating income is used in the formula because the base (denominator) consist of operating assets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to be consistent, we use net operating income in the numerator</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4518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NET OPERATING INCOME AND OPERATING ASSETS DEFINED (2)</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b="1" dirty="0">
                <a:latin typeface="Arial" panose="020B0604020202020204" pitchFamily="34" charset="0"/>
              </a:rPr>
              <a:t>operating assets </a:t>
            </a:r>
            <a:r>
              <a:rPr lang="en-US" altLang="cs-CZ" sz="2200" dirty="0">
                <a:latin typeface="Arial" panose="020B0604020202020204" pitchFamily="34" charset="0"/>
              </a:rPr>
              <a:t>include </a:t>
            </a:r>
            <a:r>
              <a:rPr lang="en-US" altLang="cs-CZ" sz="2200" dirty="0" smtClean="0">
                <a:latin typeface="Arial" panose="020B0604020202020204" pitchFamily="34" charset="0"/>
              </a:rPr>
              <a:t>ca</a:t>
            </a:r>
            <a:r>
              <a:rPr lang="cs-CZ" altLang="cs-CZ" sz="2200" dirty="0" err="1" smtClean="0">
                <a:latin typeface="Arial" panose="020B0604020202020204" pitchFamily="34" charset="0"/>
              </a:rPr>
              <a:t>sh</a:t>
            </a:r>
            <a:r>
              <a:rPr lang="en-US" altLang="cs-CZ" sz="2200" dirty="0" smtClean="0">
                <a:latin typeface="Arial" panose="020B0604020202020204" pitchFamily="34" charset="0"/>
              </a:rPr>
              <a:t>, </a:t>
            </a:r>
            <a:r>
              <a:rPr lang="en-US" altLang="cs-CZ" sz="2200" dirty="0">
                <a:latin typeface="Arial" panose="020B0604020202020204" pitchFamily="34" charset="0"/>
              </a:rPr>
              <a:t>accounts receivable, inventory, plant and equipment, and all other assets held for operating </a:t>
            </a:r>
            <a:r>
              <a:rPr lang="en-US" altLang="cs-CZ" sz="2200" dirty="0" smtClean="0">
                <a:latin typeface="Arial" panose="020B0604020202020204" pitchFamily="34" charset="0"/>
              </a:rPr>
              <a:t>purposes</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examples of assets that are not included in operating assets include land held for future use, an investment in another company, or a building rented to someone </a:t>
            </a:r>
            <a:r>
              <a:rPr lang="en-US" altLang="cs-CZ" sz="2200" dirty="0" smtClean="0">
                <a:latin typeface="Arial" panose="020B0604020202020204" pitchFamily="34" charset="0"/>
              </a:rPr>
              <a:t>else</a:t>
            </a:r>
            <a:endParaRPr lang="cs-CZ" altLang="cs-CZ" sz="2200" dirty="0" smtClean="0">
              <a:latin typeface="Arial" panose="020B0604020202020204" pitchFamily="34" charset="0"/>
            </a:endParaRPr>
          </a:p>
          <a:p>
            <a:pPr marL="342900" indent="-342900" eaLnBrk="1" hangingPunct="1">
              <a:spcBef>
                <a:spcPct val="0"/>
              </a:spcBef>
              <a:defRPr/>
            </a:pPr>
            <a:endParaRPr lang="cs-CZ"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these assets are not held for operating purposes and therefore are excluded from operating assets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operating assets base used in the formula is typically computed as the average of the operating assets between the beginning and the end of the year</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1721289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UNDERSTANDING ROI</a:t>
            </a: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55127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the equation for ROI, net operating income divided by average </a:t>
                </a:r>
                <a:r>
                  <a:rPr lang="en-GB" altLang="cs-CZ" sz="2200" dirty="0" smtClean="0">
                    <a:latin typeface="Arial" panose="020B0604020202020204" pitchFamily="34" charset="0"/>
                  </a:rPr>
                  <a:t>operating assets, does not provide much help to managers interested in taking actions to improve their ROI</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it only offers two levers for improving performance - net operating income and average operating assets</a:t>
                </a:r>
              </a:p>
              <a:p>
                <a:pPr marL="285750" indent="-285750" eaLnBrk="1" hangingPunct="1">
                  <a:spcBef>
                    <a:spcPct val="0"/>
                  </a:spcBef>
                  <a:defRPr/>
                </a:pPr>
                <a:endParaRPr lang="en-GB" altLang="cs-CZ" sz="2200" dirty="0">
                  <a:latin typeface="Arial" panose="020B0604020202020204" pitchFamily="34" charset="0"/>
                </a:endParaRPr>
              </a:p>
              <a:p>
                <a:pPr marL="285750" indent="-285750" eaLnBrk="1" hangingPunct="1">
                  <a:spcBef>
                    <a:spcPct val="0"/>
                  </a:spcBef>
                  <a:defRPr/>
                </a:pPr>
                <a:r>
                  <a:rPr lang="en-GB" altLang="cs-CZ" sz="2200" dirty="0">
                    <a:latin typeface="Arial" panose="020B0604020202020204" pitchFamily="34" charset="0"/>
                  </a:rPr>
                  <a:t>ROI can also be expressed in terms of margin and turnover as follows</a:t>
                </a:r>
                <a:r>
                  <a:rPr lang="en-GB" altLang="cs-CZ" sz="2200" dirty="0" smtClean="0">
                    <a:latin typeface="Arial" panose="020B0604020202020204" pitchFamily="34" charset="0"/>
                  </a:rPr>
                  <a:t>:</a:t>
                </a:r>
                <a:endParaRPr lang="en-GB" altLang="cs-CZ" sz="2200" dirty="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ROI = Margin x Turnover</a:t>
                </a:r>
              </a:p>
              <a:p>
                <a:pPr algn="ctr" eaLnBrk="1" hangingPunct="1">
                  <a:spcBef>
                    <a:spcPct val="0"/>
                  </a:spcBef>
                  <a:buNone/>
                  <a:defRPr/>
                </a:pPr>
                <a:endParaRPr lang="en-GB" altLang="cs-CZ" sz="2200" i="1" dirty="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Margin = </a:t>
                </a:r>
                <a14:m>
                  <m:oMath xmlns:m="http://schemas.openxmlformats.org/officeDocument/2006/math">
                    <m:f>
                      <m:fPr>
                        <m:ctrlPr>
                          <a:rPr lang="en-GB" altLang="cs-CZ" sz="2200" i="1" smtClean="0">
                            <a:latin typeface="Cambria Math" panose="02040503050406030204" pitchFamily="18" charset="0"/>
                          </a:rPr>
                        </m:ctrlPr>
                      </m:fPr>
                      <m:num>
                        <m:r>
                          <a:rPr lang="en-GB" altLang="cs-CZ" sz="2200" b="0" i="1" smtClean="0">
                            <a:latin typeface="Cambria Math" panose="02040503050406030204" pitchFamily="18" charset="0"/>
                          </a:rPr>
                          <m:t>𝑁𝑒𝑡</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𝑜𝑝𝑒𝑟𝑎𝑡𝑖𝑛𝑔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𝑖𝑛𝑐𝑜𝑚𝑒</m:t>
                        </m:r>
                      </m:num>
                      <m:den>
                        <m:r>
                          <a:rPr lang="en-GB" altLang="cs-CZ" sz="2200" b="0" i="1" smtClean="0">
                            <a:latin typeface="Cambria Math" panose="02040503050406030204" pitchFamily="18" charset="0"/>
                          </a:rPr>
                          <m:t>𝑆𝑎𝑙𝑒𝑠</m:t>
                        </m:r>
                      </m:den>
                    </m:f>
                  </m:oMath>
                </a14:m>
                <a:endParaRPr lang="en-GB" altLang="cs-CZ" sz="2200" i="1" dirty="0" smtClean="0">
                  <a:latin typeface="Arial" panose="020B0604020202020204" pitchFamily="34" charset="0"/>
                </a:endParaRPr>
              </a:p>
              <a:p>
                <a:pPr algn="ctr" eaLnBrk="1" hangingPunct="1">
                  <a:spcBef>
                    <a:spcPct val="0"/>
                  </a:spcBef>
                  <a:buNone/>
                  <a:defRPr/>
                </a:pPr>
                <a:endParaRPr lang="en-GB" altLang="cs-CZ" sz="2200" i="1" dirty="0" smtClean="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Turnover </a:t>
                </a:r>
                <a:r>
                  <a:rPr lang="en-GB" altLang="cs-CZ" sz="2200" i="1" dirty="0">
                    <a:latin typeface="Arial" panose="020B0604020202020204" pitchFamily="34" charset="0"/>
                  </a:rPr>
                  <a:t>= </a:t>
                </a:r>
                <a14:m>
                  <m:oMath xmlns:m="http://schemas.openxmlformats.org/officeDocument/2006/math">
                    <m:f>
                      <m:fPr>
                        <m:ctrlPr>
                          <a:rPr lang="en-GB" altLang="cs-CZ" sz="2200" i="1">
                            <a:latin typeface="Cambria Math" panose="02040503050406030204" pitchFamily="18" charset="0"/>
                          </a:rPr>
                        </m:ctrlPr>
                      </m:fPr>
                      <m:num>
                        <m:r>
                          <a:rPr lang="en-GB" altLang="cs-CZ" sz="2200" b="0" i="1" smtClean="0">
                            <a:latin typeface="Cambria Math" panose="02040503050406030204" pitchFamily="18" charset="0"/>
                          </a:rPr>
                          <m:t>𝑆𝑎𝑙𝑒𝑠</m:t>
                        </m:r>
                      </m:num>
                      <m:den>
                        <m:r>
                          <a:rPr lang="en-GB" altLang="cs-CZ" sz="2200" b="0" i="1" smtClean="0">
                            <a:latin typeface="Cambria Math" panose="02040503050406030204" pitchFamily="18" charset="0"/>
                          </a:rPr>
                          <m:t>𝐴𝑣𝑒𝑟𝑎𝑔𝑒</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𝑜𝑝𝑒𝑟𝑎𝑡𝑖𝑛𝑔</m:t>
                        </m:r>
                        <m:r>
                          <a:rPr lang="en-GB" altLang="cs-CZ" sz="2200" b="0" i="1" smtClean="0">
                            <a:latin typeface="Cambria Math" panose="02040503050406030204" pitchFamily="18" charset="0"/>
                          </a:rPr>
                          <m:t> </m:t>
                        </m:r>
                        <m:r>
                          <a:rPr lang="en-GB" altLang="cs-CZ" sz="2200" b="0" i="1" smtClean="0">
                            <a:latin typeface="Cambria Math" panose="02040503050406030204" pitchFamily="18" charset="0"/>
                          </a:rPr>
                          <m:t>𝑎𝑠𝑠𝑒𝑡𝑠</m:t>
                        </m:r>
                      </m:den>
                    </m:f>
                  </m:oMath>
                </a14:m>
                <a:endParaRPr lang="en-GB" altLang="cs-CZ" sz="2200" i="1"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5512791"/>
              </a:xfrm>
              <a:prstGeom prst="rect">
                <a:avLst/>
              </a:prstGeom>
              <a:blipFill rotWithShape="0">
                <a:blip r:embed="rId2"/>
                <a:stretch>
                  <a:fillRect l="-791" t="-664"/>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14434999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CRITICISMS OF ROI (1)</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although ROI is widely used in evaluating performance it is subject to the following criticisms: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just telling managers to increase ROI may not be enough. Managers may not know how to increase ROI; they may increase ROI in a way that is inconsistent wit the company´s strategy; or they may take actions that increase ROI in the short run but harm the company in the long run (such as cutting back on research and development). This is why ROI is best used as part of a balance scorecard. A balanced scorecard can provide concrete guidance to managers making it more likely that their actions are consistent with the company´s strategy and reducing the likelihood that they will boost short-run performance at the expense of long-term performance.</a:t>
            </a:r>
            <a:endParaRPr lang="cs-CZ" altLang="cs-CZ" sz="2200" dirty="0" smtClean="0">
              <a:latin typeface="Arial" panose="020B0604020202020204" pitchFamily="34" charset="0"/>
            </a:endParaRPr>
          </a:p>
        </p:txBody>
      </p:sp>
    </p:spTree>
    <p:extLst>
      <p:ext uri="{BB962C8B-B14F-4D97-AF65-F5344CB8AC3E}">
        <p14:creationId xmlns:p14="http://schemas.microsoft.com/office/powerpoint/2010/main" val="23967605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CRITICISMS OF ROI (2)</a:t>
            </a: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a </a:t>
            </a:r>
            <a:r>
              <a:rPr lang="en-US" altLang="cs-CZ" sz="2200" dirty="0">
                <a:latin typeface="Arial" panose="020B0604020202020204" pitchFamily="34" charset="0"/>
              </a:rPr>
              <a:t>manger who takes over a business segment typically inherits many committed costs over which the manager has no control. These committed costs may be relevant in assessing the performance of the business segment as an investment but they make it difficult to fairly assess the performance of the manager</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manager who is evaluated based on ROI may reject investment opportunities that are profitable for the whole company but would have a negative impact on the manager´s performance evaluation</a:t>
            </a:r>
            <a:endParaRPr lang="cs-CZ" altLang="cs-CZ" sz="2200" dirty="0" smtClean="0">
              <a:latin typeface="Arial" panose="020B0604020202020204" pitchFamily="34" charset="0"/>
            </a:endParaRPr>
          </a:p>
        </p:txBody>
      </p:sp>
    </p:spTree>
    <p:extLst>
      <p:ext uri="{BB962C8B-B14F-4D97-AF65-F5344CB8AC3E}">
        <p14:creationId xmlns:p14="http://schemas.microsoft.com/office/powerpoint/2010/main" val="1397285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a:latin typeface="Arial" pitchFamily="34" charset="0"/>
                <a:cs typeface="Arial" pitchFamily="34" charset="0"/>
              </a:rPr>
              <a:t>PERFORMANCE MEASUREMENT IN DECENTRALIZED </a:t>
            </a:r>
            <a:r>
              <a:rPr lang="cs-CZ" b="1" dirty="0" smtClean="0">
                <a:latin typeface="Arial" pitchFamily="34" charset="0"/>
                <a:cs typeface="Arial" pitchFamily="34" charset="0"/>
              </a:rPr>
              <a:t>ORGANIZATIONS</a:t>
            </a:r>
            <a:endParaRPr lang="en-GB" b="1" dirty="0">
              <a:latin typeface="Arial" pitchFamily="34" charset="0"/>
              <a:cs typeface="Arial" pitchFamily="34" charset="0"/>
            </a:endParaRP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GB" altLang="cs-CZ" sz="2200" dirty="0" smtClean="0">
                <a:latin typeface="Arial" panose="020B0604020202020204" pitchFamily="34" charset="0"/>
              </a:rPr>
              <a:t>Decentralization in organizations</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Responsibility accounting – cost center, profit center, investment center</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The return on investment (ROI)</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Residual income </a:t>
            </a: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r>
              <a:rPr lang="en-GB" altLang="cs-CZ" sz="2200" dirty="0" smtClean="0">
                <a:latin typeface="Arial" panose="020B0604020202020204" pitchFamily="34" charset="0"/>
              </a:rPr>
              <a:t>Economic value added (EVA)</a:t>
            </a:r>
          </a:p>
          <a:p>
            <a:pPr marL="0" indent="0"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eaLnBrk="1" hangingPunct="1">
              <a:spcBef>
                <a:spcPct val="0"/>
              </a:spcBef>
              <a:buFont typeface="+mj-lt"/>
              <a:buAutoNum type="arabicPeriod"/>
              <a:defRPr/>
            </a:pPr>
            <a:endParaRPr lang="en-GB" altLang="cs-CZ" sz="2200" dirty="0" smtClean="0">
              <a:latin typeface="Arial" panose="020B0604020202020204" pitchFamily="34" charset="0"/>
            </a:endParaRPr>
          </a:p>
          <a:p>
            <a:pPr marL="0" indent="0" eaLnBrk="1" hangingPunct="1">
              <a:spcBef>
                <a:spcPct val="0"/>
              </a:spcBef>
              <a:buFont typeface="Arial" panose="020B0604020202020204" pitchFamily="34" charset="0"/>
              <a:buNone/>
              <a:defRPr/>
            </a:pPr>
            <a:r>
              <a:rPr lang="en-GB" altLang="cs-CZ" sz="2200" dirty="0" smtClean="0">
                <a:latin typeface="Arial" panose="020B0604020202020204" pitchFamily="34" charset="0"/>
              </a:rPr>
              <a:t>   </a:t>
            </a:r>
          </a:p>
          <a:p>
            <a:pPr eaLnBrk="1" hangingPunct="1">
              <a:spcBef>
                <a:spcPct val="0"/>
              </a:spcBef>
              <a:buFont typeface="Calibri" panose="020F0502020204030204" pitchFamily="34" charset="0"/>
              <a:buAutoNum type="arabicPeriod"/>
              <a:defRPr/>
            </a:pPr>
            <a:endParaRPr lang="en-GB" altLang="cs-CZ" sz="18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smtClean="0">
                <a:latin typeface="Arial" panose="020B0604020202020204" pitchFamily="34" charset="0"/>
              </a:rPr>
              <a:t>RESIDUAL INCOME</a:t>
            </a:r>
            <a:endParaRPr lang="en-GB"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residual income is another approach to measuring an investment center´s performance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residual income is the net operating income that an investment center </a:t>
            </a:r>
            <a:r>
              <a:rPr lang="en-GB" altLang="cs-CZ" sz="2200" dirty="0" smtClean="0">
                <a:latin typeface="Arial" panose="020B0604020202020204" pitchFamily="34" charset="0"/>
              </a:rPr>
              <a:t>earns above the minimum required return on its operating assets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in equation form, residual income is calculated as follows:</a:t>
            </a:r>
          </a:p>
          <a:p>
            <a:pPr marL="285750" indent="-285750" eaLnBrk="1" hangingPunct="1">
              <a:spcBef>
                <a:spcPct val="0"/>
              </a:spcBef>
              <a:defRPr/>
            </a:pPr>
            <a:endParaRPr lang="en-GB" altLang="cs-CZ" sz="2200" dirty="0" smtClean="0">
              <a:latin typeface="Arial" panose="020B0604020202020204" pitchFamily="34" charset="0"/>
            </a:endParaRPr>
          </a:p>
          <a:p>
            <a:pPr eaLnBrk="1" hangingPunct="1">
              <a:spcBef>
                <a:spcPct val="0"/>
              </a:spcBef>
              <a:buNone/>
              <a:defRPr/>
            </a:pPr>
            <a:r>
              <a:rPr lang="en-GB" altLang="cs-CZ" sz="2200" i="1" dirty="0" smtClean="0">
                <a:latin typeface="Arial" panose="020B0604020202020204" pitchFamily="34" charset="0"/>
              </a:rPr>
              <a:t>Residual income = Net operating income – (Average operating assets x Minimum required rate of return)</a:t>
            </a:r>
          </a:p>
        </p:txBody>
      </p:sp>
    </p:spTree>
    <p:extLst>
      <p:ext uri="{BB962C8B-B14F-4D97-AF65-F5344CB8AC3E}">
        <p14:creationId xmlns:p14="http://schemas.microsoft.com/office/powerpoint/2010/main" val="2998101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ECONOMIC VALUE ADDED (EVA)</a:t>
            </a:r>
          </a:p>
        </p:txBody>
      </p:sp>
      <p:sp>
        <p:nvSpPr>
          <p:cNvPr id="3079" name="TextovéPole 10"/>
          <p:cNvSpPr txBox="1">
            <a:spLocks noChangeArrowheads="1"/>
          </p:cNvSpPr>
          <p:nvPr/>
        </p:nvSpPr>
        <p:spPr bwMode="auto">
          <a:xfrm>
            <a:off x="338138" y="1523285"/>
            <a:ext cx="8477250" cy="6063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economic value added (EVA) is an adaptation of residual income that has been adopted by many companies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under EVA, companies often modify their accounting principles in various </a:t>
            </a:r>
            <a:r>
              <a:rPr lang="en-US" altLang="cs-CZ" sz="2200" dirty="0" smtClean="0">
                <a:latin typeface="Arial" panose="020B0604020202020204" pitchFamily="34" charset="0"/>
              </a:rPr>
              <a:t>ways</a:t>
            </a:r>
            <a:endParaRPr lang="cs-CZ" altLang="cs-CZ" sz="2200" dirty="0" smtClean="0">
              <a:latin typeface="Arial" panose="020B0604020202020204" pitchFamily="34" charset="0"/>
            </a:endParaRPr>
          </a:p>
          <a:p>
            <a:pPr marL="285750" indent="-285750" eaLnBrk="1" hangingPunct="1">
              <a:spcBef>
                <a:spcPct val="0"/>
              </a:spcBef>
              <a:defRPr/>
            </a:pPr>
            <a:endParaRPr lang="en-GB" altLang="cs-CZ" sz="2200" dirty="0" smtClean="0">
              <a:latin typeface="Arial" panose="020B0604020202020204" pitchFamily="34" charset="0"/>
            </a:endParaRPr>
          </a:p>
          <a:p>
            <a:pPr marL="1028700" lvl="1" eaLnBrk="1" hangingPunct="1">
              <a:spcBef>
                <a:spcPct val="0"/>
              </a:spcBef>
              <a:defRPr/>
            </a:pPr>
            <a:r>
              <a:rPr lang="en-GB" altLang="cs-CZ" sz="1800" dirty="0" smtClean="0">
                <a:latin typeface="Arial" panose="020B0604020202020204" pitchFamily="34" charset="0"/>
              </a:rPr>
              <a:t>for example, funds used for research and development are often treated as investments rather than as expenses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when residual income or EVA is used to measure performance, the objective is to maximize the total amount of residual income or EVA, not to maximize ROI - this is an </a:t>
            </a:r>
            <a:r>
              <a:rPr lang="en-US" altLang="cs-CZ" sz="2200" dirty="0" smtClean="0">
                <a:latin typeface="Arial" panose="020B0604020202020204" pitchFamily="34" charset="0"/>
              </a:rPr>
              <a:t>important </a:t>
            </a:r>
            <a:r>
              <a:rPr lang="en-US" altLang="cs-CZ" sz="2200" dirty="0">
                <a:latin typeface="Arial" panose="020B0604020202020204" pitchFamily="34" charset="0"/>
              </a:rPr>
              <a:t>distinction</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if the objective were to maximize ROI, then every company should divest all of its products except the single product with the highest ROI</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134947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MOTIVATION AND RESIDUAL INCOME AND ROI</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generally, a manager who is evaluated based on ROI will reject any project whose rate of return in below the division´s current ROI even if the rate of return on the project is above the company´s minimum required rate of return</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contrast, managers who are evaluated using residual income will pursue any project whose rate of return is above the minimum required rate of return because it will increase their residual income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because it is in the best interests of the company as a whole to accept any project whose rate of return is above the minimum required rate of return, managers who are evaluated based on residual income will tend to make better decisions concerning investment projects than managers who are evaluated based on ROI</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789404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DELIVERY CYCLE TIME</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amount of time from when a customer order is received to when the </a:t>
            </a:r>
            <a:r>
              <a:rPr lang="en-GB" altLang="cs-CZ" sz="2200" dirty="0" smtClean="0">
                <a:latin typeface="Arial" panose="020B0604020202020204" pitchFamily="34" charset="0"/>
              </a:rPr>
              <a:t>completed order is shipped is called </a:t>
            </a:r>
            <a:r>
              <a:rPr lang="en-GB" altLang="cs-CZ" sz="2200" b="1" dirty="0" smtClean="0">
                <a:latin typeface="Arial" panose="020B0604020202020204" pitchFamily="34" charset="0"/>
              </a:rPr>
              <a:t>delivery cycle time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this time is an important concern to many customers, who would like the delivery cycle time to be as short as possible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cutting the delivery cycle time may give a company a key competitive advantage - and may be necessary for survival</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the formula for computing delivery cycle time is as follows:</a:t>
            </a:r>
          </a:p>
          <a:p>
            <a:pPr marL="285750" indent="-285750" eaLnBrk="1" hangingPunct="1">
              <a:spcBef>
                <a:spcPct val="0"/>
              </a:spcBef>
              <a:defRPr/>
            </a:pPr>
            <a:endParaRPr lang="en-GB" altLang="cs-CZ" sz="2200" dirty="0" smtClean="0">
              <a:latin typeface="Arial" panose="020B0604020202020204" pitchFamily="34" charset="0"/>
            </a:endParaRPr>
          </a:p>
          <a:p>
            <a:pPr algn="ctr" eaLnBrk="1" hangingPunct="1">
              <a:spcBef>
                <a:spcPct val="0"/>
              </a:spcBef>
              <a:buNone/>
              <a:defRPr/>
            </a:pPr>
            <a:r>
              <a:rPr lang="en-GB" altLang="cs-CZ" sz="2200" i="1" dirty="0" smtClean="0">
                <a:latin typeface="Arial" panose="020B0604020202020204" pitchFamily="34" charset="0"/>
              </a:rPr>
              <a:t>Delivery cycle time = Wait time + Throughput time</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9308613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THROUGHPUT (MANUFACTURING CYCLE) TIME (1)</a:t>
            </a:r>
          </a:p>
        </p:txBody>
      </p:sp>
      <p:sp>
        <p:nvSpPr>
          <p:cNvPr id="3079" name="TextovéPole 10"/>
          <p:cNvSpPr txBox="1">
            <a:spLocks noChangeArrowheads="1"/>
          </p:cNvSpPr>
          <p:nvPr/>
        </p:nvSpPr>
        <p:spPr bwMode="auto">
          <a:xfrm>
            <a:off x="338138" y="1523285"/>
            <a:ext cx="8477250" cy="5693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amount of time required to turn raw materials into completed products is called </a:t>
            </a:r>
            <a:r>
              <a:rPr lang="en-US" altLang="cs-CZ" sz="2200" b="1" dirty="0">
                <a:latin typeface="Arial" panose="020B0604020202020204" pitchFamily="34" charset="0"/>
              </a:rPr>
              <a:t>throughput time, or manufacturing cycle time</a:t>
            </a: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throughput time, or manufacturing cycle time, is made up of process time, inspection time, move time, and queue </a:t>
            </a:r>
            <a:r>
              <a:rPr lang="en-US" altLang="cs-CZ" sz="2200" dirty="0" smtClean="0">
                <a:latin typeface="Arial" panose="020B0604020202020204" pitchFamily="34" charset="0"/>
              </a:rPr>
              <a:t>time</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1028700" lvl="1" eaLnBrk="1" hangingPunct="1">
              <a:spcBef>
                <a:spcPct val="0"/>
              </a:spcBef>
              <a:defRPr/>
            </a:pPr>
            <a:r>
              <a:rPr lang="en-US" altLang="cs-CZ" sz="1800" b="1" dirty="0">
                <a:latin typeface="Arial" panose="020B0604020202020204" pitchFamily="34" charset="0"/>
              </a:rPr>
              <a:t>process time </a:t>
            </a:r>
            <a:r>
              <a:rPr lang="en-US" altLang="cs-CZ" sz="1800" dirty="0">
                <a:latin typeface="Arial" panose="020B0604020202020204" pitchFamily="34" charset="0"/>
              </a:rPr>
              <a:t>is the amount of time work is actually done on the product</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b="1" dirty="0">
                <a:latin typeface="Arial" panose="020B0604020202020204" pitchFamily="34" charset="0"/>
              </a:rPr>
              <a:t>inspection time </a:t>
            </a:r>
            <a:r>
              <a:rPr lang="en-US" altLang="cs-CZ" sz="1800" dirty="0">
                <a:latin typeface="Arial" panose="020B0604020202020204" pitchFamily="34" charset="0"/>
              </a:rPr>
              <a:t>is the amount of time spent ensuring that the product is not defective</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b="1" dirty="0">
                <a:latin typeface="Arial" panose="020B0604020202020204" pitchFamily="34" charset="0"/>
              </a:rPr>
              <a:t>move time </a:t>
            </a:r>
            <a:r>
              <a:rPr lang="en-US" altLang="cs-CZ" sz="1800" dirty="0">
                <a:latin typeface="Arial" panose="020B0604020202020204" pitchFamily="34" charset="0"/>
              </a:rPr>
              <a:t>is the time required to move materials or partially completed products from workstation to workstation</a:t>
            </a:r>
          </a:p>
          <a:p>
            <a:pPr marL="285750" indent="-285750" eaLnBrk="1" hangingPunct="1">
              <a:spcBef>
                <a:spcPct val="0"/>
              </a:spcBef>
              <a:defRPr/>
            </a:pPr>
            <a:endParaRPr lang="en-US" altLang="cs-CZ" sz="2200" dirty="0">
              <a:latin typeface="Arial" panose="020B0604020202020204" pitchFamily="34" charset="0"/>
            </a:endParaRPr>
          </a:p>
          <a:p>
            <a:pPr marL="1028700" lvl="1" eaLnBrk="1" hangingPunct="1">
              <a:spcBef>
                <a:spcPct val="0"/>
              </a:spcBef>
              <a:defRPr/>
            </a:pPr>
            <a:r>
              <a:rPr lang="en-US" altLang="cs-CZ" sz="1800" b="1" dirty="0">
                <a:latin typeface="Arial" panose="020B0604020202020204" pitchFamily="34" charset="0"/>
              </a:rPr>
              <a:t>queue time </a:t>
            </a:r>
            <a:r>
              <a:rPr lang="en-US" altLang="cs-CZ" sz="1800" dirty="0">
                <a:latin typeface="Arial" panose="020B0604020202020204" pitchFamily="34" charset="0"/>
              </a:rPr>
              <a:t>is the amount of time a product spends waiting to be worked on, to be moved, to be inspected, or to be shipped</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3941110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THROUGHPUT (MANUFACTURING CYCLE) TIME (2)</a:t>
            </a:r>
          </a:p>
        </p:txBody>
      </p:sp>
      <p:sp>
        <p:nvSpPr>
          <p:cNvPr id="3079" name="TextovéPole 10"/>
          <p:cNvSpPr txBox="1">
            <a:spLocks noChangeArrowheads="1"/>
          </p:cNvSpPr>
          <p:nvPr/>
        </p:nvSpPr>
        <p:spPr bwMode="auto">
          <a:xfrm>
            <a:off x="338138" y="1523285"/>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smtClean="0">
                <a:latin typeface="Arial" panose="020B0604020202020204" pitchFamily="34" charset="0"/>
              </a:rPr>
              <a:t>only one of these four activities adds value to the product – process time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the other three activities - inspecting, moving, and queuing - add no value and should be eliminated as much as possible</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the formula for computing throughput (manufacturing cycle) time is as follows:</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a:p>
            <a:pPr algn="ctr" eaLnBrk="1" hangingPunct="1">
              <a:spcBef>
                <a:spcPct val="0"/>
              </a:spcBef>
              <a:buFont typeface="Arial" panose="020B0604020202020204" pitchFamily="34" charset="0"/>
              <a:buNone/>
              <a:defRPr/>
            </a:pPr>
            <a:r>
              <a:rPr lang="en-GB" altLang="cs-CZ" sz="2200" i="1" dirty="0" smtClean="0">
                <a:latin typeface="Arial" panose="020B0604020202020204" pitchFamily="34" charset="0"/>
              </a:rPr>
              <a:t>Throughput (manufacturing cycle) time = Process time + Inspection time + Move time + Queue time</a:t>
            </a:r>
          </a:p>
        </p:txBody>
      </p:sp>
    </p:spTree>
    <p:extLst>
      <p:ext uri="{BB962C8B-B14F-4D97-AF65-F5344CB8AC3E}">
        <p14:creationId xmlns:p14="http://schemas.microsoft.com/office/powerpoint/2010/main" val="180878371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CYCLE EFFICIENCY (MCE) (1) </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through concerted efforts to eliminate the on-value-added activities of inspecting, moving, and queuing, some companies have reduced their throughput time to only a fraction of previous levels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turn, this has helped to reduce the delivery cycle time from months to only weeks or hours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throughput time, which is a key measure in delivery performance, can be put into better perspective by computing the manufacturing cycle efficiency (MCE)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MCE is computed by relating the value-added time to the throughput time</a:t>
            </a:r>
          </a:p>
          <a:p>
            <a:pPr marL="285750" indent="-285750" eaLnBrk="1" hangingPunct="1">
              <a:spcBef>
                <a:spcPct val="0"/>
              </a:spcBef>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4668213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MANUFACTURING CYCLE EFFICIENCY (MCE) (2) </a:t>
            </a:r>
          </a:p>
        </p:txBody>
      </p:sp>
      <mc:AlternateContent xmlns:mc="http://schemas.openxmlformats.org/markup-compatibility/2006" xmlns:a14="http://schemas.microsoft.com/office/drawing/2010/main">
        <mc:Choice Requires="a14">
          <p:sp>
            <p:nvSpPr>
              <p:cNvPr id="3079" name="TextovéPole 10"/>
              <p:cNvSpPr txBox="1">
                <a:spLocks noChangeArrowheads="1"/>
              </p:cNvSpPr>
              <p:nvPr/>
            </p:nvSpPr>
            <p:spPr bwMode="auto">
              <a:xfrm>
                <a:off x="338138" y="1523285"/>
                <a:ext cx="8477250" cy="643060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GB" altLang="cs-CZ" sz="2200" dirty="0" smtClean="0">
                    <a:latin typeface="Arial" panose="020B0604020202020204" pitchFamily="34" charset="0"/>
                  </a:rPr>
                  <a:t>the MCE is computed by relating the value-added time to the throughput time</a:t>
                </a:r>
              </a:p>
              <a:p>
                <a:pPr marL="285750" indent="-285750" eaLnBrk="1" hangingPunct="1">
                  <a:spcBef>
                    <a:spcPct val="0"/>
                  </a:spcBef>
                  <a:defRPr/>
                </a:pPr>
                <a:endParaRPr lang="en-GB" altLang="cs-CZ" sz="2200" dirty="0">
                  <a:latin typeface="Arial" panose="020B0604020202020204" pitchFamily="34" charset="0"/>
                </a:endParaRPr>
              </a:p>
              <a:p>
                <a:pPr algn="ctr" eaLnBrk="1" hangingPunct="1">
                  <a:spcBef>
                    <a:spcPct val="0"/>
                  </a:spcBef>
                  <a:buNone/>
                  <a:defRPr/>
                </a:pPr>
                <a:r>
                  <a:rPr lang="en-GB" altLang="cs-CZ" sz="2400" i="1" dirty="0" smtClean="0">
                    <a:latin typeface="Arial" panose="020B0604020202020204" pitchFamily="34" charset="0"/>
                  </a:rPr>
                  <a:t>MCE = </a:t>
                </a:r>
                <a14:m>
                  <m:oMath xmlns:m="http://schemas.openxmlformats.org/officeDocument/2006/math">
                    <m:f>
                      <m:fPr>
                        <m:ctrlPr>
                          <a:rPr lang="en-GB" altLang="cs-CZ" sz="2400" i="1" smtClean="0">
                            <a:latin typeface="Cambria Math" panose="02040503050406030204" pitchFamily="18" charset="0"/>
                          </a:rPr>
                        </m:ctrlPr>
                      </m:fPr>
                      <m:num>
                        <m:r>
                          <a:rPr lang="en-GB" altLang="cs-CZ" sz="2400" b="0" i="1" smtClean="0">
                            <a:latin typeface="Cambria Math" panose="02040503050406030204" pitchFamily="18" charset="0"/>
                          </a:rPr>
                          <m:t>𝑉𝑎𝑙𝑢𝑒</m:t>
                        </m:r>
                        <m:r>
                          <a:rPr lang="en-GB" altLang="cs-CZ" sz="2400" b="0" i="1" smtClean="0">
                            <a:latin typeface="Cambria Math" panose="02040503050406030204" pitchFamily="18" charset="0"/>
                          </a:rPr>
                          <m:t>−</m:t>
                        </m:r>
                        <m:r>
                          <a:rPr lang="en-GB" altLang="cs-CZ" sz="2400" b="0" i="1" smtClean="0">
                            <a:latin typeface="Cambria Math" panose="02040503050406030204" pitchFamily="18" charset="0"/>
                          </a:rPr>
                          <m:t>𝑎𝑑𝑑𝑒𝑑</m:t>
                        </m:r>
                        <m:r>
                          <a:rPr lang="en-GB" altLang="cs-CZ" sz="2400" b="0" i="1" smtClean="0">
                            <a:latin typeface="Cambria Math" panose="02040503050406030204" pitchFamily="18" charset="0"/>
                          </a:rPr>
                          <m:t> </m:t>
                        </m:r>
                        <m:r>
                          <a:rPr lang="en-GB" altLang="cs-CZ" sz="2400" b="0" i="1" smtClean="0">
                            <a:latin typeface="Cambria Math" panose="02040503050406030204" pitchFamily="18" charset="0"/>
                          </a:rPr>
                          <m:t>𝑡𝑖𝑚𝑒</m:t>
                        </m:r>
                        <m:r>
                          <a:rPr lang="en-GB" altLang="cs-CZ" sz="2400" b="0" i="1" smtClean="0">
                            <a:latin typeface="Cambria Math" panose="02040503050406030204" pitchFamily="18" charset="0"/>
                          </a:rPr>
                          <m:t> (</m:t>
                        </m:r>
                        <m:r>
                          <a:rPr lang="en-GB" altLang="cs-CZ" sz="2400" b="0" i="1" smtClean="0">
                            <a:latin typeface="Cambria Math" panose="02040503050406030204" pitchFamily="18" charset="0"/>
                          </a:rPr>
                          <m:t>𝑃𝑟𝑜𝑐𝑒𝑠𝑠</m:t>
                        </m:r>
                        <m:r>
                          <a:rPr lang="en-GB" altLang="cs-CZ" sz="2400" b="0" i="1" smtClean="0">
                            <a:latin typeface="Cambria Math" panose="02040503050406030204" pitchFamily="18" charset="0"/>
                          </a:rPr>
                          <m:t> </m:t>
                        </m:r>
                        <m:r>
                          <a:rPr lang="en-GB" altLang="cs-CZ" sz="2400" b="0" i="1" smtClean="0">
                            <a:latin typeface="Cambria Math" panose="02040503050406030204" pitchFamily="18" charset="0"/>
                          </a:rPr>
                          <m:t>𝑡𝑖𝑚𝑒</m:t>
                        </m:r>
                        <m:r>
                          <a:rPr lang="en-GB" altLang="cs-CZ" sz="2400" b="0" i="1" smtClean="0">
                            <a:latin typeface="Cambria Math" panose="02040503050406030204" pitchFamily="18" charset="0"/>
                          </a:rPr>
                          <m:t>)</m:t>
                        </m:r>
                      </m:num>
                      <m:den>
                        <m:r>
                          <a:rPr lang="en-GB" altLang="cs-CZ" sz="2400" b="0" i="1" smtClean="0">
                            <a:latin typeface="Cambria Math" panose="02040503050406030204" pitchFamily="18" charset="0"/>
                          </a:rPr>
                          <m:t>𝑇h𝑟𝑜𝑢𝑔h𝑝𝑢𝑡</m:t>
                        </m:r>
                        <m:r>
                          <a:rPr lang="en-GB" altLang="cs-CZ" sz="2400" b="0" i="1" smtClean="0">
                            <a:latin typeface="Cambria Math" panose="02040503050406030204" pitchFamily="18" charset="0"/>
                          </a:rPr>
                          <m:t> </m:t>
                        </m:r>
                        <m:d>
                          <m:dPr>
                            <m:ctrlPr>
                              <a:rPr lang="en-GB" altLang="cs-CZ" sz="2400" b="0" i="1" smtClean="0">
                                <a:latin typeface="Cambria Math" panose="02040503050406030204" pitchFamily="18" charset="0"/>
                              </a:rPr>
                            </m:ctrlPr>
                          </m:dPr>
                          <m:e>
                            <m:r>
                              <a:rPr lang="en-GB" altLang="cs-CZ" sz="2400" b="0" i="1" smtClean="0">
                                <a:latin typeface="Cambria Math" panose="02040503050406030204" pitchFamily="18" charset="0"/>
                              </a:rPr>
                              <m:t>𝑚𝑎𝑛𝑢𝑓𝑎𝑐𝑡𝑢𝑟𝑖𝑛𝑔</m:t>
                            </m:r>
                            <m:r>
                              <a:rPr lang="en-GB" altLang="cs-CZ" sz="2400" b="0" i="1" smtClean="0">
                                <a:latin typeface="Cambria Math" panose="02040503050406030204" pitchFamily="18" charset="0"/>
                              </a:rPr>
                              <m:t> </m:t>
                            </m:r>
                            <m:r>
                              <a:rPr lang="en-GB" altLang="cs-CZ" sz="2400" b="0" i="1" smtClean="0">
                                <a:latin typeface="Cambria Math" panose="02040503050406030204" pitchFamily="18" charset="0"/>
                              </a:rPr>
                              <m:t>𝑐𝑦𝑐𝑙𝑒</m:t>
                            </m:r>
                          </m:e>
                        </m:d>
                        <m:r>
                          <a:rPr lang="en-GB" altLang="cs-CZ" sz="2400" b="0" i="1" smtClean="0">
                            <a:latin typeface="Cambria Math" panose="02040503050406030204" pitchFamily="18" charset="0"/>
                          </a:rPr>
                          <m:t>𝑡𝑖𝑚𝑒</m:t>
                        </m:r>
                      </m:den>
                    </m:f>
                  </m:oMath>
                </a14:m>
                <a:endParaRPr lang="en-GB" altLang="cs-CZ" sz="2200" i="1" dirty="0" smtClean="0">
                  <a:latin typeface="Arial" panose="020B0604020202020204" pitchFamily="34" charset="0"/>
                </a:endParaRPr>
              </a:p>
              <a:p>
                <a:pPr marL="285750" indent="-285750" eaLnBrk="1" hangingPunct="1">
                  <a:spcBef>
                    <a:spcPct val="0"/>
                  </a:spcBef>
                  <a:defRPr/>
                </a:pPr>
                <a:endParaRPr lang="en-GB" altLang="cs-CZ" sz="2200" dirty="0" smtClean="0">
                  <a:latin typeface="Arial" panose="020B0604020202020204" pitchFamily="34" charset="0"/>
                </a:endParaRPr>
              </a:p>
              <a:p>
                <a:pPr marL="1028700" lvl="1" eaLnBrk="1" hangingPunct="1">
                  <a:spcBef>
                    <a:spcPct val="0"/>
                  </a:spcBef>
                  <a:defRPr/>
                </a:pPr>
                <a:r>
                  <a:rPr lang="en-GB" altLang="cs-CZ" sz="1800" dirty="0" smtClean="0">
                    <a:latin typeface="Arial" panose="020B0604020202020204" pitchFamily="34" charset="0"/>
                  </a:rPr>
                  <a:t>any </a:t>
                </a:r>
                <a:r>
                  <a:rPr lang="en-GB" altLang="cs-CZ" sz="1800" dirty="0">
                    <a:latin typeface="Arial" panose="020B0604020202020204" pitchFamily="34" charset="0"/>
                  </a:rPr>
                  <a:t>non-value-added time results in an MCE of less than 1</a:t>
                </a:r>
              </a:p>
              <a:p>
                <a:pPr marL="285750" indent="-285750" eaLnBrk="1" hangingPunct="1">
                  <a:spcBef>
                    <a:spcPct val="0"/>
                  </a:spcBef>
                  <a:defRPr/>
                </a:pPr>
                <a:endParaRPr lang="en-GB" altLang="cs-CZ" sz="2200" dirty="0">
                  <a:latin typeface="Arial" panose="020B0604020202020204" pitchFamily="34" charset="0"/>
                </a:endParaRPr>
              </a:p>
              <a:p>
                <a:pPr marL="1028700" lvl="1" eaLnBrk="1" hangingPunct="1">
                  <a:spcBef>
                    <a:spcPct val="0"/>
                  </a:spcBef>
                  <a:defRPr/>
                </a:pPr>
                <a:r>
                  <a:rPr lang="en-GB" altLang="cs-CZ" sz="1800" dirty="0">
                    <a:latin typeface="Arial" panose="020B0604020202020204" pitchFamily="34" charset="0"/>
                  </a:rPr>
                  <a:t>an MCE of 0,5, for example, would mean that half of the total production time consists of inspection, moving, and similar non-value-added activities</a:t>
                </a:r>
              </a:p>
              <a:p>
                <a:pPr marL="285750" indent="-285750" eaLnBrk="1" hangingPunct="1">
                  <a:spcBef>
                    <a:spcPct val="0"/>
                  </a:spcBef>
                  <a:defRPr/>
                </a:pPr>
                <a:endParaRPr lang="en-GB" altLang="cs-CZ" sz="2200" dirty="0">
                  <a:latin typeface="Arial" panose="020B0604020202020204" pitchFamily="34" charset="0"/>
                </a:endParaRPr>
              </a:p>
              <a:p>
                <a:pPr marL="1028700" lvl="1" eaLnBrk="1" hangingPunct="1">
                  <a:spcBef>
                    <a:spcPct val="0"/>
                  </a:spcBef>
                  <a:defRPr/>
                </a:pPr>
                <a:r>
                  <a:rPr lang="en-GB" altLang="cs-CZ" sz="1800" dirty="0">
                    <a:latin typeface="Arial" panose="020B0604020202020204" pitchFamily="34" charset="0"/>
                  </a:rPr>
                  <a:t>in many manufacturing companies, the MCE is less than 0,1 (10%), which means that 90% of the time a unit is in process is spent on activities that do not add value to the product</a:t>
                </a:r>
              </a:p>
              <a:p>
                <a:pPr marL="285750" indent="-285750" eaLnBrk="1" hangingPunct="1">
                  <a:spcBef>
                    <a:spcPct val="0"/>
                  </a:spcBef>
                  <a:defRPr/>
                </a:pPr>
                <a:endParaRPr lang="en-GB" altLang="cs-CZ" sz="2200" dirty="0">
                  <a:latin typeface="Arial" panose="020B0604020202020204" pitchFamily="34" charset="0"/>
                </a:endParaRPr>
              </a:p>
              <a:p>
                <a:pPr marL="1428750" lvl="2" eaLnBrk="1" hangingPunct="1">
                  <a:spcBef>
                    <a:spcPct val="0"/>
                  </a:spcBef>
                  <a:defRPr/>
                </a:pPr>
                <a:r>
                  <a:rPr lang="en-GB" altLang="cs-CZ" sz="1400" dirty="0">
                    <a:latin typeface="Arial" panose="020B0604020202020204" pitchFamily="34" charset="0"/>
                  </a:rPr>
                  <a:t>monitoring the MCE helps companies to reduce non-value-added activities and thus get products into the hands of customers more quickly and at a lower cost</a:t>
                </a:r>
              </a:p>
              <a:p>
                <a:pPr marL="285750" indent="-285750" eaLnBrk="1" hangingPunct="1">
                  <a:spcBef>
                    <a:spcPct val="0"/>
                  </a:spcBef>
                  <a:defRPr/>
                </a:pPr>
                <a:endParaRPr lang="cs-CZ" altLang="cs-CZ" sz="2200" dirty="0">
                  <a:latin typeface="Arial" panose="020B0604020202020204" pitchFamily="34" charset="0"/>
                </a:endParaRPr>
              </a:p>
              <a:p>
                <a:pPr eaLnBrk="1" hangingPunct="1">
                  <a:spcBef>
                    <a:spcPct val="0"/>
                  </a:spcBef>
                  <a:buNone/>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mc:Choice>
        <mc:Fallback xmlns="">
          <p:sp>
            <p:nvSpPr>
              <p:cNvPr id="3079" name="TextovéPole 10"/>
              <p:cNvSpPr txBox="1">
                <a:spLocks noRot="1" noChangeAspect="1" noMove="1" noResize="1" noEditPoints="1" noAdjustHandles="1" noChangeArrowheads="1" noChangeShapeType="1" noTextEdit="1"/>
              </p:cNvSpPr>
              <p:nvPr/>
            </p:nvSpPr>
            <p:spPr bwMode="auto">
              <a:xfrm>
                <a:off x="338138" y="1523285"/>
                <a:ext cx="8477250" cy="6430607"/>
              </a:xfrm>
              <a:prstGeom prst="rect">
                <a:avLst/>
              </a:prstGeom>
              <a:blipFill rotWithShape="0">
                <a:blip r:embed="rId2"/>
                <a:stretch>
                  <a:fillRect l="-791" t="-56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spTree>
    <p:extLst>
      <p:ext uri="{BB962C8B-B14F-4D97-AF65-F5344CB8AC3E}">
        <p14:creationId xmlns:p14="http://schemas.microsoft.com/office/powerpoint/2010/main" val="42856859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BALANCED SCORECARD</a:t>
            </a:r>
          </a:p>
        </p:txBody>
      </p:sp>
      <p:sp>
        <p:nvSpPr>
          <p:cNvPr id="3079" name="TextovéPole 10"/>
          <p:cNvSpPr txBox="1">
            <a:spLocks noChangeArrowheads="1"/>
          </p:cNvSpPr>
          <p:nvPr/>
        </p:nvSpPr>
        <p:spPr bwMode="auto">
          <a:xfrm>
            <a:off x="338138" y="1523285"/>
            <a:ext cx="847725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financial measures, such as ROI and residual income, and operating measures,  may be included a balanced scorecard</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a:t>
            </a:r>
            <a:r>
              <a:rPr lang="en-US" altLang="cs-CZ" sz="2200" b="1" dirty="0">
                <a:latin typeface="Arial" panose="020B0604020202020204" pitchFamily="34" charset="0"/>
              </a:rPr>
              <a:t>balanced scorecard </a:t>
            </a:r>
            <a:r>
              <a:rPr lang="en-US" altLang="cs-CZ" sz="2200" dirty="0">
                <a:latin typeface="Arial" panose="020B0604020202020204" pitchFamily="34" charset="0"/>
              </a:rPr>
              <a:t>consists of an integrated set of performance measures that are derived from and support a company´s strategy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 strategy is essentially a theory about how to achieve the organization´s </a:t>
            </a:r>
            <a:r>
              <a:rPr lang="en-US" altLang="cs-CZ" sz="2200" dirty="0" smtClean="0">
                <a:latin typeface="Arial" panose="020B0604020202020204" pitchFamily="34" charset="0"/>
              </a:rPr>
              <a:t>goals</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under the balanced scorecard approach top management translates its strategy into performance measures that employees can understand and influence</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4885799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COMMON CHARACTERISTICS OF BALANCED SCORECARDS (1)</a:t>
            </a: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cs-CZ" altLang="cs-CZ" sz="2200" dirty="0" smtClean="0">
              <a:latin typeface="Arial" panose="020B0604020202020204" pitchFamily="34" charset="0"/>
            </a:endParaRPr>
          </a:p>
          <a:p>
            <a:pPr eaLnBrk="1" hangingPunct="1">
              <a:spcBef>
                <a:spcPct val="0"/>
              </a:spcBef>
              <a:buNone/>
              <a:defRPr/>
            </a:pPr>
            <a:r>
              <a:rPr lang="en-GB" altLang="cs-CZ" sz="2200" dirty="0" smtClean="0">
                <a:latin typeface="Arial" panose="020B0604020202020204" pitchFamily="34" charset="0"/>
              </a:rPr>
              <a:t>Performance measures used in balanced scorecards tend to fall into the four groups:</a:t>
            </a:r>
          </a:p>
          <a:p>
            <a:pPr eaLnBrk="1" hangingPunct="1">
              <a:spcBef>
                <a:spcPct val="0"/>
              </a:spcBef>
              <a:buNone/>
              <a:defRPr/>
            </a:pPr>
            <a:r>
              <a:rPr lang="en-GB" altLang="cs-CZ" sz="2200" dirty="0" smtClean="0">
                <a:latin typeface="Arial" panose="020B0604020202020204" pitchFamily="34" charset="0"/>
              </a:rPr>
              <a:t> </a:t>
            </a:r>
          </a:p>
          <a:p>
            <a:pPr marL="285750" indent="-285750" eaLnBrk="1" hangingPunct="1">
              <a:spcBef>
                <a:spcPct val="0"/>
              </a:spcBef>
              <a:defRPr/>
            </a:pPr>
            <a:r>
              <a:rPr lang="en-GB" altLang="cs-CZ" sz="2200" dirty="0" smtClean="0">
                <a:latin typeface="Arial" panose="020B0604020202020204" pitchFamily="34" charset="0"/>
              </a:rPr>
              <a:t>financial</a:t>
            </a:r>
          </a:p>
          <a:p>
            <a:pPr marL="285750" indent="-285750" eaLnBrk="1" hangingPunct="1">
              <a:spcBef>
                <a:spcPct val="0"/>
              </a:spcBef>
              <a:defRPr/>
            </a:pPr>
            <a:r>
              <a:rPr lang="en-GB" altLang="cs-CZ" sz="2200" dirty="0" smtClean="0">
                <a:latin typeface="Arial" panose="020B0604020202020204" pitchFamily="34" charset="0"/>
              </a:rPr>
              <a:t>customer</a:t>
            </a:r>
          </a:p>
          <a:p>
            <a:pPr marL="285750" indent="-285750" eaLnBrk="1" hangingPunct="1">
              <a:spcBef>
                <a:spcPct val="0"/>
              </a:spcBef>
              <a:defRPr/>
            </a:pPr>
            <a:r>
              <a:rPr lang="en-GB" altLang="cs-CZ" sz="2200" dirty="0" smtClean="0">
                <a:latin typeface="Arial" panose="020B0604020202020204" pitchFamily="34" charset="0"/>
              </a:rPr>
              <a:t>internal business process</a:t>
            </a:r>
          </a:p>
          <a:p>
            <a:pPr marL="285750" indent="-285750" eaLnBrk="1" hangingPunct="1">
              <a:spcBef>
                <a:spcPct val="0"/>
              </a:spcBef>
              <a:defRPr/>
            </a:pPr>
            <a:r>
              <a:rPr lang="en-GB" altLang="cs-CZ" sz="2200" dirty="0" smtClean="0">
                <a:latin typeface="Arial" panose="020B0604020202020204" pitchFamily="34" charset="0"/>
              </a:rPr>
              <a:t>learning and growth</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internal business processes are what the company does in an attempt to satisfy customers</a:t>
            </a:r>
          </a:p>
          <a:p>
            <a:pPr marL="285750" indent="-285750" eaLnBrk="1" hangingPunct="1">
              <a:spcBef>
                <a:spcPct val="0"/>
              </a:spcBef>
              <a:defRPr/>
            </a:pPr>
            <a:endParaRPr lang="en-GB" altLang="cs-CZ" sz="2200" dirty="0" smtClean="0">
              <a:latin typeface="Arial" panose="020B0604020202020204" pitchFamily="34" charset="0"/>
            </a:endParaRPr>
          </a:p>
          <a:p>
            <a:pPr marL="1028700" lvl="1" eaLnBrk="1" hangingPunct="1">
              <a:spcBef>
                <a:spcPct val="0"/>
              </a:spcBef>
              <a:defRPr/>
            </a:pPr>
            <a:r>
              <a:rPr lang="en-GB" altLang="cs-CZ" sz="1800" dirty="0" smtClean="0">
                <a:latin typeface="Arial" panose="020B0604020202020204" pitchFamily="34" charset="0"/>
              </a:rPr>
              <a:t>for examples, in a manufacturing company, assembling a product is an internal business process</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942895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2400" b="1" dirty="0" smtClean="0">
                <a:latin typeface="Arial" panose="020B0604020202020204" pitchFamily="34" charset="0"/>
              </a:rPr>
              <a:t>DECENTRALIZATION IN ORGANIZATIONS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338138" y="1523285"/>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in a decentralized </a:t>
            </a:r>
            <a:r>
              <a:rPr lang="en-US" altLang="cs-CZ" sz="2200" dirty="0" smtClean="0">
                <a:latin typeface="Arial" panose="020B0604020202020204" pitchFamily="34" charset="0"/>
              </a:rPr>
              <a:t>organization </a:t>
            </a:r>
            <a:r>
              <a:rPr lang="en-US" altLang="cs-CZ" sz="2200" dirty="0">
                <a:latin typeface="Arial" panose="020B0604020202020204" pitchFamily="34" charset="0"/>
              </a:rPr>
              <a:t>decision-making authority is spread throughout the organization rather than being confined to a few top executives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organizations do differ, however, in the extent to which they are decentralized</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strongly centralized organizations, decision-making authority is reluctantly delegated to lower-level managers who have little freedom to make decisions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strongly decentralized organizations, even the lowest-level managers are empowered to make as many decisions as possible</a:t>
            </a: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COMMON CHARACTERISTICS OF BALANCED SCORECARDS </a:t>
            </a:r>
            <a:r>
              <a:rPr lang="cs-CZ" altLang="cs-CZ" sz="2400" b="1" dirty="0" smtClean="0">
                <a:latin typeface="Arial" panose="020B0604020202020204" pitchFamily="34" charset="0"/>
              </a:rPr>
              <a:t>(2)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emphasis is on improvement - not on just attaining some specific objective (such as profits of </a:t>
            </a:r>
            <a:r>
              <a:rPr lang="en-US" altLang="cs-CZ" sz="2200" dirty="0" smtClean="0">
                <a:latin typeface="Arial" panose="020B0604020202020204" pitchFamily="34" charset="0"/>
              </a:rPr>
              <a:t>$10 </a:t>
            </a:r>
            <a:r>
              <a:rPr lang="en-US" altLang="cs-CZ" sz="2200" dirty="0">
                <a:latin typeface="Arial" panose="020B0604020202020204" pitchFamily="34" charset="0"/>
              </a:rPr>
              <a:t>million)</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 the balanced scorecard approach, continual improvement is encouraged</a:t>
            </a: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if an organization does not continually improve, it will eventually lose out to competitors that do </a:t>
            </a: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933791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ADVANTAGES OF DECENTRALIZATION (1)</a:t>
            </a:r>
          </a:p>
        </p:txBody>
      </p:sp>
      <p:sp>
        <p:nvSpPr>
          <p:cNvPr id="3079" name="TextovéPole 10"/>
          <p:cNvSpPr txBox="1">
            <a:spLocks noChangeArrowheads="1"/>
          </p:cNvSpPr>
          <p:nvPr/>
        </p:nvSpPr>
        <p:spPr bwMode="auto">
          <a:xfrm>
            <a:off x="338138" y="1523285"/>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smtClean="0">
                <a:latin typeface="Arial" panose="020B0604020202020204" pitchFamily="34" charset="0"/>
              </a:rPr>
              <a:t>by </a:t>
            </a:r>
            <a:r>
              <a:rPr lang="en-US" altLang="cs-CZ" sz="2200" dirty="0">
                <a:latin typeface="Arial" panose="020B0604020202020204" pitchFamily="34" charset="0"/>
              </a:rPr>
              <a:t>delegating day-to-day problem solving to lower-level managers, </a:t>
            </a:r>
            <a:r>
              <a:rPr lang="en-GB" altLang="cs-CZ" sz="2200" dirty="0" smtClean="0">
                <a:latin typeface="Arial" panose="020B0604020202020204" pitchFamily="34" charset="0"/>
              </a:rPr>
              <a:t>top management can concentrate on bigger issues, such as overall strategy</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empowering lower-level managers to make decisions puts the decision-making authority in the hands of those who tend to have the most detailed and up-to-date information about day-to-day operations</a:t>
            </a:r>
          </a:p>
          <a:p>
            <a:pPr marL="285750" indent="-285750" eaLnBrk="1" hangingPunct="1">
              <a:spcBef>
                <a:spcPct val="0"/>
              </a:spcBef>
              <a:defRPr/>
            </a:pPr>
            <a:endParaRPr lang="en-GB" altLang="cs-CZ" sz="2200" dirty="0" smtClean="0">
              <a:latin typeface="Arial" panose="020B0604020202020204" pitchFamily="34" charset="0"/>
            </a:endParaRPr>
          </a:p>
          <a:p>
            <a:pPr marL="285750" indent="-285750" eaLnBrk="1" hangingPunct="1">
              <a:spcBef>
                <a:spcPct val="0"/>
              </a:spcBef>
              <a:defRPr/>
            </a:pPr>
            <a:r>
              <a:rPr lang="en-GB" altLang="cs-CZ" sz="2200" dirty="0" smtClean="0">
                <a:latin typeface="Arial" panose="020B0604020202020204" pitchFamily="34" charset="0"/>
              </a:rPr>
              <a:t>by eliminating layers of decision making and approvals</a:t>
            </a:r>
            <a:r>
              <a:rPr lang="en-US" altLang="cs-CZ" sz="2200" dirty="0" smtClean="0">
                <a:latin typeface="Arial" panose="020B0604020202020204" pitchFamily="34" charset="0"/>
              </a:rPr>
              <a:t>, </a:t>
            </a:r>
            <a:r>
              <a:rPr lang="en-US" altLang="cs-CZ" sz="2200" dirty="0">
                <a:latin typeface="Arial" panose="020B0604020202020204" pitchFamily="34" charset="0"/>
              </a:rPr>
              <a:t>organizations can respond more quickly to customers and  to changes in the operating environment</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4001656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ADVANTAGES OF DECENTRALIZATION (2)</a:t>
            </a:r>
          </a:p>
        </p:txBody>
      </p:sp>
      <p:sp>
        <p:nvSpPr>
          <p:cNvPr id="3079" name="TextovéPole 10"/>
          <p:cNvSpPr txBox="1">
            <a:spLocks noChangeArrowheads="1"/>
          </p:cNvSpPr>
          <p:nvPr/>
        </p:nvSpPr>
        <p:spPr bwMode="auto">
          <a:xfrm>
            <a:off x="338138" y="1523285"/>
            <a:ext cx="847725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granting decision-making authority helps train lower-level managers for higher-level positions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empowering lower-level managers to make decisions can increase their motivation and job satisfaction</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58261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a:t>
            </a:r>
            <a:r>
              <a:rPr lang="en-GB" b="1" dirty="0" smtClean="0">
                <a:latin typeface="Arial" pitchFamily="34" charset="0"/>
                <a:cs typeface="Arial" pitchFamily="34" charset="0"/>
              </a:rPr>
              <a:t> </a:t>
            </a:r>
            <a:r>
              <a:rPr lang="cs-CZ" b="1" dirty="0">
                <a:latin typeface="Arial" pitchFamily="34" charset="0"/>
                <a:cs typeface="Arial" pitchFamily="34" charset="0"/>
              </a:rPr>
              <a:t>PERFORMANCE 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DISADVANTAGES OF DECENTRALIZATION (1)</a:t>
            </a:r>
          </a:p>
        </p:txBody>
      </p:sp>
      <p:sp>
        <p:nvSpPr>
          <p:cNvPr id="3079" name="TextovéPole 10"/>
          <p:cNvSpPr txBox="1">
            <a:spLocks noChangeArrowheads="1"/>
          </p:cNvSpPr>
          <p:nvPr/>
        </p:nvSpPr>
        <p:spPr bwMode="auto">
          <a:xfrm>
            <a:off x="338138" y="1523285"/>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lower-level managers may make decisions without fully understanding the company´s overall strategy</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if lower-level managers make their own decisions independently of each other, coordination may be lacking</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lower-level managers may have objectives that clash with the objectives of the entire organization. For example, a manager may be more interested in increasing the size of his or her department, leading to more power and prestige, than in increasing the department´s effectiveness</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389354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DISADVANTAGES OF DECENTRALIZATION (2)</a:t>
            </a:r>
          </a:p>
        </p:txBody>
      </p:sp>
      <p:sp>
        <p:nvSpPr>
          <p:cNvPr id="3079" name="TextovéPole 10"/>
          <p:cNvSpPr txBox="1">
            <a:spLocks noChangeArrowheads="1"/>
          </p:cNvSpPr>
          <p:nvPr/>
        </p:nvSpPr>
        <p:spPr bwMode="auto">
          <a:xfrm>
            <a:off x="338138" y="1523285"/>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spreading innovative ideas may be difficult in a decentralized organization. Someone in one part organization may have a terrific idea that would benefit other parts of the organization, but without strong central direction the idea may not be shared wit, and adopted by, other parts of the </a:t>
            </a:r>
            <a:r>
              <a:rPr lang="en-US" altLang="cs-CZ" sz="2200" dirty="0" smtClean="0">
                <a:latin typeface="Arial" panose="020B0604020202020204" pitchFamily="34" charset="0"/>
              </a:rPr>
              <a:t>organization</a:t>
            </a:r>
            <a:endParaRPr lang="cs-CZ" altLang="cs-CZ" sz="2200" dirty="0" smtClean="0">
              <a:latin typeface="Arial" panose="020B0604020202020204" pitchFamily="34" charset="0"/>
            </a:endParaRPr>
          </a:p>
          <a:p>
            <a:pPr marL="285750" indent="-285750" eaLnBrk="1" hangingPunct="1">
              <a:spcBef>
                <a:spcPct val="0"/>
              </a:spcBef>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582848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cs-CZ"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RESPONSIBILITY ACCOUNTING (1)</a:t>
            </a:r>
          </a:p>
        </p:txBody>
      </p:sp>
      <p:sp>
        <p:nvSpPr>
          <p:cNvPr id="3079" name="TextovéPole 10"/>
          <p:cNvSpPr txBox="1">
            <a:spLocks noChangeArrowheads="1"/>
          </p:cNvSpPr>
          <p:nvPr/>
        </p:nvSpPr>
        <p:spPr bwMode="auto">
          <a:xfrm>
            <a:off x="338138" y="1523285"/>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decentralized organizations need responsibility accounting systems that link lower-level managers´ decision-making authority </a:t>
            </a:r>
            <a:r>
              <a:rPr lang="en-US" altLang="cs-CZ" sz="2200" dirty="0" smtClean="0">
                <a:latin typeface="Arial" panose="020B0604020202020204" pitchFamily="34" charset="0"/>
              </a:rPr>
              <a:t>wit</a:t>
            </a:r>
            <a:r>
              <a:rPr lang="cs-CZ" altLang="cs-CZ" sz="2200" dirty="0" smtClean="0">
                <a:latin typeface="Arial" panose="020B0604020202020204" pitchFamily="34" charset="0"/>
              </a:rPr>
              <a:t>h</a:t>
            </a:r>
            <a:r>
              <a:rPr lang="en-US" altLang="cs-CZ" sz="2200" dirty="0" smtClean="0">
                <a:latin typeface="Arial" panose="020B0604020202020204" pitchFamily="34" charset="0"/>
              </a:rPr>
              <a:t> </a:t>
            </a:r>
            <a:r>
              <a:rPr lang="en-US" altLang="cs-CZ" sz="2200" dirty="0">
                <a:latin typeface="Arial" panose="020B0604020202020204" pitchFamily="34" charset="0"/>
              </a:rPr>
              <a:t>accountability for the outcomes of those decisions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term responsibility center is used for  any part of an organization whose manager has control over and is accountable for cost, profit, or investments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three primary types of responsibility centers are cost centers, profit centers, and investment centers</a:t>
            </a: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1206655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a:t>
            </a:r>
            <a:r>
              <a:rPr lang="cs-CZ" b="1" dirty="0" smtClean="0">
                <a:latin typeface="Arial" pitchFamily="34" charset="0"/>
                <a:cs typeface="Arial" pitchFamily="34" charset="0"/>
              </a:rPr>
              <a:t>   PERFORMANCE </a:t>
            </a:r>
            <a:r>
              <a:rPr lang="cs-CZ" b="1" dirty="0">
                <a:latin typeface="Arial" pitchFamily="34" charset="0"/>
                <a:cs typeface="Arial" pitchFamily="34" charset="0"/>
              </a:rPr>
              <a:t>MEASUREMENT IN DECENTRALIZED ORGANIZATIONS</a:t>
            </a:r>
            <a:endParaRPr lang="en-GB" b="1" dirty="0">
              <a:latin typeface="Arial" pitchFamily="34" charset="0"/>
              <a:cs typeface="Arial" pitchFamily="34" charset="0"/>
            </a:endParaRP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RESPONSIBILITY ACCOUNTING – COST CENTER</a:t>
            </a:r>
          </a:p>
        </p:txBody>
      </p:sp>
      <p:sp>
        <p:nvSpPr>
          <p:cNvPr id="3079" name="TextovéPole 10"/>
          <p:cNvSpPr txBox="1">
            <a:spLocks noChangeArrowheads="1"/>
          </p:cNvSpPr>
          <p:nvPr/>
        </p:nvSpPr>
        <p:spPr bwMode="auto">
          <a:xfrm>
            <a:off x="338138" y="1523285"/>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eaLnBrk="1" hangingPunct="1">
              <a:spcBef>
                <a:spcPct val="0"/>
              </a:spcBef>
              <a:defRPr/>
            </a:pPr>
            <a:r>
              <a:rPr lang="en-US" altLang="cs-CZ" sz="2200" dirty="0">
                <a:latin typeface="Arial" panose="020B0604020202020204" pitchFamily="34" charset="0"/>
              </a:rPr>
              <a:t>the manager of a </a:t>
            </a:r>
            <a:r>
              <a:rPr lang="en-US" altLang="cs-CZ" sz="2200" b="1" dirty="0">
                <a:latin typeface="Arial" panose="020B0604020202020204" pitchFamily="34" charset="0"/>
              </a:rPr>
              <a:t>cost center </a:t>
            </a:r>
            <a:r>
              <a:rPr lang="en-US" altLang="cs-CZ" sz="2200" dirty="0">
                <a:latin typeface="Arial" panose="020B0604020202020204" pitchFamily="34" charset="0"/>
              </a:rPr>
              <a:t>has control over costs, but not over revenue or the use of investment funds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service departments such as </a:t>
            </a:r>
            <a:r>
              <a:rPr lang="en-GB" altLang="cs-CZ" sz="2200" dirty="0" smtClean="0">
                <a:latin typeface="Arial" panose="020B0604020202020204" pitchFamily="34" charset="0"/>
              </a:rPr>
              <a:t>accounting, finance, general administration, legal, and </a:t>
            </a:r>
            <a:r>
              <a:rPr lang="en-US" altLang="cs-CZ" sz="2200" dirty="0" smtClean="0">
                <a:latin typeface="Arial" panose="020B0604020202020204" pitchFamily="34" charset="0"/>
              </a:rPr>
              <a:t>personnel </a:t>
            </a:r>
            <a:r>
              <a:rPr lang="en-US" altLang="cs-CZ" sz="2200" dirty="0">
                <a:latin typeface="Arial" panose="020B0604020202020204" pitchFamily="34" charset="0"/>
              </a:rPr>
              <a:t>are usually classified as cost centers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in addition, manufacturing facilities are often considered to be cost centers</a:t>
            </a:r>
          </a:p>
          <a:p>
            <a:pPr marL="342900" indent="-342900" eaLnBrk="1" hangingPunct="1">
              <a:spcBef>
                <a:spcPct val="0"/>
              </a:spcBef>
              <a:defRPr/>
            </a:pPr>
            <a:endParaRPr lang="en-US" altLang="cs-CZ" sz="2200" dirty="0">
              <a:latin typeface="Arial" panose="020B0604020202020204" pitchFamily="34" charset="0"/>
            </a:endParaRPr>
          </a:p>
          <a:p>
            <a:pPr marL="342900" indent="-342900" eaLnBrk="1" hangingPunct="1">
              <a:spcBef>
                <a:spcPct val="0"/>
              </a:spcBef>
              <a:defRPr/>
            </a:pPr>
            <a:r>
              <a:rPr lang="en-US" altLang="cs-CZ" sz="2200" dirty="0">
                <a:latin typeface="Arial" panose="020B0604020202020204" pitchFamily="34" charset="0"/>
              </a:rPr>
              <a:t>the managers of cost centers are expected to minimize costs while providing the level of products and services demanded by other parts of the organization</a:t>
            </a:r>
          </a:p>
          <a:p>
            <a:pPr marL="342900" indent="-34290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2603628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2833</TotalTime>
  <Words>2315</Words>
  <Application>Microsoft Office PowerPoint</Application>
  <PresentationFormat>Předvádění na obrazovce (4:3)</PresentationFormat>
  <Paragraphs>253</Paragraphs>
  <Slides>30</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30</vt:i4>
      </vt:variant>
    </vt:vector>
  </HeadingPairs>
  <TitlesOfParts>
    <vt:vector size="36" baseType="lpstr">
      <vt:lpstr>Arial</vt:lpstr>
      <vt:lpstr>Calibri</vt:lpstr>
      <vt:lpstr>Calibri Light</vt:lpstr>
      <vt:lpstr>Cambria Math</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sel0010</cp:lastModifiedBy>
  <cp:revision>84</cp:revision>
  <dcterms:created xsi:type="dcterms:W3CDTF">2016-03-17T12:08:01Z</dcterms:created>
  <dcterms:modified xsi:type="dcterms:W3CDTF">2019-12-17T10:36:57Z</dcterms:modified>
</cp:coreProperties>
</file>