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480" r:id="rId2"/>
    <p:sldId id="481" r:id="rId3"/>
    <p:sldId id="489" r:id="rId4"/>
    <p:sldId id="490" r:id="rId5"/>
    <p:sldId id="491" r:id="rId6"/>
    <p:sldId id="492" r:id="rId7"/>
    <p:sldId id="493" r:id="rId8"/>
    <p:sldId id="494" r:id="rId9"/>
    <p:sldId id="495" r:id="rId10"/>
    <p:sldId id="496" r:id="rId11"/>
    <p:sldId id="499" r:id="rId12"/>
    <p:sldId id="497" r:id="rId13"/>
    <p:sldId id="498" r:id="rId14"/>
    <p:sldId id="419" r:id="rId1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1" autoAdjust="0"/>
  </p:normalViewPr>
  <p:slideViewPr>
    <p:cSldViewPr>
      <p:cViewPr varScale="1">
        <p:scale>
          <a:sx n="93" d="100"/>
          <a:sy n="93" d="100"/>
        </p:scale>
        <p:origin x="544" y="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22. 11. 2021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562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2112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8500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5307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883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03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100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591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6655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711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024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62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800" b="1" dirty="0" smtClean="0">
                <a:solidFill>
                  <a:schemeClr val="bg1"/>
                </a:solidFill>
              </a:rPr>
              <a:t/>
            </a:r>
            <a:br>
              <a:rPr lang="cs-CZ" sz="2800" b="1" dirty="0" smtClean="0">
                <a:solidFill>
                  <a:schemeClr val="bg1"/>
                </a:solidFill>
              </a:rPr>
            </a:br>
            <a:r>
              <a:rPr lang="cs-CZ" sz="2800" b="1" dirty="0" smtClean="0">
                <a:solidFill>
                  <a:schemeClr val="bg1"/>
                </a:solidFill>
              </a:rPr>
              <a:t>INFORMACE PRO CENOVÁ ROZHODOVÁNÍ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03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Cena proniknutí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Politika nízkých cen se uplatňuje zejména za situace, kdy produkt nesplňuje podmínky pro to, aby se stal omezeně dostupným například z hlediska kvalitativních parametrů a zajištění úspěchu na trhu vyžaduje stanovení nízké ceny.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Avšak stanovení cíle získání většího podílu na trhu politikou nízkých cen je spojeno s rizikem degradace značky a přelétavostí zákazníků, kteří jsou přilákání nízkou cenou.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2389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Cena sbírání smetany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Tato metoda je opačnou politikou ceny proniknutí, jedná se o politiku, která je postavena na vysoké ceně. Její úspěšnost vyžaduje splnění těchto předpokladů: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okamžitou vysokou užitnou hodnotu a vysokou kvalitu produktu. Kupující hodnotí kvalitu a změna ceny výrazně neovlivňuje jeho rozhodnutí o koupi. V praxi se vyskytují příklady firem, které aspirují záměrně na nejvyšší cenovou úroveň na trhu při splnění i ostatních předpokladů nejen z hlediska kvality, ale i způsobu prodeje,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nepružnou poptávku, kdy zvýšení ceny není spojeno s výrazným poklesem prodeje nebo naopak, snížení ceny by nepřineslo potřebné rozšíření prodeje, </a:t>
            </a:r>
          </a:p>
        </p:txBody>
      </p:sp>
    </p:spTree>
    <p:extLst>
      <p:ext uri="{BB962C8B-B14F-4D97-AF65-F5344CB8AC3E}">
        <p14:creationId xmlns:p14="http://schemas.microsoft.com/office/powerpoint/2010/main" val="3236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Cena sbírání smetany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neexistence nehospodárnosti z nízkého využití výrobní kapacity,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podnik má nedostatek finančních zdrojů pro dlouhodobou návratnost a je nucen relativně rychle uhradit investovaný kapitál,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trh profiluje výrazná segmentace trhu a vyšší cena je často využita pouze pro část trhu. Předpokladem je úprava výrobku ve srovnání se standardním provedením. </a:t>
            </a:r>
          </a:p>
        </p:txBody>
      </p:sp>
    </p:spTree>
    <p:extLst>
      <p:ext uri="{BB962C8B-B14F-4D97-AF65-F5344CB8AC3E}">
        <p14:creationId xmlns:p14="http://schemas.microsoft.com/office/powerpoint/2010/main" val="188954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Empiricky určená cena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Stanovení ceny, a sice podle vývoje poptávky, lze označovat jako empirické určení ceny.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Jedná se o přímý způsob stanovení ceny, kdy cenu určuje kupující.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Přestože nemá kupující k dispozici informace o nákladech prodávajícího podniku a ani ho nezajímají, je schopen si cenu odvodit na základě cenových relací jiných výrobků, které zná.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Podle užitečnosti výrobku, zboží nebo služby se pak rozhoduje, kolik je ochoten za něj zaplatit.</a:t>
            </a:r>
          </a:p>
        </p:txBody>
      </p:sp>
    </p:spTree>
    <p:extLst>
      <p:ext uri="{BB962C8B-B14F-4D97-AF65-F5344CB8AC3E}">
        <p14:creationId xmlns:p14="http://schemas.microsoft.com/office/powerpoint/2010/main" val="247286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56628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Cenová rozhodování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Cenová rozhodování </a:t>
            </a:r>
            <a:r>
              <a:rPr lang="cs-CZ" dirty="0"/>
              <a:t>patří k nejdůležitějším rozhodovacím úlohám každého podniku. 	</a:t>
            </a:r>
          </a:p>
          <a:p>
            <a:pPr algn="just"/>
            <a:endParaRPr lang="pl-P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Řešení rozhodovacích úloh o </a:t>
            </a:r>
            <a:r>
              <a:rPr lang="cs-CZ" b="1" dirty="0"/>
              <a:t>vymezení správné ceny </a:t>
            </a:r>
            <a:r>
              <a:rPr lang="cs-CZ" dirty="0"/>
              <a:t>je vždy spojena s dvěma samostatnými problémy: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jaká </a:t>
            </a:r>
            <a:r>
              <a:rPr lang="cs-CZ" dirty="0"/>
              <a:t>je </a:t>
            </a:r>
            <a:r>
              <a:rPr lang="cs-CZ" b="1" dirty="0"/>
              <a:t>přijatelná cena </a:t>
            </a:r>
            <a:r>
              <a:rPr lang="cs-CZ" dirty="0"/>
              <a:t>pro odběratele,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dirty="0" smtClean="0"/>
              <a:t>jak </a:t>
            </a:r>
            <a:r>
              <a:rPr lang="pl-PL" dirty="0"/>
              <a:t>tato cena </a:t>
            </a:r>
            <a:r>
              <a:rPr lang="pl-PL" b="1" dirty="0"/>
              <a:t>uhrazuje náklady </a:t>
            </a:r>
            <a:r>
              <a:rPr lang="pl-PL" dirty="0"/>
              <a:t>dodavatele. </a:t>
            </a:r>
          </a:p>
          <a:p>
            <a:r>
              <a:rPr lang="cs-CZ" dirty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4872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Cenová rozhodování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Tržní cena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Cena poptávky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Cena nabídky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Rovnovážná cena</a:t>
            </a:r>
            <a:endParaRPr lang="pl-PL" sz="2000" dirty="0"/>
          </a:p>
          <a:p>
            <a:r>
              <a:rPr lang="cs-CZ" dirty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341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/>
              <a:t>Cenová rozhodování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Pokud při dané ceně nedojde k vyrovnání prodaného a nabízeného množství výkonů, vznikne na trhu přebytek nebo nedostatek, který se stává předmětem řešení.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Řešení nedostatku se nabízí dovozem nebo rozšířením činnosti, v případě přebytku vývozem nebo omezením činnosti a je doprovázeno změnou ceny nebo tlakem na její změnu. </a:t>
            </a:r>
          </a:p>
          <a:p>
            <a:pPr algn="just"/>
            <a:r>
              <a:rPr lang="cs-CZ" dirty="0" smtClean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1930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Typické </a:t>
            </a:r>
            <a:r>
              <a:rPr lang="es-ES" altLang="cs-CZ" b="1" dirty="0" smtClean="0"/>
              <a:t>situace </a:t>
            </a:r>
            <a:r>
              <a:rPr lang="es-ES" altLang="cs-CZ" b="1" dirty="0"/>
              <a:t>při existenci nerovnovážné </a:t>
            </a:r>
            <a:r>
              <a:rPr lang="es-ES" altLang="cs-CZ" b="1" dirty="0" smtClean="0"/>
              <a:t>ceny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Relativně vysoká cena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Relativně nízká cena</a:t>
            </a:r>
          </a:p>
          <a:p>
            <a:pPr algn="just"/>
            <a:r>
              <a:rPr lang="cs-CZ" dirty="0" smtClean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65384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57923" y="113159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Relativně vysoká cena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57923" y="1131590"/>
            <a:ext cx="80648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Umožňuje realizaci vyššího zisku nebo úhradu relativně vysokých nákladů, ale současně omezuje poptávku.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Výsledkem této disproporce je většinou přebytek na trhu a tlak na snížení ceny.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Zvýšení poptávky snižující se cenou vytlačuje z trhu méně konkurenceschopné subjekty.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Relativně vysoká cena je tímto mechanismem snižována a blíží se ceně rovnovážně.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564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Relativně nízká cena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275606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Relativně nízká cena naopak poptávku stimuluje a omezuje nabídku.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Nedostatek výrobků na trhu zvyšuje cenu a ta umožňuje pokrývat náklady i méně efektivním podnikům.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Tento typ ceny se vyskytuje často i na trzích s přebytkem nabídky.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 smtClean="0"/>
              <a:t>V tom případě je jedním z nástrojů konkurenčního boje se všemi důsledky krátkodobých ztrát v období, kdy tržní cena nepokrývá vynaložené náklady. 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60177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/>
              <a:t>Metody tvorby cen orientovaných na poptávku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23889" y="1059582"/>
            <a:ext cx="806489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Cena proniknutí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Cena sbírání smetany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Empiricky určená cena</a:t>
            </a:r>
            <a:r>
              <a:rPr lang="cs-CZ" dirty="0" smtClean="0"/>
              <a:t>	</a:t>
            </a:r>
          </a:p>
          <a:p>
            <a:pPr algn="just"/>
            <a:endParaRPr lang="pl-PL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45878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467544" y="771550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15516" y="231490"/>
            <a:ext cx="8064896" cy="720080"/>
          </a:xfrm>
        </p:spPr>
        <p:txBody>
          <a:bodyPr/>
          <a:lstStyle/>
          <a:p>
            <a:r>
              <a:rPr lang="cs-CZ" altLang="cs-CZ" b="1" dirty="0" smtClean="0"/>
              <a:t>Cena proniknutí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924872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Tento termín vyjadřuje uplatňování politiky nízkých cen, která v praxi vyžaduje splnění těchto předpokladů: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relativně vysoká citlivost spotřebitele na změnu ceny, tj. relativně pružná poptávka,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75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neexistence výrazného elitního trhu, tzn. není možné založení cenové politiky na vysoké ceně pro omezený rozsah trhu,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75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výroba je spojena s úsporami z jejího rozsahu, kdy vyšší využití kapacity umožňuje výrazné snížení průměrných nákladů,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750" dirty="0" smtClean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na trhu existuje dostatek finančních zdrojů,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cs-CZ" sz="175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cs-CZ" sz="1750" dirty="0" smtClean="0"/>
              <a:t>bariérou konkurence je nízká cena.</a:t>
            </a:r>
          </a:p>
        </p:txBody>
      </p:sp>
    </p:spTree>
    <p:extLst>
      <p:ext uri="{BB962C8B-B14F-4D97-AF65-F5344CB8AC3E}">
        <p14:creationId xmlns:p14="http://schemas.microsoft.com/office/powerpoint/2010/main" val="29666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9907</TotalTime>
  <Words>642</Words>
  <Application>Microsoft Office PowerPoint</Application>
  <PresentationFormat>Předvádění na obrazovce (16:9)</PresentationFormat>
  <Paragraphs>109</Paragraphs>
  <Slides>14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SLU</vt:lpstr>
      <vt:lpstr> INFORMACE PRO CENOVÁ ROZHODOVÁNÍ</vt:lpstr>
      <vt:lpstr>Cenová rozhodování</vt:lpstr>
      <vt:lpstr>Cenová rozhodování</vt:lpstr>
      <vt:lpstr>Cenová rozhodování</vt:lpstr>
      <vt:lpstr>Typické situace při existenci nerovnovážné ceny</vt:lpstr>
      <vt:lpstr>Relativně vysoká cena</vt:lpstr>
      <vt:lpstr>Relativně nízká cena</vt:lpstr>
      <vt:lpstr>Metody tvorby cen orientovaných na poptávku</vt:lpstr>
      <vt:lpstr>Cena proniknutí</vt:lpstr>
      <vt:lpstr>Cena proniknutí</vt:lpstr>
      <vt:lpstr>Cena sbírání smetany</vt:lpstr>
      <vt:lpstr>Cena sbírání smetany</vt:lpstr>
      <vt:lpstr>Empiricky určená cena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Vymetal</cp:lastModifiedBy>
  <cp:revision>483</cp:revision>
  <dcterms:created xsi:type="dcterms:W3CDTF">2016-07-06T15:42:34Z</dcterms:created>
  <dcterms:modified xsi:type="dcterms:W3CDTF">2021-11-22T20:58:08Z</dcterms:modified>
</cp:coreProperties>
</file>