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6" r:id="rId3"/>
    <p:sldId id="297" r:id="rId4"/>
    <p:sldId id="307" r:id="rId5"/>
    <p:sldId id="302" r:id="rId6"/>
    <p:sldId id="298" r:id="rId7"/>
    <p:sldId id="310" r:id="rId8"/>
    <p:sldId id="311" r:id="rId9"/>
    <p:sldId id="312" r:id="rId10"/>
    <p:sldId id="313" r:id="rId11"/>
    <p:sldId id="299" r:id="rId12"/>
    <p:sldId id="314" r:id="rId13"/>
    <p:sldId id="315" r:id="rId14"/>
    <p:sldId id="316" r:id="rId15"/>
    <p:sldId id="317" r:id="rId16"/>
    <p:sldId id="319" r:id="rId17"/>
    <p:sldId id="300" r:id="rId18"/>
    <p:sldId id="308" r:id="rId19"/>
    <p:sldId id="301" r:id="rId20"/>
    <p:sldId id="288" r:id="rId21"/>
    <p:sldId id="318" r:id="rId22"/>
    <p:sldId id="309" r:id="rId23"/>
    <p:sldId id="303" r:id="rId24"/>
    <p:sldId id="304" r:id="rId25"/>
    <p:sldId id="305" r:id="rId26"/>
    <p:sldId id="306" r:id="rId27"/>
    <p:sldId id="273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30. 9. 2019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028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459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375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274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379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155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1490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071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347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5445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5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06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7285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9849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6754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4131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391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05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678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40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336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621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898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86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2800" b="1" dirty="0" smtClean="0">
                <a:solidFill>
                  <a:schemeClr val="bg1"/>
                </a:solidFill>
              </a:rPr>
              <a:t>ZÁKLADNÍ POJMY A KRITÉRIA MANAŽERSKÉHO ÚČETNICTVÍ VE VZTAHU K PODNIKU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2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Účelové členění nákladů</a:t>
            </a:r>
            <a:br>
              <a:rPr lang="cs-CZ" altLang="cs-CZ" sz="3200" b="1" dirty="0" smtClean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4" y="843558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Účtová třída </a:t>
            </a:r>
            <a:r>
              <a:rPr lang="cs-CZ" b="1" dirty="0" smtClean="0"/>
              <a:t>8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83 </a:t>
            </a:r>
            <a:r>
              <a:rPr lang="cs-CZ" dirty="0"/>
              <a:t>- Jiné režijní náklady (831-Režijní náklady na logistiku, 832-Režijní náklady na zásobování, 833-Režijní náklady na dopravu, 834-Režijní náklady na opravy a údržbu, 835-Režijní náklady na informační technologie, 836-Režijní náklady na úklid, 837-Ostatní režijní náklady</a:t>
            </a:r>
            <a:r>
              <a:rPr lang="cs-CZ" dirty="0" smtClean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84 </a:t>
            </a:r>
            <a:r>
              <a:rPr lang="cs-CZ" dirty="0"/>
              <a:t>- Jiné provozní náklady (841-Zůstatková cena prodaného dlouhodobého nehmotného a hmotného majetku, 842-Prodaný materiál, 843-Dary, 844-Pokuty, penále a úroky z prodlení, 845-Tvorba a zúčtování rezerv, 846-Odpis pohledávky, 847-Tvorba a zúčtování opravných položek v provozní oblasti, 848-Ostatní provozní náklady, 849-Manka a škody v provozní oblasti)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75714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4055"/>
          </a:xfrm>
        </p:spPr>
        <p:txBody>
          <a:bodyPr/>
          <a:lstStyle/>
          <a:p>
            <a:r>
              <a:rPr lang="pl-PL" altLang="cs-CZ" sz="3200" b="1" dirty="0" smtClean="0"/>
              <a:t>Podnikové výnosy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6660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v rámci nákladového účetnictví je možné rozdělit výnosové účty na: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200" b="1" dirty="0" smtClean="0"/>
              <a:t>externí výnosy </a:t>
            </a:r>
            <a:r>
              <a:rPr lang="cs-CZ" sz="2200" dirty="0" smtClean="0"/>
              <a:t>– výnosy z prodeje výrobků a služeb externím zákazníkům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200" b="1" dirty="0"/>
              <a:t>i</a:t>
            </a:r>
            <a:r>
              <a:rPr lang="cs-CZ" sz="2200" b="1" dirty="0" smtClean="0"/>
              <a:t>nterní výnosy </a:t>
            </a:r>
            <a:r>
              <a:rPr lang="cs-CZ" sz="2200" dirty="0" smtClean="0"/>
              <a:t>– vznikají při předání výkonů mezi středisky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49960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Druhové členění výnosů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4" y="843558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Účtová třída 6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60 </a:t>
            </a:r>
            <a:r>
              <a:rPr lang="cs-CZ" dirty="0"/>
              <a:t>- Tržby za vlastní výkony a </a:t>
            </a:r>
            <a:r>
              <a:rPr lang="cs-CZ" dirty="0" smtClean="0"/>
              <a:t>zboží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61 </a:t>
            </a:r>
            <a:r>
              <a:rPr lang="cs-CZ" dirty="0"/>
              <a:t>- Změny stavu zásob vlastní </a:t>
            </a:r>
            <a:r>
              <a:rPr lang="cs-CZ" dirty="0" smtClean="0"/>
              <a:t>činnosti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62 – Aktivace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64 </a:t>
            </a:r>
            <a:r>
              <a:rPr lang="cs-CZ" dirty="0"/>
              <a:t>- Jiné provozní </a:t>
            </a:r>
            <a:r>
              <a:rPr lang="cs-CZ" dirty="0" smtClean="0"/>
              <a:t>výnosy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66 </a:t>
            </a:r>
            <a:r>
              <a:rPr lang="cs-CZ" dirty="0"/>
              <a:t>- Finanční </a:t>
            </a:r>
            <a:r>
              <a:rPr lang="cs-CZ" dirty="0" smtClean="0"/>
              <a:t>výnosy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68 </a:t>
            </a:r>
            <a:r>
              <a:rPr lang="cs-CZ" dirty="0"/>
              <a:t>- Mimořádné </a:t>
            </a:r>
            <a:r>
              <a:rPr lang="cs-CZ" dirty="0" smtClean="0"/>
              <a:t>výnosy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69 </a:t>
            </a:r>
            <a:r>
              <a:rPr lang="cs-CZ" dirty="0"/>
              <a:t>- Převodové účty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8139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Účelové členění výnosů</a:t>
            </a:r>
            <a:br>
              <a:rPr lang="cs-CZ" altLang="cs-CZ" sz="3200" b="1" dirty="0" smtClean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4" y="843558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Účtová třída </a:t>
            </a:r>
            <a:r>
              <a:rPr lang="cs-CZ" b="1" dirty="0" smtClean="0"/>
              <a:t>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90 - Tržby za vlastní výkony a zboží (901-Tržby za vlastní výrobky, 902-Tržby z prodeje služeb, 904-Tržby za zboží</a:t>
            </a:r>
            <a:r>
              <a:rPr lang="cs-CZ" dirty="0" smtClean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94 </a:t>
            </a:r>
            <a:r>
              <a:rPr lang="cs-CZ" dirty="0"/>
              <a:t>- Jiné provozní výnosy (941-Tržby z prodeje dlouhodobého nehmotného a hmotného majetku, 942-Tržby z prodeje materiálu, 944-Smluvní pokuty a úroky z prodlení, 946-Výnosy z odepsaných pohledávek, 948-Ostatní provozní výnosy).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19802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Výnosy a náklady podle činnosti podniku</a:t>
            </a:r>
            <a:br>
              <a:rPr lang="cs-CZ" altLang="cs-CZ" sz="3200" b="1" dirty="0" smtClean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4" y="84355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38" y="771550"/>
            <a:ext cx="7812360" cy="392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1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Výnosy a náklady podle činnosti podniku</a:t>
            </a:r>
            <a:br>
              <a:rPr lang="cs-CZ" altLang="cs-CZ" sz="3200" b="1" dirty="0" smtClean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4" y="84355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64" y="1041448"/>
            <a:ext cx="8851707" cy="353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10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Výrobní proces</a:t>
            </a:r>
            <a:endParaRPr lang="cs-CZ" altLang="cs-CZ" sz="32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843558"/>
            <a:ext cx="7040515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4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Výdaje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reálný úbytek peněžních prostředků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představují </a:t>
            </a:r>
            <a:r>
              <a:rPr lang="cs-CZ" dirty="0"/>
              <a:t>vynaložení peněžních prostředků víceméně bez zřetele na jejich </a:t>
            </a:r>
            <a:r>
              <a:rPr lang="cs-CZ" dirty="0" smtClean="0"/>
              <a:t>použití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výdaj </a:t>
            </a:r>
            <a:r>
              <a:rPr lang="cs-CZ" dirty="0"/>
              <a:t>nevede k celkovému úbytku majetku, ale pouze ke změně v jeho </a:t>
            </a:r>
            <a:r>
              <a:rPr lang="cs-CZ" dirty="0" smtClean="0"/>
              <a:t>struktuře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příkladem může být úhrada </a:t>
            </a:r>
            <a:r>
              <a:rPr lang="cs-CZ" dirty="0"/>
              <a:t>přijaté faktury za elektrickou </a:t>
            </a:r>
            <a:r>
              <a:rPr lang="cs-CZ" dirty="0" smtClean="0"/>
              <a:t>energii dodavatelům, </a:t>
            </a:r>
            <a:r>
              <a:rPr lang="cs-CZ" dirty="0"/>
              <a:t>výplata mezd a úhrady sociálního a zdravotního </a:t>
            </a:r>
            <a:r>
              <a:rPr lang="cs-CZ" dirty="0" smtClean="0"/>
              <a:t>pojištění zaměstnancům, </a:t>
            </a:r>
            <a:r>
              <a:rPr lang="cs-CZ" dirty="0"/>
              <a:t>pořízení dlouhodobého majetku </a:t>
            </a:r>
            <a:r>
              <a:rPr lang="cs-CZ" dirty="0" smtClean="0"/>
              <a:t>apod.</a:t>
            </a:r>
            <a:endParaRPr lang="en-GB" dirty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129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Příjmy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reálný přírůstek peněžních prostředků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přírůstek </a:t>
            </a:r>
            <a:r>
              <a:rPr lang="pl-PL" dirty="0"/>
              <a:t>ekonomických zdrojů bez ohledu na jejich </a:t>
            </a:r>
            <a:r>
              <a:rPr lang="pl-PL" dirty="0" smtClean="0"/>
              <a:t>použití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jakákoliv </a:t>
            </a:r>
            <a:r>
              <a:rPr lang="cs-CZ" dirty="0"/>
              <a:t>přijatá </a:t>
            </a:r>
            <a:r>
              <a:rPr lang="cs-CZ" dirty="0" smtClean="0"/>
              <a:t>peněžní</a:t>
            </a:r>
            <a:r>
              <a:rPr lang="cs-CZ" dirty="0"/>
              <a:t> částka </a:t>
            </a:r>
            <a:r>
              <a:rPr lang="cs-CZ" dirty="0" smtClean="0"/>
              <a:t>či přijatá </a:t>
            </a:r>
            <a:r>
              <a:rPr lang="cs-CZ" dirty="0"/>
              <a:t>platba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například zaplacená faktura za prodej výrobků od zákazníků, zaplacené bankou úroky z vkladu apod. </a:t>
            </a:r>
          </a:p>
        </p:txBody>
      </p:sp>
    </p:spTree>
    <p:extLst>
      <p:ext uri="{BB962C8B-B14F-4D97-AF65-F5344CB8AC3E}">
        <p14:creationId xmlns:p14="http://schemas.microsoft.com/office/powerpoint/2010/main" val="18147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Rozdíly mezi náklady a výdaji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/>
              <a:t>Mezi </a:t>
            </a:r>
            <a:r>
              <a:rPr lang="cs-CZ" sz="1600" dirty="0"/>
              <a:t>náklady a výdaji existuje </a:t>
            </a:r>
            <a:r>
              <a:rPr lang="cs-CZ" sz="1600" b="1" dirty="0"/>
              <a:t>tzv. věcná a časová nesourodost: </a:t>
            </a:r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věcná </a:t>
            </a:r>
            <a:r>
              <a:rPr lang="cs-CZ" sz="1600" dirty="0"/>
              <a:t>nesourodost vyjadřuje, že ne všechny výdaje jsou vynaloženy účelně, tj. nevedou k dosažení výkonu, příkladem mohou být škody na dlouhodobém majetku nebo podnikem zaplacené pokuty,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časová </a:t>
            </a:r>
            <a:r>
              <a:rPr lang="cs-CZ" sz="1600" dirty="0"/>
              <a:t>nesourodost je způsobena rozdílným časovým momentem pro posouzení vzniku nákladu a výdaje, výdaj se posuzuje v okamžiku skutečného úbytku peněz, kdežto pro náklad je důležitý moment účelového vynaložení (skutečná spotřeba nákladové položky). Tato skutečnost rozdílného posuzování vzniku nákladu a výdaje je v účetnictví ošetření pomocí tzv. </a:t>
            </a:r>
            <a:r>
              <a:rPr lang="cs-CZ" sz="1600" b="1" dirty="0"/>
              <a:t>časového rozlišování nákladů</a:t>
            </a:r>
            <a:r>
              <a:rPr lang="cs-CZ" sz="1600" dirty="0" smtClean="0"/>
              <a:t>.</a:t>
            </a:r>
          </a:p>
          <a:p>
            <a:pPr lvl="1" algn="just"/>
            <a:r>
              <a:rPr lang="cs-CZ" sz="1600" dirty="0" smtClean="0"/>
              <a:t> </a:t>
            </a: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Obdobně </a:t>
            </a:r>
            <a:r>
              <a:rPr lang="cs-CZ" sz="1600" dirty="0" smtClean="0"/>
              <a:t>lze vymezit </a:t>
            </a:r>
            <a:r>
              <a:rPr lang="cs-CZ" sz="1600" dirty="0"/>
              <a:t>vztah mezi výnosy a příjmy.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621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Cíl podnikatelského procesu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podnikatelský proces má za cíl </a:t>
            </a:r>
            <a:r>
              <a:rPr lang="cs-CZ" sz="2000" b="1" dirty="0" smtClean="0"/>
              <a:t>transformaci </a:t>
            </a:r>
            <a:r>
              <a:rPr lang="cs-CZ" sz="2000" b="1" dirty="0"/>
              <a:t>vstupů na výstupy </a:t>
            </a:r>
            <a:r>
              <a:rPr lang="cs-CZ" sz="2000" dirty="0"/>
              <a:t>s cílem </a:t>
            </a:r>
            <a:r>
              <a:rPr lang="cs-CZ" sz="2000" dirty="0" smtClean="0"/>
              <a:t>zhodnotit </a:t>
            </a:r>
            <a:r>
              <a:rPr lang="cs-CZ" sz="2000" b="1" dirty="0" smtClean="0"/>
              <a:t>vložené zdroje a vytvořit zisk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zisk lze chápat jako výtěžek </a:t>
            </a:r>
            <a:r>
              <a:rPr lang="cs-CZ" sz="2000" dirty="0"/>
              <a:t>dané aktivity, vzniklý přebytkem ekonomického prospěchu nad ekonomickými zdroji, převoditelný na peníze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pPr algn="ctr"/>
            <a:r>
              <a:rPr lang="pl-PL" sz="2000" b="1" u="sng" dirty="0"/>
              <a:t>Výsledek hospodaření (zisk/ztráta) = výnosy - 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07451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7546"/>
            <a:ext cx="8064896" cy="504055"/>
          </a:xfrm>
        </p:spPr>
        <p:txBody>
          <a:bodyPr/>
          <a:lstStyle/>
          <a:p>
            <a:r>
              <a:rPr lang="cs-CZ" sz="3200" b="1" dirty="0"/>
              <a:t>Zjišťování výsledku hospodaření v účetnictví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zobrazení oceňování vnitropodnikových výkonů ve finančním účetnictví a zjišťování výsledku </a:t>
            </a:r>
            <a:r>
              <a:rPr lang="cs-CZ" dirty="0" smtClean="0"/>
              <a:t>hospodaření </a:t>
            </a:r>
            <a:r>
              <a:rPr lang="cs-CZ" dirty="0"/>
              <a:t>používá metodika účetnictví dva </a:t>
            </a:r>
            <a:r>
              <a:rPr lang="cs-CZ" dirty="0" smtClean="0"/>
              <a:t>způsoby zjišťování výsledku hospodaření, a to :</a:t>
            </a:r>
          </a:p>
          <a:p>
            <a:pPr algn="just"/>
            <a:endParaRPr lang="cs-CZ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na </a:t>
            </a:r>
            <a:r>
              <a:rPr lang="cs-CZ" dirty="0"/>
              <a:t>bázi druhového členění </a:t>
            </a:r>
            <a:r>
              <a:rPr lang="cs-CZ" dirty="0" smtClean="0"/>
              <a:t>nákladů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na </a:t>
            </a:r>
            <a:r>
              <a:rPr lang="cs-CZ" dirty="0"/>
              <a:t>bázi účelového členění </a:t>
            </a:r>
            <a:r>
              <a:rPr lang="cs-CZ" dirty="0" smtClean="0"/>
              <a:t>nákladů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5791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7546"/>
            <a:ext cx="8064896" cy="504055"/>
          </a:xfrm>
        </p:spPr>
        <p:txBody>
          <a:bodyPr/>
          <a:lstStyle/>
          <a:p>
            <a:r>
              <a:rPr lang="cs-CZ" sz="3200" b="1" dirty="0"/>
              <a:t>Zjišťování výsledku hospodaření v účetnictví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733934"/>
            <a:ext cx="7344816" cy="397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3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bg1"/>
                </a:solidFill>
              </a:rPr>
              <a:t>ODCHYLKY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2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1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Odchylka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Vyjadřuje rozdíl mezi skutečnými a plánovanými veličinami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Odchylka nákladů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cs-CZ" sz="2000" dirty="0" smtClean="0"/>
              <a:t>Rozdíl mezi skutečnými náklady a plánovanými náklady</a:t>
            </a:r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Odchylka tržeb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cs-CZ" sz="2000" dirty="0" smtClean="0"/>
              <a:t>Rozdíl mezi skutečnými tržbami a plánovanými tržbami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07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Odchylka zisku (popř. VH)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V návaznosti na výsledek hospodaření, popř. na faktory, které ovlivňují výsledek hospodaření, rozeznáváme</a:t>
            </a:r>
            <a:r>
              <a:rPr lang="cs-CZ" sz="2000" dirty="0" smtClean="0"/>
              <a:t>: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cs-CZ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Odchylku </a:t>
            </a:r>
            <a:r>
              <a:rPr lang="cs-CZ" sz="2000" dirty="0"/>
              <a:t>variabilních </a:t>
            </a:r>
            <a:r>
              <a:rPr lang="cs-CZ" sz="2000" dirty="0" smtClean="0"/>
              <a:t>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Odchylku </a:t>
            </a:r>
            <a:r>
              <a:rPr lang="cs-CZ" sz="2000" dirty="0"/>
              <a:t>fixních </a:t>
            </a:r>
            <a:r>
              <a:rPr lang="cs-CZ" sz="2000" dirty="0" smtClean="0"/>
              <a:t>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Odchylku výnosů</a:t>
            </a:r>
          </a:p>
        </p:txBody>
      </p:sp>
    </p:spTree>
    <p:extLst>
      <p:ext uri="{BB962C8B-B14F-4D97-AF65-F5344CB8AC3E}">
        <p14:creationId xmlns:p14="http://schemas.microsoft.com/office/powerpoint/2010/main" val="174232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Odchylka zisku (popř. VH)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V návaznosti na výsledek hospodaření, popř. na faktory, které ovlivňují výsledek hospodaření, rozeznáváme</a:t>
            </a:r>
            <a:r>
              <a:rPr lang="cs-CZ" sz="2000" dirty="0" smtClean="0"/>
              <a:t>: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cs-CZ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Odchylka </a:t>
            </a:r>
            <a:r>
              <a:rPr lang="cs-CZ" sz="2000" dirty="0"/>
              <a:t>variabilních </a:t>
            </a:r>
            <a:r>
              <a:rPr lang="cs-CZ" sz="2000" dirty="0" smtClean="0"/>
              <a:t>nákladů</a:t>
            </a:r>
          </a:p>
          <a:p>
            <a:pPr marL="2571750" lvl="5" indent="-285750">
              <a:buFont typeface="Arial" pitchFamily="34" charset="0"/>
              <a:buChar char="•"/>
            </a:pPr>
            <a:r>
              <a:rPr lang="cs-CZ" sz="2000" dirty="0" smtClean="0"/>
              <a:t>Odchylka naturálních vstupů (materiál-kg)</a:t>
            </a:r>
          </a:p>
          <a:p>
            <a:pPr marL="2571750" lvl="5" indent="-285750">
              <a:buFont typeface="Arial" pitchFamily="34" charset="0"/>
              <a:buChar char="•"/>
            </a:pPr>
            <a:r>
              <a:rPr lang="cs-CZ" sz="2000" dirty="0" smtClean="0"/>
              <a:t>Odchylka cen naturálních vstupů (</a:t>
            </a:r>
            <a:r>
              <a:rPr lang="cs-CZ" sz="2000" dirty="0" err="1" smtClean="0"/>
              <a:t>kč</a:t>
            </a:r>
            <a:r>
              <a:rPr lang="cs-CZ" sz="2000" dirty="0" smtClean="0"/>
              <a:t>/kg)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Odchylka </a:t>
            </a:r>
            <a:r>
              <a:rPr lang="cs-CZ" sz="2000" dirty="0"/>
              <a:t>fixních </a:t>
            </a:r>
            <a:r>
              <a:rPr lang="cs-CZ" sz="2000" dirty="0" smtClean="0"/>
              <a:t>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Odchylka výnosů</a:t>
            </a:r>
          </a:p>
          <a:p>
            <a:pPr marL="2114550" lvl="4" indent="-285750">
              <a:buFont typeface="Arial" pitchFamily="34" charset="0"/>
              <a:buChar char="•"/>
            </a:pPr>
            <a:r>
              <a:rPr lang="cs-CZ" sz="2000" dirty="0" smtClean="0"/>
              <a:t>Odchylka prodaného objemu výrobků (ks)</a:t>
            </a:r>
          </a:p>
          <a:p>
            <a:pPr marL="2114550" lvl="4" indent="-285750">
              <a:buFont typeface="Arial" pitchFamily="34" charset="0"/>
              <a:buChar char="•"/>
            </a:pPr>
            <a:r>
              <a:rPr lang="cs-CZ" sz="2000" dirty="0" smtClean="0"/>
              <a:t>Odchylka prodejní ceny (</a:t>
            </a:r>
            <a:r>
              <a:rPr lang="cs-CZ" sz="2000" dirty="0" err="1" smtClean="0"/>
              <a:t>kč</a:t>
            </a:r>
            <a:r>
              <a:rPr lang="cs-CZ" sz="2000" dirty="0" smtClean="0"/>
              <a:t>/ks)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4315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Odchylka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Celková odchylka = skutečné náklady – plánované náklady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/>
              <a:t>Celková </a:t>
            </a:r>
            <a:r>
              <a:rPr lang="cs-CZ" sz="2000" dirty="0"/>
              <a:t>odchylka = množstevní odchylka + cenová odchylka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/>
              <a:t>Množstevní </a:t>
            </a:r>
            <a:r>
              <a:rPr lang="cs-CZ" sz="2000" dirty="0"/>
              <a:t>odchylka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000" dirty="0" smtClean="0"/>
              <a:t>= (</a:t>
            </a:r>
            <a:r>
              <a:rPr lang="cs-CZ" sz="2000" dirty="0"/>
              <a:t>skutečné množství – plánované množství) </a:t>
            </a:r>
            <a:r>
              <a:rPr lang="en-GB" sz="2000" dirty="0"/>
              <a:t>*</a:t>
            </a:r>
            <a:r>
              <a:rPr lang="cs-CZ" sz="2000" dirty="0"/>
              <a:t> plánovaná cena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/>
              <a:t>Cenová odchylka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000" dirty="0" smtClean="0"/>
              <a:t>= (skutečná </a:t>
            </a:r>
            <a:r>
              <a:rPr lang="cs-CZ" sz="2000" dirty="0"/>
              <a:t>cena- plánovaná cena) * skutečné množství</a:t>
            </a:r>
          </a:p>
        </p:txBody>
      </p:sp>
    </p:spTree>
    <p:extLst>
      <p:ext uri="{BB962C8B-B14F-4D97-AF65-F5344CB8AC3E}">
        <p14:creationId xmlns:p14="http://schemas.microsoft.com/office/powerpoint/2010/main" val="7025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Náklady a výnosy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Náklady a výnosy jsou považovány za základní kategorie ekonomického pohybu představující hlavní prvky účetnictví.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náklady </a:t>
            </a:r>
            <a:r>
              <a:rPr lang="cs-CZ" dirty="0" smtClean="0"/>
              <a:t>- vynaložení </a:t>
            </a:r>
            <a:r>
              <a:rPr lang="cs-CZ" dirty="0"/>
              <a:t>(obětování) ekonomických zdrojů na určitý výkon jako výsledek aktivity, převoditelné na peníze, přinášející očekávaný ekonomický </a:t>
            </a:r>
            <a:r>
              <a:rPr lang="cs-CZ" dirty="0" smtClean="0"/>
              <a:t>prospěch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např. nákup materiálu, spotřeba </a:t>
            </a:r>
            <a:r>
              <a:rPr lang="cs-CZ" dirty="0"/>
              <a:t>elektrické energie, mzdové a sociální náklady, spotřeba materiálu, nákladové </a:t>
            </a:r>
            <a:r>
              <a:rPr lang="cs-CZ" dirty="0" smtClean="0"/>
              <a:t>úroky apod.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výnosy</a:t>
            </a:r>
            <a:r>
              <a:rPr lang="cs-CZ" dirty="0" smtClean="0"/>
              <a:t> - ekonomický </a:t>
            </a:r>
            <a:r>
              <a:rPr lang="cs-CZ" dirty="0"/>
              <a:t>prospěch, převoditelný na </a:t>
            </a:r>
            <a:r>
              <a:rPr lang="cs-CZ" dirty="0" smtClean="0"/>
              <a:t>peníze, </a:t>
            </a:r>
            <a:r>
              <a:rPr lang="cs-CZ" dirty="0"/>
              <a:t>získaný účelným využitím ekonomických </a:t>
            </a:r>
            <a:r>
              <a:rPr lang="cs-CZ" dirty="0" smtClean="0"/>
              <a:t>zdrojů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apř. tržby z prodeje výrobků, majetku, úroky z vkladů apod.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3623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Náklady v manažerském účetnictví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987574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Vychází se z charakteristiky nákladů jako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hodnotově vyjádřeného,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účelného vynaložení ekonomických zdrojů podniku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účelově souvisejícího s ekonomickou činností.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Rozlišujeme 2 rysy nákladů: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účelnost</a:t>
            </a:r>
            <a:r>
              <a:rPr lang="cs-CZ" dirty="0" smtClean="0"/>
              <a:t> – náklady vynaloženy hospodárně, přiměřeně k výsledku činnosti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účelovost (účelový charakter) </a:t>
            </a:r>
            <a:r>
              <a:rPr lang="cs-CZ" dirty="0" smtClean="0"/>
              <a:t>-  vynaložení ekonomického zdroje tak, aby byl ekonomický prospěch vyšší než vynaložené ekonomické zdroje (výnosy &gt; náklady)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28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360039"/>
          </a:xfrm>
        </p:spPr>
        <p:txBody>
          <a:bodyPr/>
          <a:lstStyle/>
          <a:p>
            <a:r>
              <a:rPr lang="cs-CZ" altLang="cs-CZ" sz="3200" b="1" dirty="0" smtClean="0"/>
              <a:t>Vnitropodnikové útvary a jejich členění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75289" y="771550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útvarové členění bylo </a:t>
            </a:r>
            <a:r>
              <a:rPr lang="cs-CZ" dirty="0"/>
              <a:t>vytvořeno v souvislosti s organizací </a:t>
            </a:r>
            <a:r>
              <a:rPr lang="cs-CZ" dirty="0" smtClean="0"/>
              <a:t>podniku a souvisí </a:t>
            </a:r>
            <a:r>
              <a:rPr lang="cs-CZ" dirty="0"/>
              <a:t>s vymezením pravomoci a odpovědnosti jednotlivých </a:t>
            </a:r>
            <a:r>
              <a:rPr lang="cs-CZ" dirty="0" smtClean="0"/>
              <a:t>útvarů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obvykle se člení na: </a:t>
            </a:r>
            <a:endParaRPr lang="cs-CZ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hlavní </a:t>
            </a:r>
            <a:r>
              <a:rPr lang="cs-CZ" sz="1600" dirty="0"/>
              <a:t>činnosti (např. výroba, služby</a:t>
            </a:r>
            <a:r>
              <a:rPr lang="cs-CZ" sz="1600" dirty="0" smtClean="0"/>
              <a:t>)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nákup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zásobování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distribuce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prodej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servisní činnosti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finanční řízení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generální ředitel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8222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Podnikové náklady a jejich členění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4" y="843558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druhovém členění nákladů</a:t>
            </a:r>
            <a:endParaRPr lang="cs-CZ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členění podle podstaty vynaložených zdrojů na vstupu do podniku nebo útvaru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provozní náklady a finanční náklady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účelové členění nákladů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provádí se na účtech útvarů či výkonů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poskytuje </a:t>
            </a:r>
            <a:r>
              <a:rPr lang="cs-CZ" dirty="0"/>
              <a:t>informace o tom, kde byly </a:t>
            </a:r>
            <a:r>
              <a:rPr lang="cs-CZ" dirty="0" smtClean="0"/>
              <a:t>náklady vynaloženy</a:t>
            </a:r>
            <a:r>
              <a:rPr lang="cs-CZ" dirty="0"/>
              <a:t>, popřípadě na jaký </a:t>
            </a:r>
            <a:r>
              <a:rPr lang="cs-CZ" dirty="0" smtClean="0"/>
              <a:t>výkon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jednicové </a:t>
            </a:r>
            <a:r>
              <a:rPr lang="cs-CZ" dirty="0" smtClean="0"/>
              <a:t>(vztaženy k výkonu či operaci)</a:t>
            </a:r>
            <a:r>
              <a:rPr lang="cs-CZ" b="1" dirty="0" smtClean="0"/>
              <a:t> či režijní náklady </a:t>
            </a:r>
            <a:r>
              <a:rPr lang="cs-CZ" dirty="0" smtClean="0"/>
              <a:t>(vztaženy k podpůrným procesům organizace)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závislost nákladů </a:t>
            </a:r>
            <a:r>
              <a:rPr lang="cs-CZ" b="1" dirty="0"/>
              <a:t>na objemu výkonů</a:t>
            </a:r>
            <a:r>
              <a:rPr lang="cs-CZ" dirty="0"/>
              <a:t> (náklady variabilní </a:t>
            </a:r>
            <a:r>
              <a:rPr lang="cs-CZ" dirty="0" smtClean="0"/>
              <a:t>a náklady </a:t>
            </a:r>
            <a:r>
              <a:rPr lang="cs-CZ" dirty="0"/>
              <a:t>fixní)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kdo </a:t>
            </a:r>
            <a:r>
              <a:rPr lang="cs-CZ" b="1" dirty="0"/>
              <a:t>nese odpovědnost za jejich vývoj</a:t>
            </a:r>
            <a:r>
              <a:rPr lang="cs-CZ" dirty="0"/>
              <a:t> (náklady ovlivnitelné a neovlivnitelné útvarem</a:t>
            </a:r>
            <a:r>
              <a:rPr lang="cs-CZ" dirty="0" smtClean="0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9743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Podnikové náklady a jejich členění</a:t>
            </a:r>
            <a:endParaRPr lang="cs-CZ" altLang="cs-CZ" sz="32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843558"/>
            <a:ext cx="6696744" cy="40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04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Druhové členění nákladů</a:t>
            </a:r>
            <a:br>
              <a:rPr lang="cs-CZ" altLang="cs-CZ" sz="3200" b="1" dirty="0" smtClean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4" y="843558"/>
            <a:ext cx="85689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Účtová </a:t>
            </a:r>
            <a:r>
              <a:rPr lang="cs-CZ" b="1" dirty="0"/>
              <a:t>třída </a:t>
            </a:r>
            <a:r>
              <a:rPr lang="cs-CZ" b="1" dirty="0" smtClean="0"/>
              <a:t>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50 </a:t>
            </a:r>
            <a:r>
              <a:rPr lang="cs-CZ" dirty="0"/>
              <a:t>- Spotřebované </a:t>
            </a:r>
            <a:r>
              <a:rPr lang="cs-CZ" dirty="0" smtClean="0"/>
              <a:t>nákupy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51 – Služby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52 </a:t>
            </a:r>
            <a:r>
              <a:rPr lang="cs-CZ" dirty="0"/>
              <a:t>- Osobní </a:t>
            </a:r>
            <a:r>
              <a:rPr lang="cs-CZ" dirty="0" smtClean="0"/>
              <a:t>náklady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53 </a:t>
            </a:r>
            <a:r>
              <a:rPr lang="cs-CZ" dirty="0"/>
              <a:t>- Daně a </a:t>
            </a:r>
            <a:r>
              <a:rPr lang="cs-CZ" dirty="0" smtClean="0"/>
              <a:t>poplatky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54 </a:t>
            </a:r>
            <a:r>
              <a:rPr lang="cs-CZ" dirty="0"/>
              <a:t>- Jiné provozní </a:t>
            </a:r>
            <a:r>
              <a:rPr lang="cs-CZ" dirty="0" smtClean="0"/>
              <a:t>náklady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55 </a:t>
            </a:r>
            <a:r>
              <a:rPr lang="cs-CZ" dirty="0"/>
              <a:t>- Odpisy, rezervy, komplexní náklady příštích období a opravné položky v </a:t>
            </a:r>
            <a:r>
              <a:rPr lang="cs-CZ" dirty="0" smtClean="0"/>
              <a:t>		     provozní oblasti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56 </a:t>
            </a:r>
            <a:r>
              <a:rPr lang="cs-CZ" dirty="0"/>
              <a:t>- Finanční </a:t>
            </a:r>
            <a:r>
              <a:rPr lang="cs-CZ" dirty="0" smtClean="0"/>
              <a:t>náklady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57 </a:t>
            </a:r>
            <a:r>
              <a:rPr lang="cs-CZ" dirty="0"/>
              <a:t>- Rezervy a opravné položky finančních </a:t>
            </a:r>
            <a:r>
              <a:rPr lang="cs-CZ" dirty="0" smtClean="0"/>
              <a:t>nákladů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58 </a:t>
            </a:r>
            <a:r>
              <a:rPr lang="cs-CZ" dirty="0"/>
              <a:t>- Mimořádné </a:t>
            </a:r>
            <a:r>
              <a:rPr lang="cs-CZ" dirty="0" smtClean="0"/>
              <a:t>náklady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59 </a:t>
            </a:r>
            <a:r>
              <a:rPr lang="cs-CZ" dirty="0"/>
              <a:t>- Daně z příjmů a převodové účty a rezerva na daň z příjmů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142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Účelové členění nákladů</a:t>
            </a:r>
            <a:br>
              <a:rPr lang="cs-CZ" altLang="cs-CZ" sz="3200" b="1" dirty="0" smtClean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4" y="843558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Účtová třída </a:t>
            </a:r>
            <a:r>
              <a:rPr lang="cs-CZ" b="1" dirty="0" smtClean="0"/>
              <a:t>8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80 </a:t>
            </a:r>
            <a:r>
              <a:rPr lang="cs-CZ" dirty="0"/>
              <a:t>- Náklady na prodané výkony (801-Prodané výrobky, 802-Prodané služby, 804-Prodané zboží</a:t>
            </a:r>
            <a:r>
              <a:rPr lang="cs-CZ" dirty="0" smtClean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81 </a:t>
            </a:r>
            <a:r>
              <a:rPr lang="cs-CZ" dirty="0"/>
              <a:t>- Prodejní režie (811-Balné, 812-Osobní náklady, 813-Odpisy, 814-Nájemné, 815-Cestovné, 816-Telekomunikační náklady, 817-Náklady na pojištění, 818-Náklady na osvětlení a vytápění, 819-Ostatní prodejní náklady</a:t>
            </a:r>
            <a:r>
              <a:rPr lang="cs-CZ" dirty="0" smtClean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82 </a:t>
            </a:r>
            <a:r>
              <a:rPr lang="cs-CZ" dirty="0"/>
              <a:t>- Správní režie (821-Materiálové náklady, 822-Osobní náklady, 823-Odpisy, 824-Nájemné, 825-Cestovné, 826-Telekomunikační náklady, 827-Náklady na pojištění, 828-Náklady na osvětlení a vytápění, 829-Ostatní správní náklady</a:t>
            </a:r>
            <a:r>
              <a:rPr lang="cs-CZ" dirty="0" smtClean="0"/>
              <a:t>),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4671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3325</TotalTime>
  <Words>1191</Words>
  <Application>Microsoft Office PowerPoint</Application>
  <PresentationFormat>Předvádění na obrazovce (16:9)</PresentationFormat>
  <Paragraphs>246</Paragraphs>
  <Slides>27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SLU</vt:lpstr>
      <vt:lpstr>ZÁKLADNÍ POJMY A KRITÉRIA MANAŽERSKÉHO ÚČETNICTVÍ VE VZTAHU K PODNIKU</vt:lpstr>
      <vt:lpstr>Cíl podnikatelského procesu</vt:lpstr>
      <vt:lpstr>Náklady a výnosy</vt:lpstr>
      <vt:lpstr>Náklady v manažerském účetnictví</vt:lpstr>
      <vt:lpstr>Vnitropodnikové útvary a jejich členění </vt:lpstr>
      <vt:lpstr>Podnikové náklady a jejich členění</vt:lpstr>
      <vt:lpstr>Podnikové náklady a jejich členění</vt:lpstr>
      <vt:lpstr>Druhové členění nákladů </vt:lpstr>
      <vt:lpstr>Účelové členění nákladů </vt:lpstr>
      <vt:lpstr>Účelové členění nákladů </vt:lpstr>
      <vt:lpstr>Podnikové výnosy</vt:lpstr>
      <vt:lpstr>Druhové členění výnosů</vt:lpstr>
      <vt:lpstr>Účelové členění výnosů </vt:lpstr>
      <vt:lpstr>Výnosy a náklady podle činnosti podniku </vt:lpstr>
      <vt:lpstr>Výnosy a náklady podle činnosti podniku </vt:lpstr>
      <vt:lpstr>Výrobní proces</vt:lpstr>
      <vt:lpstr>Výdaje</vt:lpstr>
      <vt:lpstr>Příjmy</vt:lpstr>
      <vt:lpstr>Rozdíly mezi náklady a výdaji</vt:lpstr>
      <vt:lpstr>Zjišťování výsledku hospodaření v účetnictví </vt:lpstr>
      <vt:lpstr>Zjišťování výsledku hospodaření v účetnictví </vt:lpstr>
      <vt:lpstr>ODCHYLKY</vt:lpstr>
      <vt:lpstr>Odchylka</vt:lpstr>
      <vt:lpstr>Odchylka zisku (popř. VH)</vt:lpstr>
      <vt:lpstr>Odchylka zisku (popř. VH)</vt:lpstr>
      <vt:lpstr>Odchylka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148</cp:revision>
  <dcterms:created xsi:type="dcterms:W3CDTF">2016-07-06T15:42:34Z</dcterms:created>
  <dcterms:modified xsi:type="dcterms:W3CDTF">2019-09-30T19:08:00Z</dcterms:modified>
</cp:coreProperties>
</file>