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7" r:id="rId3"/>
    <p:sldId id="401" r:id="rId4"/>
    <p:sldId id="378" r:id="rId5"/>
    <p:sldId id="358" r:id="rId6"/>
    <p:sldId id="316" r:id="rId7"/>
    <p:sldId id="379" r:id="rId8"/>
    <p:sldId id="304" r:id="rId9"/>
    <p:sldId id="388" r:id="rId10"/>
    <p:sldId id="372" r:id="rId11"/>
    <p:sldId id="373" r:id="rId12"/>
    <p:sldId id="380" r:id="rId13"/>
    <p:sldId id="389" r:id="rId14"/>
    <p:sldId id="381" r:id="rId15"/>
    <p:sldId id="400" r:id="rId16"/>
    <p:sldId id="402" r:id="rId17"/>
    <p:sldId id="382" r:id="rId18"/>
    <p:sldId id="390" r:id="rId19"/>
    <p:sldId id="397" r:id="rId20"/>
    <p:sldId id="398" r:id="rId21"/>
    <p:sldId id="392" r:id="rId22"/>
    <p:sldId id="399" r:id="rId23"/>
    <p:sldId id="27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3" autoAdjust="0"/>
    <p:restoredTop sz="94621" autoAdjust="0"/>
  </p:normalViewPr>
  <p:slideViewPr>
    <p:cSldViewPr>
      <p:cViewPr varScale="1">
        <p:scale>
          <a:sx n="144" d="100"/>
          <a:sy n="144" d="100"/>
        </p:scale>
        <p:origin x="66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16.11.2021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4049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4079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40607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4153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211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253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071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1251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1250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11357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743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584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955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384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3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885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6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341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3890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812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8433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15516" y="195486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METODA STANDARDNÍCH NÁKLADŮ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463809" y="3651870"/>
            <a:ext cx="368019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č. 9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 od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5089" y="1203598"/>
            <a:ext cx="741682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k</a:t>
            </a:r>
            <a:r>
              <a:rPr lang="cs-CZ" sz="2400" dirty="0" smtClean="0"/>
              <a:t>ontrola hospodárnosti a efektivnosti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ropojeny s prémiováním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84233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Zjišťují se 2 způsoby: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průběžně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dodatečným výpočtem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11840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Zjišťování odchylek - průběžně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1369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má </a:t>
            </a:r>
            <a:r>
              <a:rPr lang="cs-CZ" sz="2400" dirty="0"/>
              <a:t>význam hlavně v malosériové a středně sériové výrobě, kdy </a:t>
            </a:r>
            <a:r>
              <a:rPr lang="cs-CZ" sz="2400" dirty="0" smtClean="0"/>
              <a:t>je částka </a:t>
            </a:r>
            <a:r>
              <a:rPr lang="cs-CZ" sz="2400" dirty="0"/>
              <a:t>odchylek za určité období u určité kalkulační položky součtem dílčích </a:t>
            </a:r>
            <a:r>
              <a:rPr lang="cs-CZ" sz="2400" dirty="0" smtClean="0"/>
              <a:t>odchylek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/>
          </a:p>
          <a:p>
            <a:pPr algn="ctr"/>
            <a:r>
              <a:rPr lang="cs-CZ" sz="2400" b="1" u="sng" dirty="0" smtClean="0"/>
              <a:t>skutečné náklady = náklady </a:t>
            </a:r>
            <a:r>
              <a:rPr lang="cs-CZ" sz="2400" b="1" u="sng" dirty="0"/>
              <a:t>podle standardů ± </a:t>
            </a:r>
            <a:r>
              <a:rPr lang="cs-CZ" sz="2400" b="1" u="sng" dirty="0" smtClean="0"/>
              <a:t>odchylky</a:t>
            </a:r>
            <a:endParaRPr lang="cs-CZ" sz="2000" b="1" u="sng" dirty="0"/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40528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Zjišťování odchylek – dodatečným výpočtem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8488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používá se </a:t>
            </a:r>
            <a:r>
              <a:rPr lang="cs-CZ" sz="2400" dirty="0"/>
              <a:t>v procesní technologii a u režijních </a:t>
            </a:r>
            <a:r>
              <a:rPr lang="cs-CZ" sz="2400" dirty="0" smtClean="0"/>
              <a:t>nákladů</a:t>
            </a:r>
            <a:endParaRPr lang="cs-CZ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Platí:</a:t>
            </a:r>
          </a:p>
          <a:p>
            <a:pPr marL="0" lvl="1"/>
            <a:endParaRPr lang="cs-CZ" sz="2400" b="1" dirty="0" smtClean="0"/>
          </a:p>
          <a:p>
            <a:pPr marL="0" lvl="1" algn="ctr"/>
            <a:r>
              <a:rPr lang="cs-CZ" sz="2000" b="1" u="sng" dirty="0" smtClean="0"/>
              <a:t>Skutečné </a:t>
            </a:r>
            <a:r>
              <a:rPr lang="cs-CZ" sz="2000" b="1" u="sng" dirty="0"/>
              <a:t>náklady = náklady podle standardů ± odchylky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180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 smtClean="0"/>
              <a:t>podle místa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odle výrobku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ozitivní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egativní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p</a:t>
            </a:r>
            <a:r>
              <a:rPr lang="cs-CZ" sz="2200" dirty="0" smtClean="0"/>
              <a:t>říznivá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/>
              <a:t>n</a:t>
            </a:r>
            <a:r>
              <a:rPr lang="cs-CZ" sz="2200" dirty="0" smtClean="0"/>
              <a:t>epříznivá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6884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Základní 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5"/>
            <a:ext cx="8064896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kvalitativní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jako rozdíl mezi rozpočtovanou a skutečnou úrovní dosažené ceny, mzdového ocenění a jiných parametrů souvisejících s oceněním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kvantitativní odchylky - </a:t>
            </a:r>
            <a:r>
              <a:rPr lang="cs-CZ" sz="2000" dirty="0" smtClean="0"/>
              <a:t>vznikají </a:t>
            </a:r>
            <a:r>
              <a:rPr lang="cs-CZ" sz="2000" dirty="0"/>
              <a:t>naopak z rozdílu mezi rozpočtovanou a skutečnou úrovní naturální spotřeby, prodaných výkonů a jiných parametrů, které souvisejí s věcnou podstatou hodnocené </a:t>
            </a:r>
            <a:r>
              <a:rPr lang="cs-CZ" sz="2000" dirty="0" smtClean="0"/>
              <a:t>veličiny</a:t>
            </a: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4663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Spotřební 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Rozpočtová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Výkonnostní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Objemová </a:t>
            </a:r>
            <a:r>
              <a:rPr lang="cs-CZ" sz="2400" dirty="0" smtClean="0"/>
              <a:t>odchylka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err="1" smtClean="0"/>
              <a:t>Účinnostní</a:t>
            </a:r>
            <a:r>
              <a:rPr lang="cs-CZ" sz="2400" dirty="0" smtClean="0"/>
              <a:t>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400" dirty="0" smtClean="0"/>
              <a:t>Kapacitní 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719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2800" b="1" dirty="0" smtClean="0"/>
              <a:t>Typy odchylek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92888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variabilních </a:t>
            </a:r>
            <a:r>
              <a:rPr lang="cs-CZ" sz="2400" dirty="0" smtClean="0"/>
              <a:t>nákladů - </a:t>
            </a:r>
            <a:r>
              <a:rPr lang="cs-CZ" sz="2400" b="1" dirty="0"/>
              <a:t>spotřební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ve vztahu ke skutečné </a:t>
            </a:r>
            <a:r>
              <a:rPr lang="cs-CZ" sz="2400" dirty="0" smtClean="0"/>
              <a:t>úrovni aktivity </a:t>
            </a:r>
            <a:r>
              <a:rPr lang="cs-CZ" sz="2400" dirty="0"/>
              <a:t>byly </a:t>
            </a:r>
            <a:r>
              <a:rPr lang="cs-CZ" sz="2400" dirty="0" smtClean="0"/>
              <a:t>plánované variabilní </a:t>
            </a:r>
            <a:r>
              <a:rPr lang="cs-CZ" sz="2400" dirty="0"/>
              <a:t>náklady vyšší nebo </a:t>
            </a:r>
            <a:r>
              <a:rPr lang="cs-CZ" sz="2400" dirty="0" smtClean="0"/>
              <a:t>nižší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dirty="0"/>
              <a:t>u fixních </a:t>
            </a:r>
            <a:r>
              <a:rPr lang="cs-CZ" sz="2400" dirty="0" smtClean="0"/>
              <a:t>nákladů - </a:t>
            </a:r>
            <a:r>
              <a:rPr lang="cs-CZ" sz="2400" b="1" dirty="0"/>
              <a:t>objemová </a:t>
            </a:r>
            <a:r>
              <a:rPr lang="cs-CZ" sz="2400" b="1" dirty="0" smtClean="0"/>
              <a:t>odchylka, </a:t>
            </a:r>
            <a:r>
              <a:rPr lang="cs-CZ" sz="2400" dirty="0"/>
              <a:t>která ukazuje, zda se vůbec fixní náklady liší </a:t>
            </a:r>
            <a:r>
              <a:rPr lang="cs-CZ" sz="2400" dirty="0" smtClean="0"/>
              <a:t>ve skutečnosti </a:t>
            </a:r>
            <a:r>
              <a:rPr lang="cs-CZ" sz="2400" dirty="0"/>
              <a:t>od rozpočtovaných a jak objem produkce ovlivňuje podíl fixní režie na </a:t>
            </a:r>
            <a:r>
              <a:rPr lang="cs-CZ" sz="2400" dirty="0" smtClean="0"/>
              <a:t>jednotku produkce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8032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92088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U </a:t>
            </a:r>
            <a:r>
              <a:rPr lang="cs-CZ" sz="2000" dirty="0"/>
              <a:t>variabilních nákladů se spotřební odchylka </a:t>
            </a:r>
            <a:r>
              <a:rPr lang="cs-CZ" sz="2000" dirty="0" smtClean="0"/>
              <a:t>rozkládá na:</a:t>
            </a:r>
          </a:p>
          <a:p>
            <a:pPr algn="just"/>
            <a:endParaRPr lang="cs-CZ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rozpočtovou </a:t>
            </a:r>
            <a:r>
              <a:rPr lang="cs-CZ" sz="2000" b="1" dirty="0"/>
              <a:t>odchylku</a:t>
            </a:r>
            <a:r>
              <a:rPr lang="cs-CZ" sz="2000" dirty="0"/>
              <a:t>, ta určuje, o kolik je skutečná režie větší nebo menší než </a:t>
            </a:r>
            <a:r>
              <a:rPr lang="cs-CZ" sz="2000" dirty="0" smtClean="0"/>
              <a:t>rozpočtované variabilní </a:t>
            </a:r>
            <a:r>
              <a:rPr lang="cs-CZ" sz="2000" dirty="0"/>
              <a:t>náklady zahrnuté ve variantním rozpočtu, který je přepočtený pro </a:t>
            </a:r>
            <a:r>
              <a:rPr lang="cs-CZ" sz="2000" dirty="0" smtClean="0"/>
              <a:t>skutečnou úroveň aktivity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výkonnostní </a:t>
            </a:r>
            <a:r>
              <a:rPr lang="cs-CZ" sz="2000" b="1" dirty="0"/>
              <a:t>odchylku</a:t>
            </a:r>
            <a:r>
              <a:rPr lang="cs-CZ" sz="2000" dirty="0"/>
              <a:t>, která ukazuje, kolik variabilních nákladů bylo neúčelně </a:t>
            </a:r>
            <a:r>
              <a:rPr lang="cs-CZ" sz="2000" dirty="0" smtClean="0"/>
              <a:t>vynaloženo na </a:t>
            </a:r>
            <a:r>
              <a:rPr lang="cs-CZ" sz="2000" dirty="0"/>
              <a:t>některou z neproduktivních aktivit jako jsou výroba zmetků a jejich </a:t>
            </a:r>
            <a:r>
              <a:rPr lang="cs-CZ" sz="2000" dirty="0" smtClean="0"/>
              <a:t>opravy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7618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82920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b="1" dirty="0" smtClean="0"/>
              <a:t>Typy odchylek</a:t>
            </a:r>
            <a:endParaRPr lang="cs-CZ" alt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42493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Objemová </a:t>
            </a:r>
            <a:r>
              <a:rPr lang="cs-CZ" sz="2000" dirty="0"/>
              <a:t>odchylka u fixních nákladů se rozkládá navíc na</a:t>
            </a:r>
            <a:r>
              <a:rPr lang="cs-CZ" sz="2000" dirty="0" smtClean="0"/>
              <a:t>:</a:t>
            </a:r>
          </a:p>
          <a:p>
            <a:pPr algn="just"/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err="1" smtClean="0"/>
              <a:t>účinnostní</a:t>
            </a:r>
            <a:r>
              <a:rPr lang="cs-CZ" sz="2000" b="1" dirty="0" smtClean="0"/>
              <a:t> </a:t>
            </a:r>
            <a:r>
              <a:rPr lang="cs-CZ" sz="2000" b="1" dirty="0"/>
              <a:t>odchylku</a:t>
            </a:r>
            <a:r>
              <a:rPr lang="cs-CZ" sz="2000" dirty="0"/>
              <a:t>, která ukazuje naopak důsledky dopadu neproduktivní činnosti na </a:t>
            </a:r>
            <a:r>
              <a:rPr lang="cs-CZ" sz="2000" dirty="0" smtClean="0"/>
              <a:t>fixní náklady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b="1" dirty="0" smtClean="0"/>
              <a:t>kapacitní </a:t>
            </a:r>
            <a:r>
              <a:rPr lang="cs-CZ" sz="2000" b="1" dirty="0"/>
              <a:t>odchylku</a:t>
            </a:r>
            <a:r>
              <a:rPr lang="cs-CZ" sz="2000" dirty="0"/>
              <a:t>, která vzniká v důsledku nižší nebo vyšší úrovně celkové aktivity, </a:t>
            </a:r>
            <a:r>
              <a:rPr lang="cs-CZ" sz="2000" dirty="0" smtClean="0"/>
              <a:t>než je </a:t>
            </a:r>
            <a:r>
              <a:rPr lang="cs-CZ" sz="2000" dirty="0"/>
              <a:t>stanoveno v rozpočtu režie, bez přihlédnutí k tomu, zda se jedná o produktivní nebo </a:t>
            </a:r>
            <a:r>
              <a:rPr lang="cs-CZ" sz="2000" dirty="0" smtClean="0"/>
              <a:t>neproduktivní činnost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839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Norma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059582"/>
            <a:ext cx="82283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 </a:t>
            </a:r>
            <a:r>
              <a:rPr lang="cs-CZ" sz="2000" dirty="0"/>
              <a:t>obvykle užší než </a:t>
            </a:r>
            <a:r>
              <a:rPr lang="cs-CZ" sz="2000" dirty="0" smtClean="0"/>
              <a:t>standard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směrná </a:t>
            </a:r>
            <a:r>
              <a:rPr lang="cs-CZ" sz="2000" dirty="0"/>
              <a:t>veličina </a:t>
            </a:r>
            <a:r>
              <a:rPr lang="cs-CZ" sz="2000" dirty="0" smtClean="0"/>
              <a:t>se vyjadřuje </a:t>
            </a:r>
            <a:r>
              <a:rPr lang="cs-CZ" sz="2000" dirty="0"/>
              <a:t>pomocí naturálních jednotek, pro tyto naturální </a:t>
            </a:r>
            <a:r>
              <a:rPr lang="cs-CZ" sz="2000" dirty="0" smtClean="0"/>
              <a:t>jednotky jsou stanoveny normované </a:t>
            </a:r>
            <a:r>
              <a:rPr lang="cs-CZ" sz="2000" dirty="0"/>
              <a:t>ceny, pomocí nichž stanovíme normu v </a:t>
            </a:r>
            <a:r>
              <a:rPr lang="cs-CZ" sz="2000" dirty="0" smtClean="0"/>
              <a:t>peněžních jednotkách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za </a:t>
            </a:r>
            <a:r>
              <a:rPr lang="cs-CZ" sz="2000" b="1" dirty="0"/>
              <a:t>stanovení normy v naturálních jednotkách </a:t>
            </a:r>
            <a:r>
              <a:rPr lang="cs-CZ" sz="2000" dirty="0"/>
              <a:t>obvykle odpovídá </a:t>
            </a:r>
            <a:r>
              <a:rPr lang="cs-CZ" sz="2000" b="1" dirty="0" smtClean="0"/>
              <a:t>technická příprava výroby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792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Typy odchylek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74168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Kapacitní odchylka </a:t>
            </a:r>
            <a:r>
              <a:rPr lang="cs-CZ" sz="2000" dirty="0"/>
              <a:t>se někdy navíc člení na podrobnější typy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odchylka z prostojů,</a:t>
            </a:r>
          </a:p>
          <a:p>
            <a:r>
              <a:rPr lang="cs-CZ" sz="2000" dirty="0"/>
              <a:t>• odchylka z kalendářních rozdílů,</a:t>
            </a:r>
          </a:p>
          <a:p>
            <a:r>
              <a:rPr lang="cs-CZ" sz="2000" dirty="0"/>
              <a:t>• odchylka z nevyužívané kapacity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/>
              <a:t>U kapacitní odchylky je třeba dále rozlišovat, jestli se odvozuje od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r>
              <a:rPr lang="cs-CZ" sz="2000" dirty="0"/>
              <a:t>• optimálního využití kapacity, nebo</a:t>
            </a:r>
          </a:p>
          <a:p>
            <a:r>
              <a:rPr lang="cs-CZ" sz="2000" dirty="0"/>
              <a:t>• plánovaného využití v daném období.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60051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275606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 smtClean="0"/>
              <a:t>rozpočtová </a:t>
            </a:r>
            <a:r>
              <a:rPr lang="cs-CZ" sz="2400" b="1" dirty="0"/>
              <a:t>odchylka </a:t>
            </a:r>
            <a:r>
              <a:rPr lang="cs-CZ" sz="2400" dirty="0"/>
              <a:t>– obvykle je v odpovědnosti útvaru, ve kterém </a:t>
            </a:r>
            <a:r>
              <a:rPr lang="cs-CZ" sz="2400" dirty="0" smtClean="0"/>
              <a:t>vznikla</a:t>
            </a:r>
          </a:p>
          <a:p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výkonnostní </a:t>
            </a:r>
            <a:r>
              <a:rPr lang="cs-CZ" sz="2400" b="1" dirty="0"/>
              <a:t>a </a:t>
            </a:r>
            <a:r>
              <a:rPr lang="cs-CZ" sz="2400" b="1" dirty="0" err="1"/>
              <a:t>účinnostní</a:t>
            </a:r>
            <a:r>
              <a:rPr lang="cs-CZ" sz="2400" b="1" dirty="0"/>
              <a:t> odchylka </a:t>
            </a:r>
            <a:r>
              <a:rPr lang="cs-CZ" sz="2400" dirty="0"/>
              <a:t>– protože se váže </a:t>
            </a:r>
            <a:r>
              <a:rPr lang="cs-CZ" sz="2400" dirty="0" smtClean="0"/>
              <a:t>k neproduktivnímu </a:t>
            </a:r>
            <a:r>
              <a:rPr lang="cs-CZ" sz="2400" dirty="0"/>
              <a:t>využití </a:t>
            </a:r>
            <a:r>
              <a:rPr lang="cs-CZ" sz="2400" dirty="0" smtClean="0"/>
              <a:t>kapacity, vystavují </a:t>
            </a:r>
            <a:r>
              <a:rPr lang="cs-CZ" sz="2400" dirty="0"/>
              <a:t>se pro tyto případy samostatné doklady (mzdové doklady, hlášení zmetků, </a:t>
            </a:r>
            <a:r>
              <a:rPr lang="cs-CZ" sz="2400" dirty="0" err="1" smtClean="0"/>
              <a:t>odchylkové</a:t>
            </a:r>
            <a:r>
              <a:rPr lang="cs-CZ" sz="2400" dirty="0"/>
              <a:t> </a:t>
            </a:r>
            <a:r>
              <a:rPr lang="cs-CZ" sz="2400" dirty="0" smtClean="0"/>
              <a:t>doklady </a:t>
            </a:r>
            <a:r>
              <a:rPr lang="cs-CZ" sz="2400" dirty="0"/>
              <a:t>a další), u kterých lze stanovit individuální </a:t>
            </a:r>
            <a:r>
              <a:rPr lang="cs-CZ" sz="2400" dirty="0" smtClean="0"/>
              <a:t>odpovědnost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69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704856" cy="432047"/>
          </a:xfrm>
        </p:spPr>
        <p:txBody>
          <a:bodyPr/>
          <a:lstStyle/>
          <a:p>
            <a:r>
              <a:rPr lang="pl-PL" altLang="cs-CZ" sz="3200" b="1" dirty="0" smtClean="0"/>
              <a:t>Určení odpovědnosti za odchylky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987574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400" b="1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kapacitní </a:t>
            </a:r>
            <a:r>
              <a:rPr lang="cs-CZ" sz="2400" b="1" dirty="0"/>
              <a:t>odchylka </a:t>
            </a:r>
            <a:r>
              <a:rPr lang="cs-CZ" sz="2400" dirty="0"/>
              <a:t>– obvykle bývá v odpovědnosti vedení podniku (závodu, </a:t>
            </a:r>
            <a:r>
              <a:rPr lang="cs-CZ" sz="2400" dirty="0" smtClean="0"/>
              <a:t>oddělení) podle </a:t>
            </a:r>
            <a:r>
              <a:rPr lang="cs-CZ" sz="2400" dirty="0"/>
              <a:t>podmínek konkrétního </a:t>
            </a:r>
            <a:r>
              <a:rPr lang="cs-CZ" sz="2400" dirty="0" smtClean="0"/>
              <a:t>podniku</a:t>
            </a:r>
          </a:p>
          <a:p>
            <a:pPr algn="just"/>
            <a:endParaRPr lang="cs-CZ" sz="24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400" b="1" dirty="0" smtClean="0"/>
              <a:t>odchylky </a:t>
            </a:r>
            <a:r>
              <a:rPr lang="cs-CZ" sz="2400" b="1" dirty="0"/>
              <a:t>z prostojů </a:t>
            </a:r>
            <a:r>
              <a:rPr lang="cs-CZ" sz="2400" dirty="0"/>
              <a:t>nebo z jiného neproduktivního užití kapacity - obvykle je </a:t>
            </a:r>
            <a:r>
              <a:rPr lang="cs-CZ" sz="2400" dirty="0" smtClean="0"/>
              <a:t>můžeme rozlišovat </a:t>
            </a:r>
            <a:r>
              <a:rPr lang="cs-CZ" sz="2400" dirty="0"/>
              <a:t>podle odpovědnosti </a:t>
            </a:r>
            <a:r>
              <a:rPr lang="cs-CZ" sz="2400" dirty="0" smtClean="0"/>
              <a:t>v daném útvaru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480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067694"/>
            <a:ext cx="6696744" cy="1368152"/>
          </a:xfrm>
        </p:spPr>
        <p:txBody>
          <a:bodyPr/>
          <a:lstStyle/>
          <a:p>
            <a:pPr algn="ctr"/>
            <a:r>
              <a:rPr lang="cs-CZ" altLang="cs-CZ" sz="4000" b="1" dirty="0" smtClean="0">
                <a:solidFill>
                  <a:srgbClr val="00544D"/>
                </a:solidFill>
              </a:rPr>
              <a:t>Děkuji za pozornost 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39443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23479"/>
            <a:ext cx="7776864" cy="576064"/>
          </a:xfrm>
        </p:spPr>
        <p:txBody>
          <a:bodyPr/>
          <a:lstStyle/>
          <a:p>
            <a:r>
              <a:rPr lang="cs-CZ" altLang="cs-CZ" sz="3200" b="1" dirty="0" smtClean="0"/>
              <a:t>Normy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94632"/>
            <a:ext cx="806489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/>
              <a:t>ve většině případů </a:t>
            </a:r>
            <a:r>
              <a:rPr lang="cs-CZ" sz="2000" dirty="0" smtClean="0"/>
              <a:t>se používá </a:t>
            </a:r>
            <a:r>
              <a:rPr lang="cs-CZ" sz="2000" dirty="0"/>
              <a:t>u rozpočtování přímých </a:t>
            </a:r>
            <a:r>
              <a:rPr lang="cs-CZ" sz="2000" dirty="0" smtClean="0"/>
              <a:t>nákladů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jedná </a:t>
            </a:r>
            <a:r>
              <a:rPr lang="cs-CZ" sz="2000" dirty="0"/>
              <a:t>se o vztahovou či směrnou veličinu týkající se například spotřeby materiálu, práce apod., která je vyjádřena v naturálních </a:t>
            </a:r>
            <a:r>
              <a:rPr lang="cs-CZ" sz="2000" dirty="0" smtClean="0"/>
              <a:t>jednotkách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následně </a:t>
            </a:r>
            <a:r>
              <a:rPr lang="cs-CZ" sz="2000" dirty="0"/>
              <a:t>je skrze vztahovou veličinu převedena na peněžní </a:t>
            </a:r>
            <a:r>
              <a:rPr lang="cs-CZ" sz="2000" dirty="0" smtClean="0"/>
              <a:t>jednotky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příkladem </a:t>
            </a:r>
            <a:r>
              <a:rPr lang="cs-CZ" sz="2000" dirty="0"/>
              <a:t>může být například hodina, kg, </a:t>
            </a:r>
            <a:r>
              <a:rPr lang="cs-CZ" sz="2000" dirty="0" smtClean="0"/>
              <a:t>kWh</a:t>
            </a:r>
            <a:r>
              <a:rPr lang="cs-CZ" sz="2000" dirty="0"/>
              <a:t> </a:t>
            </a:r>
            <a:r>
              <a:rPr lang="cs-CZ" sz="2000" dirty="0" smtClean="0"/>
              <a:t>apod.</a:t>
            </a:r>
            <a:endParaRPr lang="cs-CZ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271538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488832" cy="432047"/>
          </a:xfrm>
        </p:spPr>
        <p:txBody>
          <a:bodyPr/>
          <a:lstStyle/>
          <a:p>
            <a:r>
              <a:rPr lang="pl-PL" altLang="cs-CZ" sz="3200" b="1" dirty="0" smtClean="0"/>
              <a:t>Standard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08428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 chápán šířeji než norma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norma </a:t>
            </a:r>
            <a:r>
              <a:rPr lang="cs-CZ" sz="2000" dirty="0"/>
              <a:t>se převážně používá </a:t>
            </a:r>
            <a:r>
              <a:rPr lang="cs-CZ" sz="2000" dirty="0" smtClean="0"/>
              <a:t>pro označení </a:t>
            </a:r>
            <a:r>
              <a:rPr lang="cs-CZ" sz="2000" dirty="0"/>
              <a:t>přímých (jednicových) nákladů, pojem standard </a:t>
            </a:r>
            <a:r>
              <a:rPr lang="cs-CZ" sz="2000" b="1" dirty="0"/>
              <a:t>zahrnuje i režijní náklady</a:t>
            </a:r>
            <a:r>
              <a:rPr lang="cs-CZ" sz="2000" dirty="0"/>
              <a:t>, </a:t>
            </a:r>
            <a:r>
              <a:rPr lang="cs-CZ" sz="2000" dirty="0" smtClean="0"/>
              <a:t>kdy funkci </a:t>
            </a:r>
            <a:r>
              <a:rPr lang="cs-CZ" sz="2000" dirty="0"/>
              <a:t>standardu plní rozpočet režijních </a:t>
            </a:r>
            <a:r>
              <a:rPr lang="cs-CZ" sz="2000" dirty="0" smtClean="0"/>
              <a:t>nákladů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mezi </a:t>
            </a:r>
            <a:r>
              <a:rPr lang="cs-CZ" sz="2000" dirty="0"/>
              <a:t>standardy se zahrnují i další </a:t>
            </a:r>
            <a:r>
              <a:rPr lang="cs-CZ" sz="2000" dirty="0" smtClean="0"/>
              <a:t>směrné veličiny</a:t>
            </a:r>
            <a:r>
              <a:rPr lang="cs-CZ" sz="2000" dirty="0"/>
              <a:t>, kterými mohou být cena materiálu, výrobku, mzdová sazba, ale i standardní </a:t>
            </a:r>
            <a:r>
              <a:rPr lang="cs-CZ" sz="2000" dirty="0" smtClean="0"/>
              <a:t>kapacita, standardní </a:t>
            </a:r>
            <a:r>
              <a:rPr lang="cs-CZ" sz="2000" dirty="0"/>
              <a:t>objem výroby nebo </a:t>
            </a:r>
            <a:r>
              <a:rPr lang="cs-CZ" sz="2000" dirty="0" smtClean="0"/>
              <a:t>prodeje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 smtClean="0"/>
              <a:t>protože </a:t>
            </a:r>
            <a:r>
              <a:rPr lang="cs-CZ" sz="2000" dirty="0"/>
              <a:t>se stanovuje standard pro objem </a:t>
            </a:r>
            <a:r>
              <a:rPr lang="cs-CZ" sz="2000" dirty="0" smtClean="0"/>
              <a:t>výroby (prodeje</a:t>
            </a:r>
            <a:r>
              <a:rPr lang="cs-CZ" sz="2000" dirty="0"/>
              <a:t>), stanoví se nepřímo i standardní </a:t>
            </a:r>
            <a:r>
              <a:rPr lang="cs-CZ" sz="2000" dirty="0" smtClean="0"/>
              <a:t>výnosy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4468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8064896" cy="504055"/>
          </a:xfrm>
        </p:spPr>
        <p:txBody>
          <a:bodyPr/>
          <a:lstStyle/>
          <a:p>
            <a:r>
              <a:rPr lang="pl-PL" altLang="cs-CZ" sz="3200" b="1" dirty="0" smtClean="0"/>
              <a:t>Metoda standardních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76142" y="969081"/>
            <a:ext cx="8228306" cy="3258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komplexní </a:t>
            </a:r>
            <a:r>
              <a:rPr lang="cs-CZ" sz="2000" dirty="0"/>
              <a:t>metoda řízení nákladů, případně výnosů ve </a:t>
            </a:r>
            <a:r>
              <a:rPr lang="cs-CZ" sz="2000" dirty="0" smtClean="0"/>
              <a:t>vnitropodnikovém pojetí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využívá všechny základní prvky manažerského </a:t>
            </a:r>
            <a:r>
              <a:rPr lang="cs-CZ" sz="2000" dirty="0" smtClean="0"/>
              <a:t>účetnictví, a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účtování </a:t>
            </a:r>
            <a:r>
              <a:rPr lang="cs-CZ" sz="2000" b="1" dirty="0"/>
              <a:t>nákladů</a:t>
            </a:r>
            <a:r>
              <a:rPr lang="cs-CZ" sz="2000" dirty="0"/>
              <a:t>, případně i </a:t>
            </a:r>
            <a:r>
              <a:rPr lang="cs-CZ" sz="2000" dirty="0" smtClean="0"/>
              <a:t>výnosů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kalkulace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rozpočtování</a:t>
            </a:r>
            <a:endParaRPr lang="cs-CZ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vnitropodnikové </a:t>
            </a:r>
            <a:r>
              <a:rPr lang="cs-CZ" sz="2000" b="1" dirty="0"/>
              <a:t>odpovědnostní </a:t>
            </a:r>
            <a:r>
              <a:rPr lang="cs-CZ" sz="2000" dirty="0" smtClean="0"/>
              <a:t>účetnictví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rozbor </a:t>
            </a:r>
            <a:r>
              <a:rPr lang="cs-CZ" sz="2000" dirty="0"/>
              <a:t>a poskytování </a:t>
            </a:r>
            <a:r>
              <a:rPr lang="cs-CZ" sz="2000" b="1" dirty="0"/>
              <a:t>informací pro </a:t>
            </a:r>
            <a:r>
              <a:rPr lang="cs-CZ" sz="2000" b="1" dirty="0" smtClean="0"/>
              <a:t>rozhodování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0957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3200" b="1" dirty="0" smtClean="0"/>
              <a:t>Cíle metody standarních nákladů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1560" y="1275606"/>
            <a:ext cx="741682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p</a:t>
            </a:r>
            <a:r>
              <a:rPr lang="cs-CZ" sz="2000" dirty="0" smtClean="0"/>
              <a:t>oskytuje informace pro</a:t>
            </a:r>
            <a:r>
              <a:rPr lang="cs-CZ" sz="2000" b="1" dirty="0" smtClean="0"/>
              <a:t> </a:t>
            </a:r>
            <a:r>
              <a:rPr lang="cs-CZ" sz="2000" b="1" dirty="0"/>
              <a:t>kontrolu</a:t>
            </a:r>
            <a:r>
              <a:rPr lang="cs-CZ" sz="2000" dirty="0"/>
              <a:t>, zejména </a:t>
            </a:r>
            <a:r>
              <a:rPr lang="cs-CZ" sz="2000" b="1" dirty="0"/>
              <a:t>běžné řízení nákladů </a:t>
            </a:r>
            <a:r>
              <a:rPr lang="cs-CZ" sz="2000" dirty="0"/>
              <a:t>pro </a:t>
            </a:r>
            <a:r>
              <a:rPr lang="cs-CZ" sz="2000" dirty="0" smtClean="0"/>
              <a:t>manažery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využití </a:t>
            </a:r>
            <a:r>
              <a:rPr lang="cs-CZ" sz="2000" dirty="0"/>
              <a:t>informací i ve </a:t>
            </a:r>
            <a:r>
              <a:rPr lang="cs-CZ" sz="2000" b="1" dirty="0"/>
              <a:t>finančním účetnictví</a:t>
            </a:r>
            <a:r>
              <a:rPr lang="cs-CZ" sz="2000" dirty="0"/>
              <a:t>, zvláště pro sestavení rozvahy, popř. i </a:t>
            </a:r>
            <a:r>
              <a:rPr lang="cs-CZ" sz="2000" dirty="0" smtClean="0"/>
              <a:t>výsledovky</a:t>
            </a:r>
          </a:p>
        </p:txBody>
      </p:sp>
    </p:spTree>
    <p:extLst>
      <p:ext uri="{BB962C8B-B14F-4D97-AF65-F5344CB8AC3E}">
        <p14:creationId xmlns:p14="http://schemas.microsoft.com/office/powerpoint/2010/main" val="270389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920880" cy="562612"/>
          </a:xfrm>
        </p:spPr>
        <p:txBody>
          <a:bodyPr/>
          <a:lstStyle/>
          <a:p>
            <a:r>
              <a:rPr lang="pl-PL" altLang="cs-CZ" sz="2800" b="1" dirty="0" smtClean="0"/>
              <a:t>Způsob fungovaní metody standardních nákladů</a:t>
            </a:r>
            <a:endParaRPr lang="cs-CZ" altLang="cs-CZ" sz="28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31540" y="756459"/>
            <a:ext cx="8172908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700" dirty="0" smtClean="0"/>
              <a:t>Probíhá v 5 etapách:</a:t>
            </a:r>
          </a:p>
          <a:p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/>
              <a:t>stanoví se </a:t>
            </a:r>
            <a:r>
              <a:rPr lang="cs-CZ" sz="1700" b="1" dirty="0" smtClean="0"/>
              <a:t>standardy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zjišťují </a:t>
            </a:r>
            <a:r>
              <a:rPr lang="cs-CZ" sz="1700" dirty="0"/>
              <a:t>se </a:t>
            </a:r>
            <a:r>
              <a:rPr lang="cs-CZ" sz="1700" b="1" dirty="0"/>
              <a:t>skutečné veličiny</a:t>
            </a:r>
            <a:r>
              <a:rPr lang="cs-CZ" sz="1700" dirty="0"/>
              <a:t>, u některých jak v naturálním, tak i hodnotovém </a:t>
            </a:r>
            <a:r>
              <a:rPr lang="cs-CZ" sz="1700" dirty="0" smtClean="0"/>
              <a:t>vyjádření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kontroluje </a:t>
            </a:r>
            <a:r>
              <a:rPr lang="cs-CZ" sz="1700" dirty="0"/>
              <a:t>se dodržení standardů a zjišťují se </a:t>
            </a:r>
            <a:r>
              <a:rPr lang="cs-CZ" sz="1700" b="1" dirty="0" smtClean="0"/>
              <a:t>odchylky</a:t>
            </a: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provádí </a:t>
            </a:r>
            <a:r>
              <a:rPr lang="cs-CZ" sz="1700" dirty="0"/>
              <a:t>se </a:t>
            </a:r>
            <a:r>
              <a:rPr lang="cs-CZ" sz="1700" b="1" dirty="0"/>
              <a:t>rozbor </a:t>
            </a:r>
            <a:r>
              <a:rPr lang="cs-CZ" sz="1700" dirty="0"/>
              <a:t>odchylek a zjišťuje se </a:t>
            </a:r>
            <a:r>
              <a:rPr lang="cs-CZ" sz="1700" b="1" dirty="0"/>
              <a:t>příčina vzniku odchylek </a:t>
            </a:r>
            <a:r>
              <a:rPr lang="cs-CZ" sz="1700" dirty="0"/>
              <a:t>a útvary, případně </a:t>
            </a:r>
            <a:r>
              <a:rPr lang="cs-CZ" sz="1700" dirty="0" smtClean="0"/>
              <a:t>osoby zodpovědné </a:t>
            </a:r>
            <a:r>
              <a:rPr lang="cs-CZ" sz="1700" dirty="0"/>
              <a:t>za jejich </a:t>
            </a:r>
            <a:r>
              <a:rPr lang="cs-CZ" sz="1700" dirty="0" smtClean="0"/>
              <a:t>vznik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na </a:t>
            </a:r>
            <a:r>
              <a:rPr lang="cs-CZ" sz="1700" dirty="0"/>
              <a:t>rozbor navazuje </a:t>
            </a:r>
            <a:r>
              <a:rPr lang="cs-CZ" sz="1700" b="1" dirty="0"/>
              <a:t>opatření</a:t>
            </a:r>
            <a:r>
              <a:rPr lang="cs-CZ" sz="1700" dirty="0"/>
              <a:t>, které může být dvojího druhu</a:t>
            </a:r>
            <a:r>
              <a:rPr lang="cs-CZ" sz="1700" dirty="0" smtClean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/>
              <a:t>opatření, které má </a:t>
            </a:r>
            <a:r>
              <a:rPr lang="cs-CZ" sz="1700" b="1" dirty="0"/>
              <a:t>zabránit vzniku </a:t>
            </a:r>
            <a:r>
              <a:rPr lang="cs-CZ" sz="1700" dirty="0"/>
              <a:t>negativní odchylky ze stejné příčiny do </a:t>
            </a:r>
            <a:r>
              <a:rPr lang="cs-CZ" sz="1700" dirty="0" smtClean="0"/>
              <a:t>budoucnosti,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700" dirty="0" smtClean="0"/>
              <a:t>opatření</a:t>
            </a:r>
            <a:r>
              <a:rPr lang="cs-CZ" sz="1700" dirty="0"/>
              <a:t>, které si vynutí </a:t>
            </a:r>
            <a:r>
              <a:rPr lang="cs-CZ" sz="1700" b="1" dirty="0"/>
              <a:t>změnu </a:t>
            </a:r>
            <a:r>
              <a:rPr lang="cs-CZ" sz="1700" dirty="0" smtClean="0"/>
              <a:t>podmínek (např. výrobních)</a:t>
            </a:r>
          </a:p>
        </p:txBody>
      </p:sp>
    </p:spTree>
    <p:extLst>
      <p:ext uri="{BB962C8B-B14F-4D97-AF65-F5344CB8AC3E}">
        <p14:creationId xmlns:p14="http://schemas.microsoft.com/office/powerpoint/2010/main" val="134328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200" b="1" dirty="0" smtClean="0"/>
              <a:t>Typy standardů</a:t>
            </a:r>
            <a:endParaRPr lang="cs-CZ" altLang="cs-CZ" sz="32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5536" y="1131590"/>
            <a:ext cx="74168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 hledisky </a:t>
            </a:r>
            <a:r>
              <a:rPr lang="cs-CZ" sz="2000" b="1" dirty="0"/>
              <a:t>typologie standardů </a:t>
            </a:r>
            <a:r>
              <a:rPr lang="cs-CZ" sz="2000" dirty="0"/>
              <a:t>je nutno rozlišit, zda jde o</a:t>
            </a:r>
            <a:r>
              <a:rPr lang="cs-CZ" sz="2000" dirty="0" smtClean="0"/>
              <a:t>:</a:t>
            </a:r>
          </a:p>
          <a:p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přímých nákladů</a:t>
            </a:r>
            <a:r>
              <a:rPr lang="cs-CZ" sz="2000" dirty="0"/>
              <a:t>, označované </a:t>
            </a:r>
            <a:r>
              <a:rPr lang="cs-CZ" sz="2000" dirty="0" smtClean="0"/>
              <a:t>jako </a:t>
            </a:r>
            <a:r>
              <a:rPr lang="cs-CZ" sz="2000" b="1" dirty="0" smtClean="0"/>
              <a:t>normy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režijních nákladů</a:t>
            </a:r>
            <a:r>
              <a:rPr lang="cs-CZ" sz="2000" dirty="0"/>
              <a:t>, jejichž nástrojem je </a:t>
            </a:r>
            <a:r>
              <a:rPr lang="cs-CZ" sz="2000" b="1" dirty="0"/>
              <a:t>rozpočet </a:t>
            </a:r>
            <a:r>
              <a:rPr lang="cs-CZ" sz="2000" b="1" dirty="0" smtClean="0"/>
              <a:t>režie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standardy </a:t>
            </a:r>
            <a:r>
              <a:rPr lang="cs-CZ" sz="2000" b="1" dirty="0"/>
              <a:t>celkových nákladů</a:t>
            </a:r>
            <a:r>
              <a:rPr lang="cs-CZ" sz="2000" dirty="0"/>
              <a:t>, které vyjadřujeme jako </a:t>
            </a:r>
            <a:r>
              <a:rPr lang="cs-CZ" sz="2000" b="1" dirty="0"/>
              <a:t>předběžné </a:t>
            </a:r>
            <a:r>
              <a:rPr lang="cs-CZ" sz="2000" b="1" dirty="0" smtClean="0"/>
              <a:t>kalkulace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42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987574"/>
            <a:ext cx="7704856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0551"/>
            <a:ext cx="7920880" cy="482564"/>
          </a:xfrm>
        </p:spPr>
        <p:txBody>
          <a:bodyPr/>
          <a:lstStyle/>
          <a:p>
            <a:r>
              <a:rPr lang="pl-PL" altLang="cs-CZ" sz="3600" b="1" dirty="0" smtClean="0"/>
              <a:t>Typy standardů</a:t>
            </a:r>
            <a:endParaRPr lang="cs-CZ" altLang="cs-CZ" sz="3600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467544" y="803850"/>
            <a:ext cx="79928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/>
              <a:t>Standardy lze rozdělit do 3 skupin, a to na:</a:t>
            </a:r>
          </a:p>
          <a:p>
            <a:pPr algn="just"/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z</a:t>
            </a:r>
            <a:r>
              <a:rPr lang="cs-CZ" sz="2000" b="1" dirty="0" smtClean="0"/>
              <a:t>ákladní standardy nákladů 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/>
              <a:t>k</a:t>
            </a:r>
            <a:r>
              <a:rPr lang="cs-CZ" dirty="0" smtClean="0"/>
              <a:t>omparace skutečných nákladů</a:t>
            </a:r>
            <a:endParaRPr lang="cs-CZ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i</a:t>
            </a:r>
            <a:r>
              <a:rPr lang="cs-CZ" sz="2000" b="1" dirty="0" smtClean="0"/>
              <a:t>deální standardy nákladů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minimální </a:t>
            </a:r>
            <a:r>
              <a:rPr lang="cs-CZ" dirty="0"/>
              <a:t>náklady, které bude potřeba </a:t>
            </a:r>
            <a:r>
              <a:rPr lang="cs-CZ" dirty="0" smtClean="0"/>
              <a:t>vynaložit </a:t>
            </a:r>
            <a:r>
              <a:rPr lang="cs-CZ" dirty="0"/>
              <a:t>pro nejefektivnější výrobní podmínky</a:t>
            </a:r>
            <a:endParaRPr lang="cs-CZ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2000" b="1" dirty="0"/>
              <a:t>b</a:t>
            </a:r>
            <a:r>
              <a:rPr lang="cs-CZ" sz="2000" b="1" dirty="0" smtClean="0"/>
              <a:t>ěžně dosažitelné standardy nákladů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dirty="0" smtClean="0"/>
              <a:t>náklady</a:t>
            </a:r>
            <a:r>
              <a:rPr lang="cs-CZ" dirty="0"/>
              <a:t>, se kterými </a:t>
            </a:r>
            <a:r>
              <a:rPr lang="cs-CZ" dirty="0" smtClean="0"/>
              <a:t>lze </a:t>
            </a:r>
            <a:r>
              <a:rPr lang="cs-CZ" dirty="0"/>
              <a:t>vyrobit výkony s normálními ztrátami, kterým se podnik stěží vyhne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796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10424</TotalTime>
  <Words>963</Words>
  <Application>Microsoft Office PowerPoint</Application>
  <PresentationFormat>Předvádění na obrazovce (16:9)</PresentationFormat>
  <Paragraphs>201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Times New Roman</vt:lpstr>
      <vt:lpstr>SLU</vt:lpstr>
      <vt:lpstr>METODA STANDARDNÍCH NÁKLADŮ</vt:lpstr>
      <vt:lpstr>Norma</vt:lpstr>
      <vt:lpstr>Normy</vt:lpstr>
      <vt:lpstr>Standard</vt:lpstr>
      <vt:lpstr>Metoda standardních nákladů</vt:lpstr>
      <vt:lpstr>Cíle metody standarních nákladů</vt:lpstr>
      <vt:lpstr>Způsob fungovaní metody standardních nákladů</vt:lpstr>
      <vt:lpstr>Typy standardů</vt:lpstr>
      <vt:lpstr>Typy standardů</vt:lpstr>
      <vt:lpstr>Odchylky od standardů</vt:lpstr>
      <vt:lpstr>Zjišťování odchylek</vt:lpstr>
      <vt:lpstr>Zjišťování odchylek - průběžně</vt:lpstr>
      <vt:lpstr>Zjišťování odchylek – dodatečným výpočtem</vt:lpstr>
      <vt:lpstr>Odchylky</vt:lpstr>
      <vt:lpstr>Základní typy odchylek</vt:lpstr>
      <vt:lpstr>Typy odchylek</vt:lpstr>
      <vt:lpstr>Typy odchylek</vt:lpstr>
      <vt:lpstr>Typy odchylek</vt:lpstr>
      <vt:lpstr>Typy odchylek</vt:lpstr>
      <vt:lpstr>Typy odchylek</vt:lpstr>
      <vt:lpstr>Určení odpovědnosti za odchylky</vt:lpstr>
      <vt:lpstr>Určení odpovědnosti za odchylky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sel0010</cp:lastModifiedBy>
  <cp:revision>354</cp:revision>
  <dcterms:created xsi:type="dcterms:W3CDTF">2016-07-06T15:42:34Z</dcterms:created>
  <dcterms:modified xsi:type="dcterms:W3CDTF">2021-11-16T09:46:42Z</dcterms:modified>
</cp:coreProperties>
</file>