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401" r:id="rId4"/>
    <p:sldId id="378" r:id="rId5"/>
    <p:sldId id="358" r:id="rId6"/>
    <p:sldId id="316" r:id="rId7"/>
    <p:sldId id="379" r:id="rId8"/>
    <p:sldId id="304" r:id="rId9"/>
    <p:sldId id="388" r:id="rId10"/>
    <p:sldId id="372" r:id="rId11"/>
    <p:sldId id="373" r:id="rId12"/>
    <p:sldId id="380" r:id="rId13"/>
    <p:sldId id="389" r:id="rId14"/>
    <p:sldId id="381" r:id="rId15"/>
    <p:sldId id="400" r:id="rId16"/>
    <p:sldId id="402" r:id="rId17"/>
    <p:sldId id="382" r:id="rId18"/>
    <p:sldId id="390" r:id="rId19"/>
    <p:sldId id="397" r:id="rId20"/>
    <p:sldId id="398" r:id="rId21"/>
    <p:sldId id="392" r:id="rId22"/>
    <p:sldId id="399" r:id="rId23"/>
    <p:sldId id="27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1" autoAdjust="0"/>
  </p:normalViewPr>
  <p:slideViewPr>
    <p:cSldViewPr>
      <p:cViewPr varScale="1">
        <p:scale>
          <a:sx n="144" d="100"/>
          <a:sy n="144" d="100"/>
        </p:scale>
        <p:origin x="66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7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6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15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21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25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07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2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50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135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74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84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955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3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8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6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4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890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2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3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9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 od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5089" y="1203598"/>
            <a:ext cx="74168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</a:t>
            </a:r>
            <a:r>
              <a:rPr lang="cs-CZ" sz="2400" dirty="0" smtClean="0"/>
              <a:t>ontrola hospodárnosti a 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ropojeny s prémiováním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423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Zjišťují se 2 způsoby:</a:t>
            </a:r>
          </a:p>
          <a:p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průběžně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dodatečným výpočtem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184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Zjišťování odchylek - průběžně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má </a:t>
            </a:r>
            <a:r>
              <a:rPr lang="cs-CZ" sz="2400" dirty="0"/>
              <a:t>význam hlavně v malosériové a středně sériové výrobě, kdy </a:t>
            </a:r>
            <a:r>
              <a:rPr lang="cs-CZ" sz="2400" dirty="0" smtClean="0"/>
              <a:t>je částka </a:t>
            </a:r>
            <a:r>
              <a:rPr lang="cs-CZ" sz="2400" dirty="0"/>
              <a:t>odchylek za určité období u určité kalkulační položky součtem dílčích </a:t>
            </a:r>
            <a:r>
              <a:rPr lang="cs-CZ" sz="2400" dirty="0" smtClean="0"/>
              <a:t>odchylek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ctr"/>
            <a:r>
              <a:rPr lang="cs-CZ" sz="2400" b="1" u="sng" dirty="0" smtClean="0"/>
              <a:t>skutečné náklady = náklady </a:t>
            </a:r>
            <a:r>
              <a:rPr lang="cs-CZ" sz="2400" b="1" u="sng" dirty="0"/>
              <a:t>podle standardů ± </a:t>
            </a:r>
            <a:r>
              <a:rPr lang="cs-CZ" sz="2400" b="1" u="sng" dirty="0" smtClean="0"/>
              <a:t>odchylky</a:t>
            </a:r>
            <a:endParaRPr lang="cs-CZ" sz="2000" b="1" u="sng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52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Zjišťování odchylek – dodatečným výpočtem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používá se </a:t>
            </a:r>
            <a:r>
              <a:rPr lang="cs-CZ" sz="2400" dirty="0"/>
              <a:t>v procesní technologii a u režijních </a:t>
            </a:r>
            <a:r>
              <a:rPr lang="cs-CZ" sz="2400" dirty="0" smtClean="0"/>
              <a:t>nákladů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Platí:</a:t>
            </a:r>
          </a:p>
          <a:p>
            <a:pPr marL="0" lvl="1"/>
            <a:endParaRPr lang="cs-CZ" sz="2400" b="1" dirty="0" smtClean="0"/>
          </a:p>
          <a:p>
            <a:pPr marL="0" lvl="1" algn="ctr"/>
            <a:r>
              <a:rPr lang="cs-CZ" sz="2000" b="1" u="sng" dirty="0" smtClean="0"/>
              <a:t>Skutečné </a:t>
            </a:r>
            <a:r>
              <a:rPr lang="cs-CZ" sz="2000" b="1" u="sng" dirty="0"/>
              <a:t>náklady = náklady podle standardů ± odchylky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podle místa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odle výrobku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ozitivní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egativní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říznivá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</a:t>
            </a:r>
            <a:r>
              <a:rPr lang="cs-CZ" sz="2200" dirty="0" smtClean="0"/>
              <a:t>epříznivá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884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Základní 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kvalitativní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jako rozdíl mezi rozpočtovanou a skutečnou úrovní dosažené ceny, mzdového ocenění a jiných parametrů souvisejících s oceněním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kvantitativní odchylky - </a:t>
            </a:r>
            <a:r>
              <a:rPr lang="cs-CZ" sz="2000" dirty="0" smtClean="0"/>
              <a:t>vznikají </a:t>
            </a:r>
            <a:r>
              <a:rPr lang="cs-CZ" sz="2000" dirty="0"/>
              <a:t>naopak z rozdílu mezi rozpočtovanou a skutečnou úrovní naturální spotřeby, prodaných výkonů a jiných parametrů, které souvisejí s věcnou podstatou hodnocené </a:t>
            </a:r>
            <a:r>
              <a:rPr lang="cs-CZ" sz="2000" dirty="0" smtClean="0"/>
              <a:t>veličiny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6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Spotřební 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Rozpočtová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Výkonnostní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Objemová </a:t>
            </a:r>
            <a:r>
              <a:rPr lang="cs-CZ" sz="2400" dirty="0" smtClean="0"/>
              <a:t>odchylka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err="1" smtClean="0"/>
              <a:t>Účinnostní</a:t>
            </a:r>
            <a:r>
              <a:rPr lang="cs-CZ" sz="2400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Kapacitní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1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2800" b="1" dirty="0" smtClean="0"/>
              <a:t>Typy odchylek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variabilních </a:t>
            </a:r>
            <a:r>
              <a:rPr lang="cs-CZ" sz="2400" dirty="0" smtClean="0"/>
              <a:t>nákladů - </a:t>
            </a:r>
            <a:r>
              <a:rPr lang="cs-CZ" sz="2400" b="1" dirty="0"/>
              <a:t>spotřební </a:t>
            </a:r>
            <a:r>
              <a:rPr lang="cs-CZ" sz="2400" b="1" dirty="0" smtClean="0"/>
              <a:t>odchylka, </a:t>
            </a:r>
            <a:r>
              <a:rPr lang="cs-CZ" sz="2400" dirty="0"/>
              <a:t>která ukazuje, zda ve vztahu ke skutečné </a:t>
            </a:r>
            <a:r>
              <a:rPr lang="cs-CZ" sz="2400" dirty="0" smtClean="0"/>
              <a:t>úrovni aktivity </a:t>
            </a:r>
            <a:r>
              <a:rPr lang="cs-CZ" sz="2400" dirty="0"/>
              <a:t>byly </a:t>
            </a:r>
            <a:r>
              <a:rPr lang="cs-CZ" sz="2400" dirty="0" smtClean="0"/>
              <a:t>plánované variabilní </a:t>
            </a:r>
            <a:r>
              <a:rPr lang="cs-CZ" sz="2400" dirty="0"/>
              <a:t>náklady vyšší nebo </a:t>
            </a:r>
            <a:r>
              <a:rPr lang="cs-CZ" sz="2400" dirty="0" smtClean="0"/>
              <a:t>nižší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u fixních </a:t>
            </a:r>
            <a:r>
              <a:rPr lang="cs-CZ" sz="2400" dirty="0" smtClean="0"/>
              <a:t>nákladů - </a:t>
            </a:r>
            <a:r>
              <a:rPr lang="cs-CZ" sz="2400" b="1" dirty="0"/>
              <a:t>objemová </a:t>
            </a:r>
            <a:r>
              <a:rPr lang="cs-CZ" sz="2400" b="1" dirty="0" smtClean="0"/>
              <a:t>odchylka, </a:t>
            </a:r>
            <a:r>
              <a:rPr lang="cs-CZ" sz="2400" dirty="0"/>
              <a:t>která ukazuje, zda se vůbec fixní náklady liší </a:t>
            </a:r>
            <a:r>
              <a:rPr lang="cs-CZ" sz="2400" dirty="0" smtClean="0"/>
              <a:t>ve skutečnosti </a:t>
            </a:r>
            <a:r>
              <a:rPr lang="cs-CZ" sz="2400" dirty="0"/>
              <a:t>od rozpočtovaných a jak objem produkce ovlivňuje podíl fixní režie na </a:t>
            </a:r>
            <a:r>
              <a:rPr lang="cs-CZ" sz="2400" dirty="0" smtClean="0"/>
              <a:t>jednotku produkce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03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U </a:t>
            </a:r>
            <a:r>
              <a:rPr lang="cs-CZ" sz="2000" dirty="0"/>
              <a:t>variabilních nákladů se spotřební odchylka </a:t>
            </a:r>
            <a:r>
              <a:rPr lang="cs-CZ" sz="2000" dirty="0" smtClean="0"/>
              <a:t>rozkládá na: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rozpočtovou </a:t>
            </a:r>
            <a:r>
              <a:rPr lang="cs-CZ" sz="2000" b="1" dirty="0"/>
              <a:t>odchylku</a:t>
            </a:r>
            <a:r>
              <a:rPr lang="cs-CZ" sz="2000" dirty="0"/>
              <a:t>, ta určuje, o kolik je skutečná režie větší nebo menší než </a:t>
            </a:r>
            <a:r>
              <a:rPr lang="cs-CZ" sz="2000" dirty="0" smtClean="0"/>
              <a:t>rozpočtované variabilní </a:t>
            </a:r>
            <a:r>
              <a:rPr lang="cs-CZ" sz="2000" dirty="0"/>
              <a:t>náklady zahrnuté ve variantním rozpočtu, který je přepočtený pro </a:t>
            </a:r>
            <a:r>
              <a:rPr lang="cs-CZ" sz="2000" dirty="0" smtClean="0"/>
              <a:t>skutečnou úroveň aktivity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výkonnostní </a:t>
            </a:r>
            <a:r>
              <a:rPr lang="cs-CZ" sz="2000" b="1" dirty="0"/>
              <a:t>odchylku</a:t>
            </a:r>
            <a:r>
              <a:rPr lang="cs-CZ" sz="2000" dirty="0"/>
              <a:t>, která ukazuje, kolik variabilních nákladů bylo neúčelně </a:t>
            </a:r>
            <a:r>
              <a:rPr lang="cs-CZ" sz="2000" dirty="0" smtClean="0"/>
              <a:t>vynaloženo na </a:t>
            </a:r>
            <a:r>
              <a:rPr lang="cs-CZ" sz="2000" dirty="0"/>
              <a:t>některou z neproduktivních aktivit jako jsou výroba zmetků a jejich </a:t>
            </a:r>
            <a:r>
              <a:rPr lang="cs-CZ" sz="2000" dirty="0" smtClean="0"/>
              <a:t>opravy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18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8292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b="1" dirty="0" smtClean="0"/>
              <a:t>Typy odchylek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Objemová </a:t>
            </a:r>
            <a:r>
              <a:rPr lang="cs-CZ" sz="2000" dirty="0"/>
              <a:t>odchylka u fixních nákladů se rozkládá navíc na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err="1" smtClean="0"/>
              <a:t>účinnostní</a:t>
            </a:r>
            <a:r>
              <a:rPr lang="cs-CZ" sz="2000" b="1" dirty="0" smtClean="0"/>
              <a:t> </a:t>
            </a:r>
            <a:r>
              <a:rPr lang="cs-CZ" sz="2000" b="1" dirty="0"/>
              <a:t>odchylku</a:t>
            </a:r>
            <a:r>
              <a:rPr lang="cs-CZ" sz="2000" dirty="0"/>
              <a:t>, která ukazuje naopak důsledky dopadu neproduktivní činnosti na </a:t>
            </a:r>
            <a:r>
              <a:rPr lang="cs-CZ" sz="2000" dirty="0" smtClean="0"/>
              <a:t>fixní náklady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kapacitní </a:t>
            </a:r>
            <a:r>
              <a:rPr lang="cs-CZ" sz="2000" b="1" dirty="0"/>
              <a:t>odchylku</a:t>
            </a:r>
            <a:r>
              <a:rPr lang="cs-CZ" sz="2000" dirty="0"/>
              <a:t>, která vzniká v důsledku nižší nebo vyšší úrovně celkové aktivity, </a:t>
            </a:r>
            <a:r>
              <a:rPr lang="cs-CZ" sz="2000" dirty="0" smtClean="0"/>
              <a:t>než je </a:t>
            </a:r>
            <a:r>
              <a:rPr lang="cs-CZ" sz="2000" dirty="0"/>
              <a:t>stanoveno v rozpočtu režie, bez přihlédnutí k tomu, zda se jedná o produktivní nebo </a:t>
            </a:r>
            <a:r>
              <a:rPr lang="cs-CZ" sz="2000" dirty="0" smtClean="0"/>
              <a:t>neproduktivní činnost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3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82283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obvykle užší než </a:t>
            </a:r>
            <a:r>
              <a:rPr lang="cs-CZ" sz="2000" dirty="0" smtClean="0"/>
              <a:t>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směrná </a:t>
            </a:r>
            <a:r>
              <a:rPr lang="cs-CZ" sz="2000" dirty="0"/>
              <a:t>veličina </a:t>
            </a:r>
            <a:r>
              <a:rPr lang="cs-CZ" sz="2000" dirty="0" smtClean="0"/>
              <a:t>se vyjadřuje </a:t>
            </a:r>
            <a:r>
              <a:rPr lang="cs-CZ" sz="2000" dirty="0"/>
              <a:t>pomocí naturálních jednotek, pro tyto naturální </a:t>
            </a:r>
            <a:r>
              <a:rPr lang="cs-CZ" sz="2000" dirty="0" smtClean="0"/>
              <a:t>jednotky jsou stanoveny normované </a:t>
            </a:r>
            <a:r>
              <a:rPr lang="cs-CZ" sz="2000" dirty="0"/>
              <a:t>ceny, pomocí nichž stanovíme normu v </a:t>
            </a:r>
            <a:r>
              <a:rPr lang="cs-CZ" sz="2000" dirty="0" smtClean="0"/>
              <a:t>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 smtClean="0"/>
              <a:t>technická příprava výroby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Typy odchylek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Kapacitní odchylka </a:t>
            </a:r>
            <a:r>
              <a:rPr lang="cs-CZ" sz="2000" dirty="0"/>
              <a:t>se někdy navíc člení na podrobnější typy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odchylka z prostojů,</a:t>
            </a:r>
          </a:p>
          <a:p>
            <a:r>
              <a:rPr lang="cs-CZ" sz="2000" dirty="0"/>
              <a:t>• odchylka z kalendářních rozdílů,</a:t>
            </a:r>
          </a:p>
          <a:p>
            <a:r>
              <a:rPr lang="cs-CZ" sz="2000" dirty="0"/>
              <a:t>• odchylka z nevyužívané kapacity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U kapacitní odchylky je třeba dále rozlišovat, jestli se odvozuje od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/>
              <a:t>• optimálního využití kapacity, nebo</a:t>
            </a:r>
          </a:p>
          <a:p>
            <a:r>
              <a:rPr lang="cs-CZ" sz="2000" dirty="0"/>
              <a:t>• plánovaného využití v daném období.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005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rozpočtová </a:t>
            </a:r>
            <a:r>
              <a:rPr lang="cs-CZ" sz="2400" b="1" dirty="0"/>
              <a:t>odchylka </a:t>
            </a:r>
            <a:r>
              <a:rPr lang="cs-CZ" sz="2400" dirty="0"/>
              <a:t>– obvykle je v odpovědnosti útvaru, ve kterém </a:t>
            </a:r>
            <a:r>
              <a:rPr lang="cs-CZ" sz="2400" dirty="0" smtClean="0"/>
              <a:t>vznikla</a:t>
            </a:r>
          </a:p>
          <a:p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výkonnostní </a:t>
            </a:r>
            <a:r>
              <a:rPr lang="cs-CZ" sz="2400" b="1" dirty="0"/>
              <a:t>a </a:t>
            </a:r>
            <a:r>
              <a:rPr lang="cs-CZ" sz="2400" b="1" dirty="0" err="1"/>
              <a:t>účinnostní</a:t>
            </a:r>
            <a:r>
              <a:rPr lang="cs-CZ" sz="2400" b="1" dirty="0"/>
              <a:t> odchylka </a:t>
            </a:r>
            <a:r>
              <a:rPr lang="cs-CZ" sz="2400" dirty="0"/>
              <a:t>– protože se váže </a:t>
            </a:r>
            <a:r>
              <a:rPr lang="cs-CZ" sz="2400" dirty="0" smtClean="0"/>
              <a:t>k neproduktivnímu </a:t>
            </a:r>
            <a:r>
              <a:rPr lang="cs-CZ" sz="2400" dirty="0"/>
              <a:t>využití </a:t>
            </a:r>
            <a:r>
              <a:rPr lang="cs-CZ" sz="2400" dirty="0" smtClean="0"/>
              <a:t>kapacity, vystavují </a:t>
            </a:r>
            <a:r>
              <a:rPr lang="cs-CZ" sz="2400" dirty="0"/>
              <a:t>se pro tyto případy samostatné doklady (mzdové doklady, hlášení zmetků, </a:t>
            </a:r>
            <a:r>
              <a:rPr lang="cs-CZ" sz="2400" dirty="0" err="1" smtClean="0"/>
              <a:t>odchylkové</a:t>
            </a:r>
            <a:r>
              <a:rPr lang="cs-CZ" sz="2400" dirty="0"/>
              <a:t> </a:t>
            </a:r>
            <a:r>
              <a:rPr lang="cs-CZ" sz="2400" dirty="0" smtClean="0"/>
              <a:t>doklady </a:t>
            </a:r>
            <a:r>
              <a:rPr lang="cs-CZ" sz="2400" dirty="0"/>
              <a:t>a další), u kterých lze stanovit individuální </a:t>
            </a:r>
            <a:r>
              <a:rPr lang="cs-CZ" sz="2400" dirty="0" smtClean="0"/>
              <a:t>odpovědnost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6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 smtClean="0"/>
              <a:t>Určení odpovědnosti za odchylky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kapacitní </a:t>
            </a:r>
            <a:r>
              <a:rPr lang="cs-CZ" sz="2400" b="1" dirty="0"/>
              <a:t>odchylka </a:t>
            </a:r>
            <a:r>
              <a:rPr lang="cs-CZ" sz="2400" dirty="0"/>
              <a:t>– obvykle bývá v odpovědnosti vedení podniku (závodu, </a:t>
            </a:r>
            <a:r>
              <a:rPr lang="cs-CZ" sz="2400" dirty="0" smtClean="0"/>
              <a:t>oddělení) podle </a:t>
            </a:r>
            <a:r>
              <a:rPr lang="cs-CZ" sz="2400" dirty="0"/>
              <a:t>podmínek konkrétního </a:t>
            </a:r>
            <a:r>
              <a:rPr lang="cs-CZ" sz="2400" dirty="0" smtClean="0"/>
              <a:t>podniku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odchylky </a:t>
            </a:r>
            <a:r>
              <a:rPr lang="cs-CZ" sz="2400" b="1" dirty="0"/>
              <a:t>z prostojů </a:t>
            </a:r>
            <a:r>
              <a:rPr lang="cs-CZ" sz="2400" dirty="0"/>
              <a:t>nebo z jiného neproduktivního užití kapacity - obvykle je </a:t>
            </a:r>
            <a:r>
              <a:rPr lang="cs-CZ" sz="2400" dirty="0" smtClean="0"/>
              <a:t>můžeme rozlišovat </a:t>
            </a:r>
            <a:r>
              <a:rPr lang="cs-CZ" sz="2400" dirty="0"/>
              <a:t>podle odpovědnosti </a:t>
            </a:r>
            <a:r>
              <a:rPr lang="cs-CZ" sz="2400" dirty="0" smtClean="0"/>
              <a:t>v daném útvaru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48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Normy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946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ve většině případů </a:t>
            </a:r>
            <a:r>
              <a:rPr lang="cs-CZ" sz="2000" dirty="0" smtClean="0"/>
              <a:t>se používá </a:t>
            </a:r>
            <a:r>
              <a:rPr lang="cs-CZ" sz="2000" dirty="0"/>
              <a:t>u rozpočtování přímých </a:t>
            </a:r>
            <a:r>
              <a:rPr lang="cs-CZ" sz="2000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jedná </a:t>
            </a:r>
            <a:r>
              <a:rPr lang="cs-CZ" sz="2000" dirty="0"/>
              <a:t>se o vztahovou či směrnou veličinu týkající se například spotřeby materiálu, práce apod., která je vyjádřena v naturálních </a:t>
            </a:r>
            <a:r>
              <a:rPr lang="cs-CZ" sz="2000" dirty="0" smtClean="0"/>
              <a:t>jednotkách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následně </a:t>
            </a:r>
            <a:r>
              <a:rPr lang="cs-CZ" sz="2000" dirty="0"/>
              <a:t>je skrze vztahovou veličinu převedena na peněžní </a:t>
            </a:r>
            <a:r>
              <a:rPr lang="cs-CZ" sz="2000" dirty="0" smtClean="0"/>
              <a:t>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příkladem </a:t>
            </a:r>
            <a:r>
              <a:rPr lang="cs-CZ" sz="2000" dirty="0"/>
              <a:t>může být například hodina, kg, </a:t>
            </a:r>
            <a:r>
              <a:rPr lang="cs-CZ" sz="2000" dirty="0" smtClean="0"/>
              <a:t>kWh</a:t>
            </a:r>
            <a:r>
              <a:rPr lang="cs-CZ" sz="2000" dirty="0"/>
              <a:t> </a:t>
            </a:r>
            <a:r>
              <a:rPr lang="cs-CZ" sz="2000" dirty="0" smtClean="0"/>
              <a:t>apod.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153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 smtClean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chápán šířeji než norma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norma </a:t>
            </a:r>
            <a:r>
              <a:rPr lang="cs-CZ" sz="2000" dirty="0"/>
              <a:t>se převážně používá </a:t>
            </a:r>
            <a:r>
              <a:rPr lang="cs-CZ" sz="2000" dirty="0" smtClean="0"/>
              <a:t>pro označení </a:t>
            </a:r>
            <a:r>
              <a:rPr lang="cs-CZ" sz="2000" dirty="0"/>
              <a:t>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</a:t>
            </a:r>
            <a:r>
              <a:rPr lang="cs-CZ" sz="2000" dirty="0" smtClean="0"/>
              <a:t>kdy funkci </a:t>
            </a:r>
            <a:r>
              <a:rPr lang="cs-CZ" sz="2000" dirty="0"/>
              <a:t>standardu plní rozpočet režijních </a:t>
            </a:r>
            <a:r>
              <a:rPr lang="cs-CZ" sz="2000" dirty="0" smtClean="0"/>
              <a:t>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mezi </a:t>
            </a:r>
            <a:r>
              <a:rPr lang="cs-CZ" sz="2000" dirty="0"/>
              <a:t>standardy se zahrnují i další </a:t>
            </a:r>
            <a:r>
              <a:rPr lang="cs-CZ" sz="2000" dirty="0" smtClean="0"/>
              <a:t>směrné veličiny</a:t>
            </a:r>
            <a:r>
              <a:rPr lang="cs-CZ" sz="2000" dirty="0"/>
              <a:t>, kterými mohou být cena materiálu, výrobku, mzdová sazba, ale i standardní </a:t>
            </a:r>
            <a:r>
              <a:rPr lang="cs-CZ" sz="2000" dirty="0" smtClean="0"/>
              <a:t>kapacita, standardní </a:t>
            </a:r>
            <a:r>
              <a:rPr lang="cs-CZ" sz="2000" dirty="0"/>
              <a:t>objem výroby nebo </a:t>
            </a:r>
            <a:r>
              <a:rPr lang="cs-CZ" sz="2000" dirty="0" smtClean="0"/>
              <a:t>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se stanovuje standard pro objem </a:t>
            </a:r>
            <a:r>
              <a:rPr lang="cs-CZ" sz="2000" dirty="0" smtClean="0"/>
              <a:t>výroby (prodeje</a:t>
            </a:r>
            <a:r>
              <a:rPr lang="cs-CZ" sz="2000" dirty="0"/>
              <a:t>), stanoví se nepřímo i standardní </a:t>
            </a:r>
            <a:r>
              <a:rPr lang="cs-CZ" sz="2000" dirty="0" smtClean="0"/>
              <a:t>výnosy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46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 smtClean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228306" cy="3258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komplexní </a:t>
            </a:r>
            <a:r>
              <a:rPr lang="cs-CZ" sz="2000" dirty="0"/>
              <a:t>metoda řízení nákladů, případně výnosů ve </a:t>
            </a:r>
            <a:r>
              <a:rPr lang="cs-CZ" sz="2000" dirty="0" smtClean="0"/>
              <a:t>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</a:t>
            </a:r>
            <a:r>
              <a:rPr lang="cs-CZ" sz="2000" dirty="0" smtClean="0"/>
              <a:t>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</a:t>
            </a:r>
            <a:r>
              <a:rPr lang="cs-CZ" sz="2000" dirty="0" smtClean="0"/>
              <a:t>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kalkulace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rozpočtování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 smtClean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rozbor </a:t>
            </a:r>
            <a:r>
              <a:rPr lang="cs-CZ" sz="2000" dirty="0"/>
              <a:t>a poskytování </a:t>
            </a:r>
            <a:r>
              <a:rPr lang="cs-CZ" sz="2000" b="1" dirty="0"/>
              <a:t>informací pro </a:t>
            </a:r>
            <a:r>
              <a:rPr lang="cs-CZ" sz="2000" b="1" dirty="0" smtClean="0"/>
              <a:t>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95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 smtClean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1560" y="127560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oskytuje informace pro</a:t>
            </a:r>
            <a:r>
              <a:rPr lang="cs-CZ" sz="2000" b="1" dirty="0" smtClean="0"/>
              <a:t> </a:t>
            </a:r>
            <a:r>
              <a:rPr lang="cs-CZ" sz="2000" b="1" dirty="0"/>
              <a:t>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</a:t>
            </a:r>
            <a:r>
              <a:rPr lang="cs-CZ" sz="2000" dirty="0" smtClean="0"/>
              <a:t>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</a:t>
            </a:r>
            <a:r>
              <a:rPr lang="cs-CZ" sz="2000" dirty="0"/>
              <a:t>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</a:t>
            </a:r>
            <a:r>
              <a:rPr lang="cs-CZ" sz="2000" dirty="0" smtClean="0"/>
              <a:t>výsledovky</a:t>
            </a:r>
          </a:p>
        </p:txBody>
      </p:sp>
    </p:spTree>
    <p:extLst>
      <p:ext uri="{BB962C8B-B14F-4D97-AF65-F5344CB8AC3E}">
        <p14:creationId xmlns:p14="http://schemas.microsoft.com/office/powerpoint/2010/main" val="27038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 smtClean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Probíhá v 5 etapách:</a:t>
            </a:r>
          </a:p>
          <a:p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 smtClean="0"/>
              <a:t>standardy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zjišťují </a:t>
            </a:r>
            <a:r>
              <a:rPr lang="cs-CZ" sz="1700" dirty="0"/>
              <a:t>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</a:t>
            </a:r>
            <a:r>
              <a:rPr lang="cs-CZ" sz="1700" dirty="0" smtClean="0"/>
              <a:t>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kontroluje </a:t>
            </a:r>
            <a:r>
              <a:rPr lang="cs-CZ" sz="1700" dirty="0"/>
              <a:t>se dodržení standardů a zjišťují se </a:t>
            </a:r>
            <a:r>
              <a:rPr lang="cs-CZ" sz="1700" b="1" dirty="0" smtClean="0"/>
              <a:t>odchylky</a:t>
            </a: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provádí </a:t>
            </a:r>
            <a:r>
              <a:rPr lang="cs-CZ" sz="1700" dirty="0"/>
              <a:t>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</a:t>
            </a:r>
            <a:r>
              <a:rPr lang="cs-CZ" sz="1700" dirty="0" smtClean="0"/>
              <a:t>osoby zodpovědné </a:t>
            </a:r>
            <a:r>
              <a:rPr lang="cs-CZ" sz="1700" dirty="0"/>
              <a:t>za jejich </a:t>
            </a:r>
            <a:r>
              <a:rPr lang="cs-CZ" sz="1700" dirty="0" smtClean="0"/>
              <a:t>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na </a:t>
            </a:r>
            <a:r>
              <a:rPr lang="cs-CZ" sz="1700" dirty="0"/>
              <a:t>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</a:t>
            </a:r>
            <a:r>
              <a:rPr lang="cs-CZ" sz="17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</a:t>
            </a:r>
            <a:r>
              <a:rPr lang="cs-CZ" sz="1700" dirty="0" smtClean="0"/>
              <a:t>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 smtClean="0"/>
              <a:t>opatření</a:t>
            </a:r>
            <a:r>
              <a:rPr lang="cs-CZ" sz="1700" dirty="0"/>
              <a:t>, které si vynutí </a:t>
            </a:r>
            <a:r>
              <a:rPr lang="cs-CZ" sz="1700" b="1" dirty="0"/>
              <a:t>změnu </a:t>
            </a:r>
            <a:r>
              <a:rPr lang="cs-CZ" sz="1700" dirty="0" smtClean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val="13432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 smtClean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</a:t>
            </a:r>
            <a:r>
              <a:rPr lang="cs-CZ" sz="2000" dirty="0" smtClean="0"/>
              <a:t>jako </a:t>
            </a:r>
            <a:r>
              <a:rPr lang="cs-CZ" sz="2000" b="1" dirty="0" smtClean="0"/>
              <a:t>normy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</a:t>
            </a:r>
            <a:r>
              <a:rPr lang="cs-CZ" sz="2000" b="1" dirty="0" smtClean="0"/>
              <a:t>režie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</a:t>
            </a:r>
            <a:r>
              <a:rPr lang="cs-CZ" sz="2000" b="1" dirty="0" smtClean="0"/>
              <a:t>kalkulace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 smtClean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803850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Standardy lze rozdělit do 3 skupin, a to na:</a:t>
            </a:r>
          </a:p>
          <a:p>
            <a:pPr algn="just"/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ákladní standardy nákladů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omparace skutečných nákladů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i</a:t>
            </a:r>
            <a:r>
              <a:rPr lang="cs-CZ" sz="2000" b="1" dirty="0" smtClean="0"/>
              <a:t>deální standardy nákladů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minimální </a:t>
            </a:r>
            <a:r>
              <a:rPr lang="cs-CZ" dirty="0"/>
              <a:t>náklady, které bude potřeba </a:t>
            </a:r>
            <a:r>
              <a:rPr lang="cs-CZ" dirty="0" smtClean="0"/>
              <a:t>vynaložit </a:t>
            </a:r>
            <a:r>
              <a:rPr lang="cs-CZ" dirty="0"/>
              <a:t>pro nejefektivnější výrobní podmínky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</a:t>
            </a:r>
            <a:r>
              <a:rPr lang="cs-CZ" sz="2000" b="1" dirty="0" smtClean="0"/>
              <a:t>ěžně dosažitelné standardy nákladů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náklady</a:t>
            </a:r>
            <a:r>
              <a:rPr lang="cs-CZ" dirty="0"/>
              <a:t>, se kterými </a:t>
            </a:r>
            <a:r>
              <a:rPr lang="cs-CZ" dirty="0" smtClean="0"/>
              <a:t>lze </a:t>
            </a:r>
            <a:r>
              <a:rPr lang="cs-CZ" dirty="0"/>
              <a:t>vyrobit výkony s normálními ztrátami, kterým se podnik stěží vyhne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96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10424</TotalTime>
  <Words>963</Words>
  <Application>Microsoft Office PowerPoint</Application>
  <PresentationFormat>Předvádění na obrazovce (16:9)</PresentationFormat>
  <Paragraphs>201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METODA STANDARDNÍCH NÁKLADŮ</vt:lpstr>
      <vt:lpstr>Norma</vt:lpstr>
      <vt:lpstr>Normy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Odchylky od standardů</vt:lpstr>
      <vt:lpstr>Zjišťování odchylek</vt:lpstr>
      <vt:lpstr>Zjišťování odchylek - průběžně</vt:lpstr>
      <vt:lpstr>Zjišťování odchylek – dodatečným výpočtem</vt:lpstr>
      <vt:lpstr>Odchylky</vt:lpstr>
      <vt:lpstr>Základní typy odchylek</vt:lpstr>
      <vt:lpstr>Typy odchylek</vt:lpstr>
      <vt:lpstr>Typy odchylek</vt:lpstr>
      <vt:lpstr>Typy odchylek</vt:lpstr>
      <vt:lpstr>Typy odchylek</vt:lpstr>
      <vt:lpstr>Typy odchylek</vt:lpstr>
      <vt:lpstr>Určení odpovědnosti za odchylky</vt:lpstr>
      <vt:lpstr>Určení odpovědnosti za odchylky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354</cp:revision>
  <dcterms:created xsi:type="dcterms:W3CDTF">2016-07-06T15:42:34Z</dcterms:created>
  <dcterms:modified xsi:type="dcterms:W3CDTF">2021-11-16T09:46:42Z</dcterms:modified>
</cp:coreProperties>
</file>