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8" r:id="rId3"/>
    <p:sldId id="270" r:id="rId4"/>
    <p:sldId id="271" r:id="rId5"/>
    <p:sldId id="294" r:id="rId6"/>
    <p:sldId id="272" r:id="rId7"/>
    <p:sldId id="321" r:id="rId8"/>
    <p:sldId id="324" r:id="rId9"/>
    <p:sldId id="278" r:id="rId10"/>
    <p:sldId id="290" r:id="rId11"/>
    <p:sldId id="291" r:id="rId12"/>
    <p:sldId id="292" r:id="rId13"/>
    <p:sldId id="300" r:id="rId14"/>
    <p:sldId id="301" r:id="rId15"/>
    <p:sldId id="302" r:id="rId16"/>
    <p:sldId id="303" r:id="rId17"/>
    <p:sldId id="304" r:id="rId18"/>
    <p:sldId id="305" r:id="rId19"/>
    <p:sldId id="306" r:id="rId20"/>
    <p:sldId id="307" r:id="rId21"/>
    <p:sldId id="309" r:id="rId22"/>
    <p:sldId id="311" r:id="rId23"/>
    <p:sldId id="312" r:id="rId24"/>
    <p:sldId id="308" r:id="rId25"/>
    <p:sldId id="320" r:id="rId26"/>
    <p:sldId id="322" r:id="rId27"/>
    <p:sldId id="323" r:id="rId28"/>
    <p:sldId id="318" r:id="rId29"/>
    <p:sldId id="319" r:id="rId30"/>
    <p:sldId id="269" r:id="rId3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42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137" cy="512304"/>
          </a:xfrm>
          <a:prstGeom prst="rect">
            <a:avLst/>
          </a:prstGeom>
        </p:spPr>
        <p:txBody>
          <a:bodyPr vert="horz" lIns="94764" tIns="47382" rIns="94764" bIns="47382" rtlCol="0"/>
          <a:lstStyle>
            <a:lvl1pPr algn="l">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4020506" y="1"/>
            <a:ext cx="3077137" cy="512304"/>
          </a:xfrm>
          <a:prstGeom prst="rect">
            <a:avLst/>
          </a:prstGeom>
        </p:spPr>
        <p:txBody>
          <a:bodyPr vert="horz" lIns="94764" tIns="47382" rIns="94764" bIns="47382" rtlCol="0"/>
          <a:lstStyle>
            <a:lvl1pPr algn="r">
              <a:defRPr sz="1200">
                <a:latin typeface="Arial" charset="0"/>
              </a:defRPr>
            </a:lvl1pPr>
          </a:lstStyle>
          <a:p>
            <a:pPr>
              <a:defRPr/>
            </a:pPr>
            <a:fld id="{EDA272C6-1EC9-4E88-B156-9A3FD8137C5A}" type="datetimeFigureOut">
              <a:rPr lang="cs-CZ"/>
              <a:pPr>
                <a:defRPr/>
              </a:pPr>
              <a:t>13.11.2021</a:t>
            </a:fld>
            <a:endParaRPr lang="cs-CZ"/>
          </a:p>
        </p:txBody>
      </p:sp>
      <p:sp>
        <p:nvSpPr>
          <p:cNvPr id="4" name="Zástupný symbol pro zápatí 3"/>
          <p:cNvSpPr>
            <a:spLocks noGrp="1"/>
          </p:cNvSpPr>
          <p:nvPr>
            <p:ph type="ftr" sz="quarter" idx="2"/>
          </p:nvPr>
        </p:nvSpPr>
        <p:spPr>
          <a:xfrm>
            <a:off x="0" y="9720673"/>
            <a:ext cx="3077137" cy="512303"/>
          </a:xfrm>
          <a:prstGeom prst="rect">
            <a:avLst/>
          </a:prstGeom>
        </p:spPr>
        <p:txBody>
          <a:bodyPr vert="horz" lIns="94764" tIns="47382" rIns="94764" bIns="47382" rtlCol="0" anchor="b"/>
          <a:lstStyle>
            <a:lvl1pPr algn="l">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4020506" y="9720673"/>
            <a:ext cx="3077137" cy="512303"/>
          </a:xfrm>
          <a:prstGeom prst="rect">
            <a:avLst/>
          </a:prstGeom>
        </p:spPr>
        <p:txBody>
          <a:bodyPr vert="horz" lIns="94764" tIns="47382" rIns="94764" bIns="47382" rtlCol="0" anchor="b"/>
          <a:lstStyle>
            <a:lvl1pPr algn="r">
              <a:defRPr sz="1200">
                <a:latin typeface="Arial" charset="0"/>
              </a:defRPr>
            </a:lvl1pPr>
          </a:lstStyle>
          <a:p>
            <a:pPr>
              <a:defRPr/>
            </a:pPr>
            <a:fld id="{28BF785D-A6E8-4BF5-AA9C-17C42AFF78DA}"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77137" cy="512304"/>
          </a:xfrm>
          <a:prstGeom prst="rect">
            <a:avLst/>
          </a:prstGeom>
        </p:spPr>
        <p:txBody>
          <a:bodyPr vert="horz" lIns="94764" tIns="47382" rIns="94764" bIns="47382" rtlCol="0"/>
          <a:lstStyle>
            <a:lvl1pPr algn="l">
              <a:defRPr sz="1200">
                <a:latin typeface="Arial" charset="0"/>
              </a:defRPr>
            </a:lvl1pPr>
          </a:lstStyle>
          <a:p>
            <a:pPr>
              <a:defRPr/>
            </a:pPr>
            <a:endParaRPr lang="cs-CZ"/>
          </a:p>
        </p:txBody>
      </p:sp>
      <p:sp>
        <p:nvSpPr>
          <p:cNvPr id="3" name="Zástupný symbol pro datum 2"/>
          <p:cNvSpPr>
            <a:spLocks noGrp="1"/>
          </p:cNvSpPr>
          <p:nvPr>
            <p:ph type="dt" idx="1"/>
          </p:nvPr>
        </p:nvSpPr>
        <p:spPr>
          <a:xfrm>
            <a:off x="4020506" y="1"/>
            <a:ext cx="3077137" cy="512304"/>
          </a:xfrm>
          <a:prstGeom prst="rect">
            <a:avLst/>
          </a:prstGeom>
        </p:spPr>
        <p:txBody>
          <a:bodyPr vert="horz" lIns="94764" tIns="47382" rIns="94764" bIns="47382" rtlCol="0"/>
          <a:lstStyle>
            <a:lvl1pPr algn="r">
              <a:defRPr sz="1200">
                <a:latin typeface="Arial" charset="0"/>
              </a:defRPr>
            </a:lvl1pPr>
          </a:lstStyle>
          <a:p>
            <a:pPr>
              <a:defRPr/>
            </a:pPr>
            <a:fld id="{A61F1CB0-397E-42A6-8939-2C718830967C}" type="datetimeFigureOut">
              <a:rPr lang="cs-CZ"/>
              <a:pPr>
                <a:defRPr/>
              </a:pPr>
              <a:t>13.11.2021</a:t>
            </a:fld>
            <a:endParaRPr lang="cs-CZ"/>
          </a:p>
        </p:txBody>
      </p:sp>
      <p:sp>
        <p:nvSpPr>
          <p:cNvPr id="4" name="Zástupný symbol pro obrázek snímku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4764" tIns="47382" rIns="94764" bIns="47382" rtlCol="0" anchor="ctr"/>
          <a:lstStyle/>
          <a:p>
            <a:pPr lvl="0"/>
            <a:endParaRPr lang="cs-CZ" noProof="0"/>
          </a:p>
        </p:txBody>
      </p:sp>
      <p:sp>
        <p:nvSpPr>
          <p:cNvPr id="5" name="Zástupný symbol pro poznámky 4"/>
          <p:cNvSpPr>
            <a:spLocks noGrp="1"/>
          </p:cNvSpPr>
          <p:nvPr>
            <p:ph type="body" sz="quarter" idx="3"/>
          </p:nvPr>
        </p:nvSpPr>
        <p:spPr>
          <a:xfrm>
            <a:off x="709599" y="4861156"/>
            <a:ext cx="5680103" cy="4605821"/>
          </a:xfrm>
          <a:prstGeom prst="rect">
            <a:avLst/>
          </a:prstGeom>
        </p:spPr>
        <p:txBody>
          <a:bodyPr vert="horz" lIns="94764" tIns="47382" rIns="94764" bIns="47382"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720673"/>
            <a:ext cx="3077137" cy="512303"/>
          </a:xfrm>
          <a:prstGeom prst="rect">
            <a:avLst/>
          </a:prstGeom>
        </p:spPr>
        <p:txBody>
          <a:bodyPr vert="horz" lIns="94764" tIns="47382" rIns="94764" bIns="47382" rtlCol="0" anchor="b"/>
          <a:lstStyle>
            <a:lvl1pPr algn="l">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4020506" y="9720673"/>
            <a:ext cx="3077137" cy="512303"/>
          </a:xfrm>
          <a:prstGeom prst="rect">
            <a:avLst/>
          </a:prstGeom>
        </p:spPr>
        <p:txBody>
          <a:bodyPr vert="horz" lIns="94764" tIns="47382" rIns="94764" bIns="47382" rtlCol="0" anchor="b"/>
          <a:lstStyle>
            <a:lvl1pPr algn="r">
              <a:defRPr sz="1200">
                <a:latin typeface="Arial" charset="0"/>
              </a:defRPr>
            </a:lvl1pPr>
          </a:lstStyle>
          <a:p>
            <a:pPr>
              <a:defRPr/>
            </a:pPr>
            <a:fld id="{28A21BE3-C8DF-4C7B-B1FA-4B311B32BD1B}"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a:t>Klepnutím lze upravit styl předlohy nadpisů.</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fr-FR"/>
          </a:p>
        </p:txBody>
      </p:sp>
      <p:sp>
        <p:nvSpPr>
          <p:cNvPr id="4" name="Espace réservé de la date 3"/>
          <p:cNvSpPr>
            <a:spLocks noGrp="1"/>
          </p:cNvSpPr>
          <p:nvPr>
            <p:ph type="dt" sz="half" idx="10"/>
          </p:nvPr>
        </p:nvSpPr>
        <p:spPr/>
        <p:txBody>
          <a:bodyPr/>
          <a:lstStyle>
            <a:lvl1pPr>
              <a:defRPr/>
            </a:lvl1pPr>
          </a:lstStyle>
          <a:p>
            <a:pPr>
              <a:defRPr/>
            </a:pPr>
            <a:fld id="{083E4C3E-109B-4BED-AB66-AB44583FA1E8}" type="datetime1">
              <a:rPr lang="fr-FR"/>
              <a:pPr>
                <a:defRPr/>
              </a:pPr>
              <a:t>13/11/2021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719A98-1267-4F11-9692-520A0B0EA89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texte vertical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7BF761B3-A25F-40B9-B07C-A82E0CAE61F6}" type="datetime1">
              <a:rPr lang="fr-FR"/>
              <a:pPr>
                <a:defRPr/>
              </a:pPr>
              <a:t>13/11/2021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F53EC85-D374-4D1C-BF2F-ECD1CD7D455C}"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0C2E78AE-B119-4343-8487-1B4DA4861D41}" type="datetime1">
              <a:rPr lang="fr-FR"/>
              <a:pPr>
                <a:defRPr/>
              </a:pPr>
              <a:t>13/11/2021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F4EBAC-EA3C-4487-AD89-1564DD5B6ABC}"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1D91DE26-535D-4961-9BB3-1C1DB8F5251D}" type="datetime1">
              <a:rPr lang="fr-FR"/>
              <a:pPr>
                <a:defRPr/>
              </a:pPr>
              <a:t>13/11/2021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71899F-802D-4948-8887-7D4CC5A3A2F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E76161DB-6E88-4FB6-9E31-B456CF13CD9C}" type="datetime1">
              <a:rPr lang="fr-FR"/>
              <a:pPr>
                <a:defRPr/>
              </a:pPr>
              <a:t>13/11/2021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552454-04C8-4A8C-A015-A3D2F36A63C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e la date 3"/>
          <p:cNvSpPr>
            <a:spLocks noGrp="1"/>
          </p:cNvSpPr>
          <p:nvPr>
            <p:ph type="dt" sz="half" idx="10"/>
          </p:nvPr>
        </p:nvSpPr>
        <p:spPr/>
        <p:txBody>
          <a:bodyPr/>
          <a:lstStyle>
            <a:lvl1pPr>
              <a:defRPr/>
            </a:lvl1pPr>
          </a:lstStyle>
          <a:p>
            <a:pPr>
              <a:defRPr/>
            </a:pPr>
            <a:fld id="{54F3DBA1-7CC3-42CB-95E2-8709CDF0C6E0}" type="datetime1">
              <a:rPr lang="fr-FR"/>
              <a:pPr>
                <a:defRPr/>
              </a:pPr>
              <a:t>13/11/2021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9DF7548-3D36-413E-8170-13F9647B6E0F}"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a:t>Klepnutím lze upravit styl předlohy nadpisů.</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7" name="Espace réservé de la date 3"/>
          <p:cNvSpPr>
            <a:spLocks noGrp="1"/>
          </p:cNvSpPr>
          <p:nvPr>
            <p:ph type="dt" sz="half" idx="10"/>
          </p:nvPr>
        </p:nvSpPr>
        <p:spPr/>
        <p:txBody>
          <a:bodyPr/>
          <a:lstStyle>
            <a:lvl1pPr>
              <a:defRPr/>
            </a:lvl1pPr>
          </a:lstStyle>
          <a:p>
            <a:pPr>
              <a:defRPr/>
            </a:pPr>
            <a:fld id="{BBAF4369-E2A1-4845-BBBA-DC6825866B54}" type="datetime1">
              <a:rPr lang="fr-FR"/>
              <a:pPr>
                <a:defRPr/>
              </a:pPr>
              <a:t>13/11/2021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9AC0A94-1EEA-49A3-B27E-709B0EC25FD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e la date 3"/>
          <p:cNvSpPr>
            <a:spLocks noGrp="1"/>
          </p:cNvSpPr>
          <p:nvPr>
            <p:ph type="dt" sz="half" idx="10"/>
          </p:nvPr>
        </p:nvSpPr>
        <p:spPr/>
        <p:txBody>
          <a:bodyPr/>
          <a:lstStyle>
            <a:lvl1pPr>
              <a:defRPr/>
            </a:lvl1pPr>
          </a:lstStyle>
          <a:p>
            <a:pPr>
              <a:defRPr/>
            </a:pPr>
            <a:fld id="{E3ABFDEC-437E-4CAC-8081-65A4CB107AA5}" type="datetime1">
              <a:rPr lang="fr-FR"/>
              <a:pPr>
                <a:defRPr/>
              </a:pPr>
              <a:t>13/11/2021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012E18F-9F70-4E66-B688-0D73D7695C6B}"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40117CD-1527-4E7D-B7E3-761B2814AA33}" type="datetime1">
              <a:rPr lang="fr-FR"/>
              <a:pPr>
                <a:defRPr/>
              </a:pPr>
              <a:t>13/11/2021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A8E8A1E-EA9D-4B6C-AAB3-0031C8AE834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4D2601A8-8637-40EA-B4A9-D3287ED7BC29}" type="datetime1">
              <a:rPr lang="fr-FR"/>
              <a:pPr>
                <a:defRPr/>
              </a:pPr>
              <a:t>13/11/2021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9FE2FA-E459-478A-8BF7-52F38D4CB207}"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9CA8972C-57B8-418A-ADBE-5AFE2005F5A7}" type="datetime1">
              <a:rPr lang="fr-FR"/>
              <a:pPr>
                <a:defRPr/>
              </a:pPr>
              <a:t>13/11/2021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7B4A87-8F69-4939-AEB2-2D8E4E5B03E4}"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74E8AC-6B2C-42AE-A5A4-F59F0245C84F}" type="datetime1">
              <a:rPr lang="fr-FR"/>
              <a:pPr>
                <a:defRPr/>
              </a:pPr>
              <a:t>13/11/2021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301DB4-13ED-4C73-92E0-A6424C9956B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9.wmf"/><Relationship Id="rId3" Type="http://schemas.openxmlformats.org/officeDocument/2006/relationships/image" Target="../media/image4.jpeg"/><Relationship Id="rId7" Type="http://schemas.openxmlformats.org/officeDocument/2006/relationships/image" Target="../media/image16.wmf"/><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gap.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a:solidFill>
                  <a:schemeClr val="bg1"/>
                </a:solidFill>
              </a:rPr>
              <a:t>Rizikově očištěná výnosnost</a:t>
            </a:r>
            <a:endParaRPr lang="fr-FR">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r>
              <a:rPr lang="cs-CZ" dirty="0">
                <a:solidFill>
                  <a:schemeClr val="bg1"/>
                </a:solidFill>
              </a:rPr>
              <a:t>Pavla Klepková Vodová</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Hodnocení výkonnosti banky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ukazatel SVA (Shareholder´s Value Added)</a:t>
            </a:r>
          </a:p>
          <a:p>
            <a:pPr lvl="1" eaLnBrk="1" hangingPunct="1">
              <a:lnSpc>
                <a:spcPct val="90000"/>
              </a:lnSpc>
            </a:pPr>
            <a:r>
              <a:rPr lang="cs-CZ" altLang="zh-CN">
                <a:solidFill>
                  <a:srgbClr val="42607C"/>
                </a:solidFill>
              </a:rPr>
              <a:t>vzorec:</a:t>
            </a:r>
          </a:p>
          <a:p>
            <a:pPr lvl="1" eaLnBrk="1" hangingPunct="1">
              <a:lnSpc>
                <a:spcPct val="90000"/>
              </a:lnSpc>
            </a:pPr>
            <a:endParaRPr lang="cs-CZ" altLang="zh-CN">
              <a:solidFill>
                <a:srgbClr val="42607C"/>
              </a:solidFill>
            </a:endParaRPr>
          </a:p>
          <a:p>
            <a:pPr lvl="1" eaLnBrk="1" hangingPunct="1">
              <a:lnSpc>
                <a:spcPct val="90000"/>
              </a:lnSpc>
            </a:pPr>
            <a:endParaRPr lang="cs-CZ" altLang="zh-CN">
              <a:solidFill>
                <a:srgbClr val="42607C"/>
              </a:solidFill>
            </a:endParaRPr>
          </a:p>
          <a:p>
            <a:pPr lvl="1" eaLnBrk="1" hangingPunct="1">
              <a:lnSpc>
                <a:spcPct val="90000"/>
              </a:lnSpc>
            </a:pPr>
            <a:r>
              <a:rPr lang="cs-CZ" altLang="zh-CN">
                <a:solidFill>
                  <a:srgbClr val="42607C"/>
                </a:solidFill>
              </a:rPr>
              <a:t>hodnota je přidaná, když čistý ekonomický zisk převýší ekonomické náklady kapitálu potřebného na vyprodukování provozního zisku</a:t>
            </a:r>
            <a:r>
              <a:rPr lang="en-US" altLang="zh-CN">
                <a:solidFill>
                  <a:srgbClr val="42607C"/>
                </a:solidFill>
              </a:rPr>
              <a:t> </a:t>
            </a:r>
          </a:p>
        </p:txBody>
      </p:sp>
      <p:sp>
        <p:nvSpPr>
          <p:cNvPr id="4" name="Zástupný symbol pro číslo snímku 3"/>
          <p:cNvSpPr>
            <a:spLocks noGrp="1"/>
          </p:cNvSpPr>
          <p:nvPr>
            <p:ph type="sldNum" sz="quarter" idx="12"/>
          </p:nvPr>
        </p:nvSpPr>
        <p:spPr/>
        <p:txBody>
          <a:bodyPr/>
          <a:lstStyle/>
          <a:p>
            <a:pPr>
              <a:defRPr/>
            </a:pPr>
            <a:fld id="{04546DC9-D833-4F16-B3DB-DF76B29EF36C}" type="slidenum">
              <a:rPr lang="fr-FR" smtClean="0"/>
              <a:pPr>
                <a:defRPr/>
              </a:pPr>
              <a:t>10</a:t>
            </a:fld>
            <a:endParaRPr lang="fr-FR"/>
          </a:p>
        </p:txBody>
      </p:sp>
      <p:sp>
        <p:nvSpPr>
          <p:cNvPr id="30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9" name="Object 5"/>
          <p:cNvGraphicFramePr>
            <a:graphicFrameLocks noChangeAspect="1"/>
          </p:cNvGraphicFramePr>
          <p:nvPr/>
        </p:nvGraphicFramePr>
        <p:xfrm>
          <a:off x="1331913" y="2997200"/>
          <a:ext cx="4217987" cy="431800"/>
        </p:xfrm>
        <a:graphic>
          <a:graphicData uri="http://schemas.openxmlformats.org/presentationml/2006/ole">
            <mc:AlternateContent xmlns:mc="http://schemas.openxmlformats.org/markup-compatibility/2006">
              <mc:Choice xmlns:v="urn:schemas-microsoft-com:vml" Requires="v">
                <p:oleObj spid="_x0000_s3075" name="Rovnice" r:id="rId4" imgW="2108200" imgH="215900" progId="Equation.3">
                  <p:embed/>
                </p:oleObj>
              </mc:Choice>
              <mc:Fallback>
                <p:oleObj name="Rovnice" r:id="rId4" imgW="2108200" imgH="215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997200"/>
                        <a:ext cx="4217987" cy="4318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Výpočet SVA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514350" indent="-514350" eaLnBrk="1" hangingPunct="1">
              <a:lnSpc>
                <a:spcPct val="90000"/>
              </a:lnSpc>
            </a:pPr>
            <a:r>
              <a:rPr lang="cs-CZ" sz="2800">
                <a:solidFill>
                  <a:srgbClr val="42607C"/>
                </a:solidFill>
              </a:rPr>
              <a:t>výpočet NOPAT</a:t>
            </a:r>
          </a:p>
          <a:p>
            <a:pPr lvl="1" eaLnBrk="1" hangingPunct="1">
              <a:lnSpc>
                <a:spcPct val="90000"/>
              </a:lnSpc>
            </a:pPr>
            <a:r>
              <a:rPr lang="cs-CZ" altLang="zh-CN" sz="2400">
                <a:solidFill>
                  <a:srgbClr val="42607C"/>
                </a:solidFill>
              </a:rPr>
              <a:t>čistý provozní zisk, po úpravě o některé operace</a:t>
            </a:r>
          </a:p>
          <a:p>
            <a:pPr marL="514350" indent="-514350" eaLnBrk="1" hangingPunct="1">
              <a:lnSpc>
                <a:spcPct val="90000"/>
              </a:lnSpc>
            </a:pPr>
            <a:r>
              <a:rPr lang="cs-CZ" sz="2800">
                <a:solidFill>
                  <a:srgbClr val="42607C"/>
                </a:solidFill>
              </a:rPr>
              <a:t>výpočet CAR</a:t>
            </a:r>
          </a:p>
          <a:p>
            <a:pPr marL="514350" indent="-514350" eaLnBrk="1" hangingPunct="1">
              <a:lnSpc>
                <a:spcPct val="90000"/>
              </a:lnSpc>
            </a:pPr>
            <a:r>
              <a:rPr lang="cs-CZ" sz="2800">
                <a:solidFill>
                  <a:srgbClr val="42607C"/>
                </a:solidFill>
              </a:rPr>
              <a:t>výpočet WACC</a:t>
            </a:r>
          </a:p>
          <a:p>
            <a:pPr lvl="1" eaLnBrk="1" hangingPunct="1">
              <a:lnSpc>
                <a:spcPct val="90000"/>
              </a:lnSpc>
            </a:pPr>
            <a:r>
              <a:rPr lang="cs-CZ" altLang="zh-CN" sz="2400">
                <a:solidFill>
                  <a:srgbClr val="42607C"/>
                </a:solidFill>
              </a:rPr>
              <a:t>vážené průměrné náklady kapitálu</a:t>
            </a:r>
            <a:r>
              <a:rPr lang="en-US" altLang="zh-CN" sz="2400">
                <a:solidFill>
                  <a:srgbClr val="42607C"/>
                </a:solidFill>
              </a:rPr>
              <a:t> </a:t>
            </a:r>
            <a:endParaRPr lang="cs-CZ" altLang="zh-CN" sz="2400">
              <a:solidFill>
                <a:srgbClr val="42607C"/>
              </a:solidFill>
            </a:endParaRPr>
          </a:p>
          <a:p>
            <a:pPr lvl="1" eaLnBrk="1" hangingPunct="1">
              <a:lnSpc>
                <a:spcPct val="90000"/>
              </a:lnSpc>
            </a:pPr>
            <a:endParaRPr lang="cs-CZ" altLang="zh-CN" sz="2400">
              <a:solidFill>
                <a:srgbClr val="42607C"/>
              </a:solidFill>
            </a:endParaRPr>
          </a:p>
          <a:p>
            <a:pPr lvl="1" eaLnBrk="1" hangingPunct="1">
              <a:lnSpc>
                <a:spcPct val="90000"/>
              </a:lnSpc>
            </a:pPr>
            <a:endParaRPr lang="cs-CZ" altLang="zh-CN" sz="2400">
              <a:solidFill>
                <a:srgbClr val="42607C"/>
              </a:solidFill>
            </a:endParaRPr>
          </a:p>
          <a:p>
            <a:pPr lvl="1" eaLnBrk="1" hangingPunct="1">
              <a:lnSpc>
                <a:spcPct val="90000"/>
              </a:lnSpc>
            </a:pPr>
            <a:endParaRPr lang="cs-CZ" altLang="zh-CN" sz="2400">
              <a:solidFill>
                <a:srgbClr val="42607C"/>
              </a:solidFill>
            </a:endParaRPr>
          </a:p>
          <a:p>
            <a:pPr lvl="1" eaLnBrk="1" hangingPunct="1">
              <a:lnSpc>
                <a:spcPct val="90000"/>
              </a:lnSpc>
            </a:pPr>
            <a:r>
              <a:rPr lang="cs-CZ" altLang="zh-CN" sz="2400">
                <a:solidFill>
                  <a:srgbClr val="42607C"/>
                </a:solidFill>
              </a:rPr>
              <a:t>slouží pak jako minimální požadovaná hodnota rizikově očištěné výnosnosti – a když je tato hodnota překročena, je vytvářena přidaná hodnota akcionářů</a:t>
            </a:r>
            <a:r>
              <a:rPr lang="en-US" altLang="zh-CN" sz="2400">
                <a:solidFill>
                  <a:srgbClr val="42607C"/>
                </a:solidFill>
              </a:rPr>
              <a:t> </a:t>
            </a:r>
          </a:p>
        </p:txBody>
      </p:sp>
      <p:sp>
        <p:nvSpPr>
          <p:cNvPr id="4" name="Zástupný symbol pro číslo snímku 3"/>
          <p:cNvSpPr>
            <a:spLocks noGrp="1"/>
          </p:cNvSpPr>
          <p:nvPr>
            <p:ph type="sldNum" sz="quarter" idx="12"/>
          </p:nvPr>
        </p:nvSpPr>
        <p:spPr/>
        <p:txBody>
          <a:bodyPr/>
          <a:lstStyle/>
          <a:p>
            <a:pPr>
              <a:defRPr/>
            </a:pPr>
            <a:fld id="{EFF60713-8E4B-413C-B493-A7B81170C183}" type="slidenum">
              <a:rPr lang="fr-FR" smtClean="0"/>
              <a:pPr>
                <a:defRPr/>
              </a:pPr>
              <a:t>11</a:t>
            </a:fld>
            <a:endParaRPr lang="fr-FR"/>
          </a:p>
        </p:txBody>
      </p:sp>
      <p:sp>
        <p:nvSpPr>
          <p:cNvPr id="410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3" name="Object 5"/>
          <p:cNvGraphicFramePr>
            <a:graphicFrameLocks noChangeAspect="1"/>
          </p:cNvGraphicFramePr>
          <p:nvPr/>
        </p:nvGraphicFramePr>
        <p:xfrm>
          <a:off x="1331913" y="4221163"/>
          <a:ext cx="3382962" cy="788987"/>
        </p:xfrm>
        <a:graphic>
          <a:graphicData uri="http://schemas.openxmlformats.org/presentationml/2006/ole">
            <mc:AlternateContent xmlns:mc="http://schemas.openxmlformats.org/markup-compatibility/2006">
              <mc:Choice xmlns:v="urn:schemas-microsoft-com:vml" Requires="v">
                <p:oleObj spid="_x0000_s4099" name="Rovnice" r:id="rId4" imgW="1688367" imgH="393529" progId="Equation.3">
                  <p:embed/>
                </p:oleObj>
              </mc:Choice>
              <mc:Fallback>
                <p:oleObj name="Rovnice" r:id="rId4" imgW="1688367" imgH="39352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221163"/>
                        <a:ext cx="3382962" cy="788987"/>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8" end="8"/>
                                            </p:txEl>
                                          </p:spTgt>
                                        </p:tgtEl>
                                        <p:attrNameLst>
                                          <p:attrName>style.visibility</p:attrName>
                                        </p:attrNameLst>
                                      </p:cBhvr>
                                      <p:to>
                                        <p:strVal val="visible"/>
                                      </p:to>
                                    </p:set>
                                    <p:animEffect transition="in" filter="dissolve">
                                      <p:cBhvr>
                                        <p:cTn id="25" dur="500"/>
                                        <p:tgtEl>
                                          <p:spTgt spid="4099">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dissolve">
                                      <p:cBhvr>
                                        <p:cTn id="2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Výpočet WACC</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náklady cizího kapitálu</a:t>
            </a:r>
          </a:p>
          <a:p>
            <a:pPr eaLnBrk="1" hangingPunct="1">
              <a:lnSpc>
                <a:spcPct val="90000"/>
              </a:lnSpc>
            </a:pPr>
            <a:r>
              <a:rPr lang="cs-CZ" sz="2800">
                <a:solidFill>
                  <a:srgbClr val="42607C"/>
                </a:solidFill>
              </a:rPr>
              <a:t>náklady vlastního kapitálu</a:t>
            </a:r>
          </a:p>
          <a:p>
            <a:pPr lvl="1" eaLnBrk="1" hangingPunct="1">
              <a:lnSpc>
                <a:spcPct val="90000"/>
              </a:lnSpc>
            </a:pPr>
            <a:r>
              <a:rPr lang="cs-CZ" sz="2400">
                <a:solidFill>
                  <a:srgbClr val="42607C"/>
                </a:solidFill>
              </a:rPr>
              <a:t>náklady na kmenové akcie</a:t>
            </a:r>
          </a:p>
          <a:p>
            <a:pPr lvl="2" eaLnBrk="1" hangingPunct="1">
              <a:lnSpc>
                <a:spcPct val="90000"/>
              </a:lnSpc>
            </a:pPr>
            <a:r>
              <a:rPr lang="cs-CZ" sz="2000">
                <a:solidFill>
                  <a:srgbClr val="42607C"/>
                </a:solidFill>
              </a:rPr>
              <a:t>dividendový hodnotící model</a:t>
            </a:r>
          </a:p>
          <a:p>
            <a:pPr lvl="2" eaLnBrk="1" hangingPunct="1">
              <a:lnSpc>
                <a:spcPct val="90000"/>
              </a:lnSpc>
            </a:pPr>
            <a:endParaRPr lang="cs-CZ" sz="2000">
              <a:solidFill>
                <a:srgbClr val="42607C"/>
              </a:solidFill>
            </a:endParaRPr>
          </a:p>
          <a:p>
            <a:pPr lvl="2" eaLnBrk="1" hangingPunct="1">
              <a:lnSpc>
                <a:spcPct val="90000"/>
              </a:lnSpc>
            </a:pPr>
            <a:endParaRPr lang="cs-CZ" sz="2000">
              <a:solidFill>
                <a:srgbClr val="42607C"/>
              </a:solidFill>
            </a:endParaRPr>
          </a:p>
          <a:p>
            <a:pPr lvl="2" eaLnBrk="1" hangingPunct="1">
              <a:lnSpc>
                <a:spcPct val="90000"/>
              </a:lnSpc>
            </a:pPr>
            <a:endParaRPr lang="cs-CZ" sz="2000">
              <a:solidFill>
                <a:srgbClr val="42607C"/>
              </a:solidFill>
            </a:endParaRPr>
          </a:p>
          <a:p>
            <a:pPr lvl="2" eaLnBrk="1" hangingPunct="1">
              <a:lnSpc>
                <a:spcPct val="90000"/>
              </a:lnSpc>
            </a:pPr>
            <a:r>
              <a:rPr lang="cs-CZ" sz="2000">
                <a:solidFill>
                  <a:srgbClr val="42607C"/>
                </a:solidFill>
              </a:rPr>
              <a:t>model CAPM</a:t>
            </a:r>
          </a:p>
          <a:p>
            <a:pPr lvl="2" eaLnBrk="1" hangingPunct="1">
              <a:lnSpc>
                <a:spcPct val="90000"/>
              </a:lnSpc>
            </a:pPr>
            <a:endParaRPr lang="cs-CZ" sz="2000">
              <a:solidFill>
                <a:srgbClr val="42607C"/>
              </a:solidFill>
            </a:endParaRPr>
          </a:p>
          <a:p>
            <a:pPr lvl="2" eaLnBrk="1" hangingPunct="1">
              <a:lnSpc>
                <a:spcPct val="90000"/>
              </a:lnSpc>
            </a:pPr>
            <a:endParaRPr lang="cs-CZ" sz="2000">
              <a:solidFill>
                <a:srgbClr val="42607C"/>
              </a:solidFill>
            </a:endParaRPr>
          </a:p>
          <a:p>
            <a:pPr lvl="2" eaLnBrk="1" hangingPunct="1">
              <a:lnSpc>
                <a:spcPct val="90000"/>
              </a:lnSpc>
            </a:pPr>
            <a:r>
              <a:rPr lang="cs-CZ" sz="2000">
                <a:solidFill>
                  <a:srgbClr val="42607C"/>
                </a:solidFill>
              </a:rPr>
              <a:t>a další</a:t>
            </a:r>
          </a:p>
          <a:p>
            <a:pPr lvl="1" eaLnBrk="1" hangingPunct="1">
              <a:lnSpc>
                <a:spcPct val="90000"/>
              </a:lnSpc>
            </a:pPr>
            <a:r>
              <a:rPr lang="cs-CZ" sz="2400">
                <a:solidFill>
                  <a:srgbClr val="42607C"/>
                </a:solidFill>
              </a:rPr>
              <a:t>náklady na prioritní akcie</a:t>
            </a:r>
          </a:p>
          <a:p>
            <a:pPr lvl="1" eaLnBrk="1" hangingPunct="1">
              <a:lnSpc>
                <a:spcPct val="90000"/>
              </a:lnSpc>
            </a:pPr>
            <a:r>
              <a:rPr lang="cs-CZ" sz="2400">
                <a:solidFill>
                  <a:srgbClr val="42607C"/>
                </a:solidFill>
              </a:rPr>
              <a:t>náklady zadrženého zisku</a:t>
            </a:r>
            <a:endParaRPr lang="en-US" sz="24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374D233-EA26-4F0B-8D65-6C14C59135FF}" type="slidenum">
              <a:rPr lang="fr-FR" smtClean="0"/>
              <a:pPr>
                <a:defRPr/>
              </a:pPr>
              <a:t>12</a:t>
            </a:fld>
            <a:endParaRPr lang="fr-FR"/>
          </a:p>
        </p:txBody>
      </p:sp>
      <p:sp>
        <p:nvSpPr>
          <p:cNvPr id="51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41" name="Object 5"/>
          <p:cNvGraphicFramePr>
            <a:graphicFrameLocks noChangeAspect="1"/>
          </p:cNvGraphicFramePr>
          <p:nvPr/>
        </p:nvGraphicFramePr>
        <p:xfrm>
          <a:off x="1692275" y="3644900"/>
          <a:ext cx="1446213" cy="787400"/>
        </p:xfrm>
        <a:graphic>
          <a:graphicData uri="http://schemas.openxmlformats.org/presentationml/2006/ole">
            <mc:AlternateContent xmlns:mc="http://schemas.openxmlformats.org/markup-compatibility/2006">
              <mc:Choice xmlns:v="urn:schemas-microsoft-com:vml" Requires="v">
                <p:oleObj spid="_x0000_s5124" name="Rovnice" r:id="rId4" imgW="723586" imgH="393529" progId="Equation.3">
                  <p:embed/>
                </p:oleObj>
              </mc:Choice>
              <mc:Fallback>
                <p:oleObj name="Rovnice" r:id="rId4" imgW="723586" imgH="39352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644900"/>
                        <a:ext cx="1446213" cy="7874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4343" name="Object 7"/>
          <p:cNvGraphicFramePr>
            <a:graphicFrameLocks noChangeAspect="1"/>
          </p:cNvGraphicFramePr>
          <p:nvPr/>
        </p:nvGraphicFramePr>
        <p:xfrm>
          <a:off x="1692275" y="5013325"/>
          <a:ext cx="2208213" cy="431800"/>
        </p:xfrm>
        <a:graphic>
          <a:graphicData uri="http://schemas.openxmlformats.org/presentationml/2006/ole">
            <mc:AlternateContent xmlns:mc="http://schemas.openxmlformats.org/markup-compatibility/2006">
              <mc:Choice xmlns:v="urn:schemas-microsoft-com:vml" Requires="v">
                <p:oleObj spid="_x0000_s5125" name="Rovnice" r:id="rId6" imgW="1104421" imgH="215806" progId="Equation.3">
                  <p:embed/>
                </p:oleObj>
              </mc:Choice>
              <mc:Fallback>
                <p:oleObj name="Rovnice" r:id="rId6" imgW="1104421" imgH="215806"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5013325"/>
                        <a:ext cx="2208213" cy="4318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0" end="10"/>
                                            </p:txEl>
                                          </p:spTgt>
                                        </p:tgtEl>
                                        <p:attrNameLst>
                                          <p:attrName>style.visibility</p:attrName>
                                        </p:attrNameLst>
                                      </p:cBhvr>
                                      <p:to>
                                        <p:strVal val="visible"/>
                                      </p:to>
                                    </p:set>
                                    <p:animEffect transition="in" filter="dissolve">
                                      <p:cBhvr>
                                        <p:cTn id="25" dur="500"/>
                                        <p:tgtEl>
                                          <p:spTgt spid="4099">
                                            <p:txEl>
                                              <p:pRg st="10" end="1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1" end="11"/>
                                            </p:txEl>
                                          </p:spTgt>
                                        </p:tgtEl>
                                        <p:attrNameLst>
                                          <p:attrName>style.visibility</p:attrName>
                                        </p:attrNameLst>
                                      </p:cBhvr>
                                      <p:to>
                                        <p:strVal val="visible"/>
                                      </p:to>
                                    </p:set>
                                    <p:animEffect transition="in" filter="dissolve">
                                      <p:cBhvr>
                                        <p:cTn id="28" dur="500"/>
                                        <p:tgtEl>
                                          <p:spTgt spid="4099">
                                            <p:txEl>
                                              <p:pRg st="11" end="1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12" end="12"/>
                                            </p:txEl>
                                          </p:spTgt>
                                        </p:tgtEl>
                                        <p:attrNameLst>
                                          <p:attrName>style.visibility</p:attrName>
                                        </p:attrNameLst>
                                      </p:cBhvr>
                                      <p:to>
                                        <p:strVal val="visible"/>
                                      </p:to>
                                    </p:set>
                                    <p:animEffect transition="in" filter="dissolve">
                                      <p:cBhvr>
                                        <p:cTn id="31" dur="500"/>
                                        <p:tgtEl>
                                          <p:spTgt spid="4099">
                                            <p:txEl>
                                              <p:pRg st="12" end="1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4341"/>
                                        </p:tgtEl>
                                        <p:attrNameLst>
                                          <p:attrName>style.visibility</p:attrName>
                                        </p:attrNameLst>
                                      </p:cBhvr>
                                      <p:to>
                                        <p:strVal val="visible"/>
                                      </p:to>
                                    </p:set>
                                    <p:animEffect transition="in" filter="dissolve">
                                      <p:cBhvr>
                                        <p:cTn id="34" dur="500"/>
                                        <p:tgtEl>
                                          <p:spTgt spid="14341"/>
                                        </p:tgtEl>
                                      </p:cBhvr>
                                    </p:animEffect>
                                  </p:childTnLst>
                                </p:cTn>
                              </p:par>
                              <p:par>
                                <p:cTn id="35" presetID="9" presetClass="entr" presetSubtype="0" fill="hold" nodeType="with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dissolve">
                                      <p:cBhvr>
                                        <p:cTn id="3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600">
                <a:solidFill>
                  <a:srgbClr val="42607C"/>
                </a:solidFill>
              </a:rPr>
              <a:t>Vypočítejte vážené průměrné náklady kapitálu, máte-li k dispozici následující údaje. Banka od svých vkladatelů získala 575 depozit, dalších 500 získala emisí hypotečních zástavních listů. Pro financování své činnosti dále využívá 250 vlastního kapitálu. Náklady vlastního kapitálu činí 12 %, náklady cizího kapitálu 6 %, daň z příjmu právnických osob 20 %.</a:t>
            </a:r>
          </a:p>
        </p:txBody>
      </p:sp>
      <p:sp>
        <p:nvSpPr>
          <p:cNvPr id="4" name="Zástupný symbol pro číslo snímku 3"/>
          <p:cNvSpPr>
            <a:spLocks noGrp="1"/>
          </p:cNvSpPr>
          <p:nvPr>
            <p:ph type="sldNum" sz="quarter" idx="12"/>
          </p:nvPr>
        </p:nvSpPr>
        <p:spPr/>
        <p:txBody>
          <a:bodyPr/>
          <a:lstStyle/>
          <a:p>
            <a:pPr>
              <a:defRPr/>
            </a:pPr>
            <a:fld id="{DF868E7E-C75C-4ECA-BACD-687118FA19E0}" type="slidenum">
              <a:rPr lang="fr-FR" smtClean="0"/>
              <a:pPr>
                <a:defRPr/>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 Výpočet RAROC a SVA pro úvěrové riziko</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A0E67E70-704E-40DE-8CCD-144D482A3BE5}" type="slidenum">
              <a:rPr lang="fr-FR" smtClean="0"/>
              <a:pPr>
                <a:defRPr/>
              </a:pPr>
              <a:t>14</a:t>
            </a:fld>
            <a:endParaRPr lang="fr-FR"/>
          </a:p>
        </p:txBody>
      </p:sp>
      <p:graphicFrame>
        <p:nvGraphicFramePr>
          <p:cNvPr id="7" name="Tabulka 6"/>
          <p:cNvGraphicFramePr>
            <a:graphicFrameLocks noGrp="1"/>
          </p:cNvGraphicFramePr>
          <p:nvPr/>
        </p:nvGraphicFramePr>
        <p:xfrm>
          <a:off x="1331913" y="2060575"/>
          <a:ext cx="6408737" cy="4358640"/>
        </p:xfrm>
        <a:graphic>
          <a:graphicData uri="http://schemas.openxmlformats.org/drawingml/2006/table">
            <a:tbl>
              <a:tblPr/>
              <a:tblGrid>
                <a:gridCol w="4783137">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Rok 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Angažovanost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a:ln>
                            <a:noFill/>
                          </a:ln>
                          <a:solidFill>
                            <a:schemeClr val="tx1"/>
                          </a:solidFill>
                          <a:effectLst/>
                          <a:latin typeface="Calibri" pitchFamily="34" charset="0"/>
                          <a:cs typeface="Times New Roman" pitchFamily="18" charset="0"/>
                        </a:rPr>
                        <a:t>Parametry v % z nesplacené částky: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Očekávaná míra defaultu</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1,0 %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Maximální horní odchylka míry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Marže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WACC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25 %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a:ln>
                            <a:noFill/>
                          </a:ln>
                          <a:solidFill>
                            <a:schemeClr val="tx1"/>
                          </a:solidFill>
                          <a:effectLst/>
                          <a:latin typeface="Calibri" pitchFamily="34" charset="0"/>
                          <a:cs typeface="Times New Roman" pitchFamily="18" charset="0"/>
                        </a:rPr>
                        <a:t>Roční RAROC a SVA: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Očekávaná ztráta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Capital at Risk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Zisk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RAROC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a:ln>
                            <a:noFill/>
                          </a:ln>
                          <a:solidFill>
                            <a:schemeClr val="tx1"/>
                          </a:solidFill>
                          <a:effectLst/>
                          <a:latin typeface="Calibri" pitchFamily="34" charset="0"/>
                          <a:cs typeface="Times New Roman" pitchFamily="18" charset="0"/>
                        </a:rPr>
                        <a:t>SVA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22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Výhody SVA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lze využít při rozhodování manažerů</a:t>
            </a:r>
          </a:p>
          <a:p>
            <a:pPr eaLnBrk="1" hangingPunct="1">
              <a:lnSpc>
                <a:spcPct val="90000"/>
              </a:lnSpc>
            </a:pPr>
            <a:r>
              <a:rPr lang="cs-CZ">
                <a:solidFill>
                  <a:srgbClr val="42607C"/>
                </a:solidFill>
              </a:rPr>
              <a:t>lze využít při monitorování výkonnosti, kapitálovém rozpočetnictví, oceňování výstupu a tržním ocenění banky</a:t>
            </a:r>
          </a:p>
          <a:p>
            <a:pPr eaLnBrk="1" hangingPunct="1">
              <a:lnSpc>
                <a:spcPct val="90000"/>
              </a:lnSpc>
            </a:pPr>
            <a:r>
              <a:rPr lang="cs-CZ">
                <a:solidFill>
                  <a:srgbClr val="42607C"/>
                </a:solidFill>
              </a:rPr>
              <a:t>umožňuje zpětně posoudit, zda investiční rozhodnutí vedlo k přidané hodnotě</a:t>
            </a:r>
          </a:p>
        </p:txBody>
      </p:sp>
      <p:sp>
        <p:nvSpPr>
          <p:cNvPr id="4" name="Zástupný symbol pro číslo snímku 3"/>
          <p:cNvSpPr>
            <a:spLocks noGrp="1"/>
          </p:cNvSpPr>
          <p:nvPr>
            <p:ph type="sldNum" sz="quarter" idx="12"/>
          </p:nvPr>
        </p:nvSpPr>
        <p:spPr/>
        <p:txBody>
          <a:bodyPr/>
          <a:lstStyle/>
          <a:p>
            <a:pPr>
              <a:defRPr/>
            </a:pPr>
            <a:fld id="{7AD5262B-E1C8-4CD3-A707-4B561BB249CC}" type="slidenum">
              <a:rPr lang="fr-FR" smtClean="0"/>
              <a:pPr>
                <a:defRPr/>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Jak lze zvýšit přidanou hodnotu akcionářů?</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D6BC0319-67B4-420C-9ACD-CAC802109EDA}" type="slidenum">
              <a:rPr lang="fr-FR" smtClean="0"/>
              <a:pPr>
                <a:defRPr/>
              </a:pPr>
              <a:t>16</a:t>
            </a:fld>
            <a:endParaRPr lang="fr-FR"/>
          </a:p>
        </p:txBody>
      </p:sp>
      <p:pic>
        <p:nvPicPr>
          <p:cNvPr id="6" name="Picture 4"/>
          <p:cNvPicPr>
            <a:picLocks noGrp="1" noChangeAspect="1" noChangeArrowheads="1"/>
          </p:cNvPicPr>
          <p:nvPr>
            <p:ph idx="1"/>
          </p:nvPr>
        </p:nvPicPr>
        <p:blipFill>
          <a:blip r:embed="rId3" cstate="print"/>
          <a:srcRect/>
          <a:stretch>
            <a:fillRect/>
          </a:stretch>
        </p:blipFill>
        <p:spPr>
          <a:xfrm>
            <a:off x="1116013" y="1646238"/>
            <a:ext cx="6811962" cy="52117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Správné ocenění zákazníků</a:t>
            </a:r>
            <a:endParaRPr lang="fr-FR">
              <a:solidFill>
                <a:schemeClr val="bg1"/>
              </a:solidFill>
            </a:endParaRPr>
          </a:p>
        </p:txBody>
      </p:sp>
      <p:sp>
        <p:nvSpPr>
          <p:cNvPr id="4099" name="Espace réservé du contenu 2"/>
          <p:cNvSpPr>
            <a:spLocks noGrp="1"/>
          </p:cNvSpPr>
          <p:nvPr>
            <p:ph idx="1"/>
          </p:nvPr>
        </p:nvSpPr>
        <p:spPr>
          <a:xfrm>
            <a:off x="457200" y="1844675"/>
            <a:ext cx="8229600" cy="720725"/>
          </a:xfrm>
        </p:spPr>
        <p:txBody>
          <a:bodyPr/>
          <a:lstStyle/>
          <a:p>
            <a:pPr eaLnBrk="1" hangingPunct="1">
              <a:lnSpc>
                <a:spcPct val="90000"/>
              </a:lnSpc>
            </a:pPr>
            <a:r>
              <a:rPr lang="cs-CZ" sz="2600">
                <a:solidFill>
                  <a:srgbClr val="42607C"/>
                </a:solidFill>
              </a:rPr>
              <a:t>rozdíl mezi přístupem dle ekonomického a dle regulovaného kapitálu:</a:t>
            </a:r>
          </a:p>
        </p:txBody>
      </p:sp>
      <p:sp>
        <p:nvSpPr>
          <p:cNvPr id="4" name="Zástupný symbol pro číslo snímku 3"/>
          <p:cNvSpPr>
            <a:spLocks noGrp="1"/>
          </p:cNvSpPr>
          <p:nvPr>
            <p:ph type="sldNum" sz="quarter" idx="12"/>
          </p:nvPr>
        </p:nvSpPr>
        <p:spPr/>
        <p:txBody>
          <a:bodyPr/>
          <a:lstStyle/>
          <a:p>
            <a:pPr>
              <a:defRPr/>
            </a:pPr>
            <a:fld id="{CD6B2AA1-D350-4CE4-B777-2862B7B88802}" type="slidenum">
              <a:rPr lang="fr-FR" smtClean="0"/>
              <a:pPr>
                <a:defRPr/>
              </a:pPr>
              <a:t>17</a:t>
            </a:fld>
            <a:endParaRPr lang="fr-FR"/>
          </a:p>
        </p:txBody>
      </p:sp>
      <p:pic>
        <p:nvPicPr>
          <p:cNvPr id="5" name="Picture 17"/>
          <p:cNvPicPr>
            <a:picLocks noChangeAspect="1" noChangeArrowheads="1"/>
          </p:cNvPicPr>
          <p:nvPr/>
        </p:nvPicPr>
        <p:blipFill>
          <a:blip r:embed="rId3" cstate="print"/>
          <a:srcRect/>
          <a:stretch>
            <a:fillRect/>
          </a:stretch>
        </p:blipFill>
        <p:spPr bwMode="auto">
          <a:xfrm>
            <a:off x="827088" y="2349500"/>
            <a:ext cx="6811962" cy="486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Jak stanovit úrokovou sazbu pro klienta?</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A7CBA50F-4895-4D0B-A569-E1F38DF257A1}" type="slidenum">
              <a:rPr lang="fr-FR" smtClean="0"/>
              <a:pPr>
                <a:defRPr/>
              </a:pPr>
              <a:t>18</a:t>
            </a:fld>
            <a:endParaRPr lang="fr-FR"/>
          </a:p>
        </p:txBody>
      </p:sp>
      <p:graphicFrame>
        <p:nvGraphicFramePr>
          <p:cNvPr id="7" name="Object 4"/>
          <p:cNvGraphicFramePr>
            <a:graphicFrameLocks noChangeAspect="1"/>
          </p:cNvGraphicFramePr>
          <p:nvPr/>
        </p:nvGraphicFramePr>
        <p:xfrm>
          <a:off x="1476375" y="1989138"/>
          <a:ext cx="5111750" cy="566737"/>
        </p:xfrm>
        <a:graphic>
          <a:graphicData uri="http://schemas.openxmlformats.org/presentationml/2006/ole">
            <mc:AlternateContent xmlns:mc="http://schemas.openxmlformats.org/markup-compatibility/2006">
              <mc:Choice xmlns:v="urn:schemas-microsoft-com:vml" Requires="v">
                <p:oleObj spid="_x0000_s6151" name="Rovnice" r:id="rId4" imgW="2032000" imgH="215900" progId="Equation.3">
                  <p:embed/>
                </p:oleObj>
              </mc:Choice>
              <mc:Fallback>
                <p:oleObj name="Rovnice" r:id="rId4" imgW="2032000" imgH="215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989138"/>
                        <a:ext cx="511175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nvGraphicFramePr>
        <p:xfrm>
          <a:off x="1044575" y="2771775"/>
          <a:ext cx="6875463" cy="504825"/>
        </p:xfrm>
        <a:graphic>
          <a:graphicData uri="http://schemas.openxmlformats.org/presentationml/2006/ole">
            <mc:AlternateContent xmlns:mc="http://schemas.openxmlformats.org/markup-compatibility/2006">
              <mc:Choice xmlns:v="urn:schemas-microsoft-com:vml" Requires="v">
                <p:oleObj spid="_x0000_s6152" name="Rovnice" r:id="rId6" imgW="3009900" imgH="215900" progId="Equation.3">
                  <p:embed/>
                </p:oleObj>
              </mc:Choice>
              <mc:Fallback>
                <p:oleObj name="Rovnice" r:id="rId6" imgW="30099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575" y="2771775"/>
                        <a:ext cx="6875463"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971550" y="3563938"/>
          <a:ext cx="6948488" cy="500062"/>
        </p:xfrm>
        <a:graphic>
          <a:graphicData uri="http://schemas.openxmlformats.org/presentationml/2006/ole">
            <mc:AlternateContent xmlns:mc="http://schemas.openxmlformats.org/markup-compatibility/2006">
              <mc:Choice xmlns:v="urn:schemas-microsoft-com:vml" Requires="v">
                <p:oleObj spid="_x0000_s6153" name="Rovnice" r:id="rId8" imgW="3556000" imgH="215900" progId="Equation.3">
                  <p:embed/>
                </p:oleObj>
              </mc:Choice>
              <mc:Fallback>
                <p:oleObj name="Rovnice" r:id="rId8" imgW="3556000" imgH="2159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3563938"/>
                        <a:ext cx="6948488"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nvGraphicFramePr>
        <p:xfrm>
          <a:off x="1116013" y="4356100"/>
          <a:ext cx="6551612" cy="503238"/>
        </p:xfrm>
        <a:graphic>
          <a:graphicData uri="http://schemas.openxmlformats.org/presentationml/2006/ole">
            <mc:AlternateContent xmlns:mc="http://schemas.openxmlformats.org/markup-compatibility/2006">
              <mc:Choice xmlns:v="urn:schemas-microsoft-com:vml" Requires="v">
                <p:oleObj spid="_x0000_s6154" name="Rovnice" r:id="rId10" imgW="3124200" imgH="215900" progId="Equation.3">
                  <p:embed/>
                </p:oleObj>
              </mc:Choice>
              <mc:Fallback>
                <p:oleObj name="Rovnice" r:id="rId10" imgW="3124200" imgH="2159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013" y="4356100"/>
                        <a:ext cx="65516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nvGraphicFramePr>
        <p:xfrm>
          <a:off x="2411413" y="5507038"/>
          <a:ext cx="4681537" cy="865187"/>
        </p:xfrm>
        <a:graphic>
          <a:graphicData uri="http://schemas.openxmlformats.org/presentationml/2006/ole">
            <mc:AlternateContent xmlns:mc="http://schemas.openxmlformats.org/markup-compatibility/2006">
              <mc:Choice xmlns:v="urn:schemas-microsoft-com:vml" Requires="v">
                <p:oleObj spid="_x0000_s6155" name="Rovnice" r:id="rId12" imgW="2145369" imgH="393529" progId="Equation.3">
                  <p:embed/>
                </p:oleObj>
              </mc:Choice>
              <mc:Fallback>
                <p:oleObj name="Rovnice" r:id="rId12" imgW="2145369" imgH="393529"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413" y="5507038"/>
                        <a:ext cx="4681537" cy="865187"/>
                      </a:xfrm>
                      <a:prstGeom prst="rect">
                        <a:avLst/>
                      </a:prstGeom>
                      <a:solidFill>
                        <a:srgbClr val="FFFF99"/>
                      </a:solidFill>
                      <a:ln w="9525">
                        <a:solidFill>
                          <a:schemeClr val="tx1"/>
                        </a:solidFill>
                        <a:miter lim="800000"/>
                        <a:headEnd/>
                        <a:tailEnd/>
                      </a:ln>
                    </p:spPr>
                  </p:pic>
                </p:oleObj>
              </mc:Fallback>
            </mc:AlternateContent>
          </a:graphicData>
        </a:graphic>
      </p:graphicFrame>
      <p:sp>
        <p:nvSpPr>
          <p:cNvPr id="12" name="AutoShape 14"/>
          <p:cNvSpPr>
            <a:spLocks noChangeArrowheads="1"/>
          </p:cNvSpPr>
          <p:nvPr/>
        </p:nvSpPr>
        <p:spPr bwMode="auto">
          <a:xfrm>
            <a:off x="1187450" y="5722938"/>
            <a:ext cx="936625" cy="360362"/>
          </a:xfrm>
          <a:prstGeom prst="rightArrow">
            <a:avLst>
              <a:gd name="adj1" fmla="val 50000"/>
              <a:gd name="adj2" fmla="val 64978"/>
            </a:avLst>
          </a:prstGeom>
          <a:solidFill>
            <a:schemeClr val="accent1"/>
          </a:solidFill>
          <a:ln w="9525">
            <a:solidFill>
              <a:schemeClr val="tx1"/>
            </a:solidFill>
            <a:miter lim="800000"/>
            <a:headEnd/>
            <a:tailEnd/>
          </a:ln>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Úroková sazba klientovi má tedy tyto složky: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cenu zdrojů </a:t>
            </a:r>
          </a:p>
          <a:p>
            <a:pPr eaLnBrk="1" hangingPunct="1">
              <a:lnSpc>
                <a:spcPct val="90000"/>
              </a:lnSpc>
            </a:pPr>
            <a:r>
              <a:rPr lang="cs-CZ">
                <a:solidFill>
                  <a:srgbClr val="42607C"/>
                </a:solidFill>
              </a:rPr>
              <a:t>očekávanou ztrátu</a:t>
            </a:r>
          </a:p>
          <a:p>
            <a:pPr eaLnBrk="1" hangingPunct="1">
              <a:lnSpc>
                <a:spcPct val="90000"/>
              </a:lnSpc>
            </a:pPr>
            <a:r>
              <a:rPr lang="cs-CZ">
                <a:solidFill>
                  <a:srgbClr val="42607C"/>
                </a:solidFill>
              </a:rPr>
              <a:t>část provozních nákladů, připadajících na tuto transakci </a:t>
            </a:r>
          </a:p>
          <a:p>
            <a:pPr eaLnBrk="1" hangingPunct="1">
              <a:lnSpc>
                <a:spcPct val="90000"/>
              </a:lnSpc>
            </a:pPr>
            <a:r>
              <a:rPr lang="cs-CZ">
                <a:solidFill>
                  <a:srgbClr val="42607C"/>
                </a:solidFill>
              </a:rPr>
              <a:t>rizikovou přirážku</a:t>
            </a:r>
          </a:p>
        </p:txBody>
      </p:sp>
      <p:sp>
        <p:nvSpPr>
          <p:cNvPr id="4" name="Zástupný symbol pro číslo snímku 3"/>
          <p:cNvSpPr>
            <a:spLocks noGrp="1"/>
          </p:cNvSpPr>
          <p:nvPr>
            <p:ph type="sldNum" sz="quarter" idx="12"/>
          </p:nvPr>
        </p:nvSpPr>
        <p:spPr/>
        <p:txBody>
          <a:bodyPr/>
          <a:lstStyle/>
          <a:p>
            <a:pPr>
              <a:defRPr/>
            </a:pPr>
            <a:fld id="{91EF95C0-672A-4021-A439-ACA53481A8E6}" type="slidenum">
              <a:rPr lang="fr-FR" smtClean="0"/>
              <a:pPr>
                <a:defRPr/>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a:solidFill>
                  <a:schemeClr val="bg1"/>
                </a:solidFill>
              </a:rPr>
              <a:t>Tradiční měření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ROA (return on assets – rentabilita aktiv)</a:t>
            </a:r>
          </a:p>
          <a:p>
            <a:pPr eaLnBrk="1" hangingPunct="1">
              <a:lnSpc>
                <a:spcPct val="90000"/>
              </a:lnSpc>
              <a:buFont typeface="Wingdings" pitchFamily="2" charset="2"/>
              <a:buNone/>
            </a:pPr>
            <a:r>
              <a:rPr lang="cs-CZ" sz="2400"/>
              <a:t>	</a:t>
            </a:r>
            <a:endParaRPr lang="cs-CZ" sz="2000"/>
          </a:p>
          <a:p>
            <a:pPr lvl="1" eaLnBrk="1" hangingPunct="1">
              <a:lnSpc>
                <a:spcPct val="90000"/>
              </a:lnSpc>
            </a:pPr>
            <a:endParaRPr lang="cs-CZ" sz="2000"/>
          </a:p>
          <a:p>
            <a:pPr lvl="4" eaLnBrk="1" hangingPunct="1">
              <a:lnSpc>
                <a:spcPct val="90000"/>
              </a:lnSpc>
            </a:pPr>
            <a:endParaRPr lang="cs-CZ" sz="1600">
              <a:solidFill>
                <a:srgbClr val="42607C"/>
              </a:solidFill>
            </a:endParaRPr>
          </a:p>
          <a:p>
            <a:pPr lvl="1" eaLnBrk="1" hangingPunct="1">
              <a:lnSpc>
                <a:spcPct val="90000"/>
              </a:lnSpc>
            </a:pPr>
            <a:r>
              <a:rPr lang="cs-CZ" sz="2400">
                <a:solidFill>
                  <a:srgbClr val="42607C"/>
                </a:solidFill>
              </a:rPr>
              <a:t>měří schopnost managementu využít aktiva banky k vytvoření zisku</a:t>
            </a:r>
          </a:p>
          <a:p>
            <a:pPr lvl="1" eaLnBrk="1" hangingPunct="1">
              <a:lnSpc>
                <a:spcPct val="90000"/>
              </a:lnSpc>
            </a:pPr>
            <a:r>
              <a:rPr lang="cs-CZ" sz="2400">
                <a:solidFill>
                  <a:srgbClr val="42607C"/>
                </a:solidFill>
              </a:rPr>
              <a:t>varianty: ROAA, příp. ROA s čistým ziskem </a:t>
            </a:r>
          </a:p>
          <a:p>
            <a:pPr lvl="1" eaLnBrk="1" hangingPunct="1">
              <a:lnSpc>
                <a:spcPct val="90000"/>
              </a:lnSpc>
            </a:pPr>
            <a:endParaRPr lang="cs-CZ" sz="1200"/>
          </a:p>
          <a:p>
            <a:pPr eaLnBrk="1" hangingPunct="1">
              <a:lnSpc>
                <a:spcPct val="90000"/>
              </a:lnSpc>
            </a:pPr>
            <a:r>
              <a:rPr lang="cs-CZ" sz="2800">
                <a:solidFill>
                  <a:srgbClr val="42607C"/>
                </a:solidFill>
              </a:rPr>
              <a:t>ROE (return on equity – rentabilita kapitálu)</a:t>
            </a:r>
          </a:p>
          <a:p>
            <a:pPr lvl="1" eaLnBrk="1" hangingPunct="1">
              <a:lnSpc>
                <a:spcPct val="90000"/>
              </a:lnSpc>
            </a:pPr>
            <a:endParaRPr lang="cs-CZ" sz="2000"/>
          </a:p>
          <a:p>
            <a:pPr lvl="1" eaLnBrk="1" hangingPunct="1">
              <a:lnSpc>
                <a:spcPct val="90000"/>
              </a:lnSpc>
            </a:pPr>
            <a:endParaRPr lang="cs-CZ" sz="2000"/>
          </a:p>
          <a:p>
            <a:pPr lvl="4" eaLnBrk="1" hangingPunct="1">
              <a:lnSpc>
                <a:spcPct val="90000"/>
              </a:lnSpc>
            </a:pPr>
            <a:endParaRPr lang="cs-CZ" sz="1600">
              <a:solidFill>
                <a:srgbClr val="42607C"/>
              </a:solidFill>
            </a:endParaRPr>
          </a:p>
          <a:p>
            <a:pPr lvl="1" eaLnBrk="1" hangingPunct="1">
              <a:lnSpc>
                <a:spcPct val="90000"/>
              </a:lnSpc>
            </a:pPr>
            <a:r>
              <a:rPr lang="cs-CZ" sz="2400">
                <a:solidFill>
                  <a:srgbClr val="42607C"/>
                </a:solidFill>
              </a:rPr>
              <a:t>měří míru úspěšnosti investice akcionářů</a:t>
            </a:r>
          </a:p>
          <a:p>
            <a:pPr lvl="1" eaLnBrk="1" hangingPunct="1">
              <a:lnSpc>
                <a:spcPct val="90000"/>
              </a:lnSpc>
            </a:pPr>
            <a:r>
              <a:rPr lang="cs-CZ" sz="2400">
                <a:solidFill>
                  <a:srgbClr val="42607C"/>
                </a:solidFill>
              </a:rPr>
              <a:t>varianta: ROAE</a:t>
            </a:r>
          </a:p>
        </p:txBody>
      </p:sp>
      <p:sp>
        <p:nvSpPr>
          <p:cNvPr id="4" name="Zástupný symbol pro číslo snímku 3"/>
          <p:cNvSpPr>
            <a:spLocks noGrp="1"/>
          </p:cNvSpPr>
          <p:nvPr>
            <p:ph type="sldNum" sz="quarter" idx="12"/>
          </p:nvPr>
        </p:nvSpPr>
        <p:spPr/>
        <p:txBody>
          <a:bodyPr/>
          <a:lstStyle/>
          <a:p>
            <a:pPr>
              <a:defRPr/>
            </a:pPr>
            <a:fld id="{779243D5-D969-46BE-9D0C-81E5BFA7D445}" type="slidenum">
              <a:rPr lang="fr-FR" smtClean="0"/>
              <a:pPr>
                <a:defRPr/>
              </a:pPr>
              <a:t>2</a:t>
            </a:fld>
            <a:endParaRPr lang="fr-FR"/>
          </a:p>
        </p:txBody>
      </p:sp>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78" name="Object 6"/>
          <p:cNvGraphicFramePr>
            <a:graphicFrameLocks noChangeAspect="1"/>
          </p:cNvGraphicFramePr>
          <p:nvPr/>
        </p:nvGraphicFramePr>
        <p:xfrm>
          <a:off x="1187450" y="2420938"/>
          <a:ext cx="3529013" cy="863600"/>
        </p:xfrm>
        <a:graphic>
          <a:graphicData uri="http://schemas.openxmlformats.org/presentationml/2006/ole">
            <mc:AlternateContent xmlns:mc="http://schemas.openxmlformats.org/markup-compatibility/2006">
              <mc:Choice xmlns:v="urn:schemas-microsoft-com:vml" Requires="v">
                <p:oleObj spid="_x0000_s1028" name="Rovnice" r:id="rId4" imgW="1765300" imgH="431800" progId="Equation.3">
                  <p:embed/>
                </p:oleObj>
              </mc:Choice>
              <mc:Fallback>
                <p:oleObj name="Rovnice" r:id="rId4" imgW="17653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20938"/>
                        <a:ext cx="3529013"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3080" name="Object 8"/>
          <p:cNvGraphicFramePr>
            <a:graphicFrameLocks noChangeAspect="1"/>
          </p:cNvGraphicFramePr>
          <p:nvPr/>
        </p:nvGraphicFramePr>
        <p:xfrm>
          <a:off x="1187450" y="5157788"/>
          <a:ext cx="2894013" cy="838200"/>
        </p:xfrm>
        <a:graphic>
          <a:graphicData uri="http://schemas.openxmlformats.org/presentationml/2006/ole">
            <mc:AlternateContent xmlns:mc="http://schemas.openxmlformats.org/markup-compatibility/2006">
              <mc:Choice xmlns:v="urn:schemas-microsoft-com:vml" Requires="v">
                <p:oleObj spid="_x0000_s1029" name="Rovnice" r:id="rId6" imgW="1447800" imgH="419100" progId="Equation.3">
                  <p:embed/>
                </p:oleObj>
              </mc:Choice>
              <mc:Fallback>
                <p:oleObj name="Rovnice" r:id="rId6" imgW="1447800" imgH="4191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5157788"/>
                        <a:ext cx="2894013" cy="838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1" end="11"/>
                                            </p:txEl>
                                          </p:spTgt>
                                        </p:tgtEl>
                                        <p:attrNameLst>
                                          <p:attrName>style.visibility</p:attrName>
                                        </p:attrNameLst>
                                      </p:cBhvr>
                                      <p:to>
                                        <p:strVal val="visible"/>
                                      </p:to>
                                    </p:set>
                                    <p:animEffect transition="in" filter="dissolve">
                                      <p:cBhvr>
                                        <p:cTn id="25" dur="500"/>
                                        <p:tgtEl>
                                          <p:spTgt spid="4099">
                                            <p:txEl>
                                              <p:pRg st="11" end="1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2" end="12"/>
                                            </p:txEl>
                                          </p:spTgt>
                                        </p:tgtEl>
                                        <p:attrNameLst>
                                          <p:attrName>style.visibility</p:attrName>
                                        </p:attrNameLst>
                                      </p:cBhvr>
                                      <p:to>
                                        <p:strVal val="visible"/>
                                      </p:to>
                                    </p:set>
                                    <p:animEffect transition="in" filter="dissolve">
                                      <p:cBhvr>
                                        <p:cTn id="28" dur="500"/>
                                        <p:tgtEl>
                                          <p:spTgt spid="4099">
                                            <p:txEl>
                                              <p:pRg st="12" end="1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dissolve">
                                      <p:cBhvr>
                                        <p:cTn id="31" dur="500"/>
                                        <p:tgtEl>
                                          <p:spTgt spid="3078"/>
                                        </p:tgtEl>
                                      </p:cBhvr>
                                    </p:animEffect>
                                  </p:childTnLst>
                                </p:cTn>
                              </p:par>
                              <p:par>
                                <p:cTn id="32" presetID="9" presetClass="entr" presetSubtype="0" fill="hold" nodeType="withEffect">
                                  <p:stCondLst>
                                    <p:cond delay="0"/>
                                  </p:stCondLst>
                                  <p:childTnLst>
                                    <p:set>
                                      <p:cBhvr>
                                        <p:cTn id="33" dur="1" fill="hold">
                                          <p:stCondLst>
                                            <p:cond delay="0"/>
                                          </p:stCondLst>
                                        </p:cTn>
                                        <p:tgtEl>
                                          <p:spTgt spid="3080"/>
                                        </p:tgtEl>
                                        <p:attrNameLst>
                                          <p:attrName>style.visibility</p:attrName>
                                        </p:attrNameLst>
                                      </p:cBhvr>
                                      <p:to>
                                        <p:strVal val="visible"/>
                                      </p:to>
                                    </p:set>
                                    <p:animEffect transition="in" filter="dissolve">
                                      <p:cBhvr>
                                        <p:cTn id="34"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 Výpočet úrokové sazby pro klienta</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8EC38092-F4DE-42F7-96B1-19EB4F164DE5}" type="slidenum">
              <a:rPr lang="fr-FR" smtClean="0"/>
              <a:pPr>
                <a:defRPr/>
              </a:pPr>
              <a:t>20</a:t>
            </a:fld>
            <a:endParaRPr lang="fr-FR"/>
          </a:p>
        </p:txBody>
      </p:sp>
      <p:graphicFrame>
        <p:nvGraphicFramePr>
          <p:cNvPr id="6" name="Tabulka 5"/>
          <p:cNvGraphicFramePr>
            <a:graphicFrameLocks noGrp="1"/>
          </p:cNvGraphicFramePr>
          <p:nvPr/>
        </p:nvGraphicFramePr>
        <p:xfrm>
          <a:off x="755650" y="1700213"/>
          <a:ext cx="7632700" cy="4961890"/>
        </p:xfrm>
        <a:graphic>
          <a:graphicData uri="http://schemas.openxmlformats.org/drawingml/2006/table">
            <a:tbl>
              <a:tblPr/>
              <a:tblGrid>
                <a:gridCol w="4521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tblGrid>
              <a:tr h="168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Nízké riziko</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Vysoké riziko</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Angažovanost (E)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1.000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1.000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Regulatorní kapitál</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80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80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Ekonomický kapitál (CAR)</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40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120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Očekávaná ztráta (EL)</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Regulatorní kapitál v % angažovanosti</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Ekonomický kapitál v % angažovanosti</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WACC</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25 %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25 %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Provozní náklady transakce v % (oc)</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2 %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Náklady cizího kapitálu r</a:t>
                      </a:r>
                      <a:r>
                        <a:rPr kumimoji="0" lang="cs-CZ" sz="1800" b="0" i="0" u="none" strike="noStrike" cap="none" normalizeH="0" baseline="-25000">
                          <a:ln>
                            <a:noFill/>
                          </a:ln>
                          <a:solidFill>
                            <a:schemeClr val="tx1"/>
                          </a:solidFill>
                          <a:effectLst/>
                          <a:latin typeface="Calibri" pitchFamily="34" charset="0"/>
                          <a:cs typeface="Times New Roman" pitchFamily="18" charset="0"/>
                        </a:rPr>
                        <a:t>D</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10 %</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Výpočet r založený na regulatorním kapitálu:</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Riziková prémie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Cena úvěru</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Marže banky</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Calibri" pitchFamily="34" charset="0"/>
                          <a:cs typeface="Times New Roman" pitchFamily="18" charset="0"/>
                        </a:rPr>
                        <a:t>Výpočet r založený na ekonomickém kapitálu:</a:t>
                      </a: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Riziková prémie</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Cena úvěru</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Calibri" pitchFamily="34" charset="0"/>
                          <a:cs typeface="Times New Roman" pitchFamily="18" charset="0"/>
                        </a:rPr>
                        <a:t>Marže banky</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Calibri" pitchFamily="34"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Optimalizace portfolia banky (1)</a:t>
            </a:r>
            <a:endParaRPr lang="fr-FR">
              <a:solidFill>
                <a:schemeClr val="bg1"/>
              </a:solidFill>
            </a:endParaRPr>
          </a:p>
        </p:txBody>
      </p:sp>
      <p:sp>
        <p:nvSpPr>
          <p:cNvPr id="4099" name="Espace réservé du contenu 2"/>
          <p:cNvSpPr>
            <a:spLocks noGrp="1"/>
          </p:cNvSpPr>
          <p:nvPr>
            <p:ph idx="1"/>
          </p:nvPr>
        </p:nvSpPr>
        <p:spPr>
          <a:xfrm>
            <a:off x="457200" y="1903413"/>
            <a:ext cx="8229600" cy="517525"/>
          </a:xfrm>
        </p:spPr>
        <p:txBody>
          <a:bodyPr/>
          <a:lstStyle/>
          <a:p>
            <a:pPr eaLnBrk="1" hangingPunct="1">
              <a:lnSpc>
                <a:spcPct val="90000"/>
              </a:lnSpc>
            </a:pPr>
            <a:r>
              <a:rPr lang="cs-CZ" sz="2800">
                <a:solidFill>
                  <a:srgbClr val="42607C"/>
                </a:solidFill>
              </a:rPr>
              <a:t>rizikově očištěná rentabilita jednotlivých transakcí:</a:t>
            </a:r>
            <a:endParaRPr lang="en-US" sz="28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651A46AC-A2C9-4A9E-BDE2-EAEA35E52C22}" type="slidenum">
              <a:rPr lang="fr-FR" smtClean="0"/>
              <a:pPr>
                <a:defRPr/>
              </a:pPr>
              <a:t>21</a:t>
            </a:fld>
            <a:endParaRPr lang="fr-FR"/>
          </a:p>
        </p:txBody>
      </p:sp>
      <p:pic>
        <p:nvPicPr>
          <p:cNvPr id="5" name="Picture 4"/>
          <p:cNvPicPr>
            <a:picLocks noChangeAspect="1" noChangeArrowheads="1"/>
          </p:cNvPicPr>
          <p:nvPr/>
        </p:nvPicPr>
        <p:blipFill>
          <a:blip r:embed="rId3" cstate="print"/>
          <a:srcRect/>
          <a:stretch>
            <a:fillRect/>
          </a:stretch>
        </p:blipFill>
        <p:spPr bwMode="auto">
          <a:xfrm>
            <a:off x="900113" y="2297113"/>
            <a:ext cx="6942137" cy="4560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Optimalizace portfolia banky (2)</a:t>
            </a:r>
            <a:endParaRPr lang="fr-FR">
              <a:solidFill>
                <a:schemeClr val="bg1"/>
              </a:solidFill>
            </a:endParaRPr>
          </a:p>
        </p:txBody>
      </p:sp>
      <p:sp>
        <p:nvSpPr>
          <p:cNvPr id="4099" name="Espace réservé du contenu 2"/>
          <p:cNvSpPr>
            <a:spLocks noGrp="1"/>
          </p:cNvSpPr>
          <p:nvPr>
            <p:ph idx="1"/>
          </p:nvPr>
        </p:nvSpPr>
        <p:spPr>
          <a:xfrm>
            <a:off x="457200" y="1903413"/>
            <a:ext cx="8229600" cy="804862"/>
          </a:xfrm>
        </p:spPr>
        <p:txBody>
          <a:bodyPr/>
          <a:lstStyle/>
          <a:p>
            <a:pPr eaLnBrk="1" hangingPunct="1">
              <a:lnSpc>
                <a:spcPct val="90000"/>
              </a:lnSpc>
            </a:pPr>
            <a:r>
              <a:rPr lang="cs-CZ" sz="2800">
                <a:solidFill>
                  <a:srgbClr val="42607C"/>
                </a:solidFill>
              </a:rPr>
              <a:t>optimální portfolio = takové, které leží na efektivní hranici:</a:t>
            </a:r>
            <a:endParaRPr lang="en-US" sz="28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0D1B197-183F-414C-AF04-9C8ED14FBAAF}" type="slidenum">
              <a:rPr lang="fr-FR" smtClean="0"/>
              <a:pPr>
                <a:defRPr/>
              </a:pPr>
              <a:t>22</a:t>
            </a:fld>
            <a:endParaRPr lang="fr-FR"/>
          </a:p>
        </p:txBody>
      </p:sp>
      <p:pic>
        <p:nvPicPr>
          <p:cNvPr id="5" name="Picture 6"/>
          <p:cNvPicPr>
            <a:picLocks noChangeAspect="1" noChangeArrowheads="1"/>
          </p:cNvPicPr>
          <p:nvPr/>
        </p:nvPicPr>
        <p:blipFill>
          <a:blip r:embed="rId3" cstate="print"/>
          <a:srcRect/>
          <a:stretch>
            <a:fillRect/>
          </a:stretch>
        </p:blipFill>
        <p:spPr bwMode="auto">
          <a:xfrm>
            <a:off x="755650" y="2565400"/>
            <a:ext cx="6521450" cy="413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400">
                <a:solidFill>
                  <a:srgbClr val="42607C"/>
                </a:solidFill>
              </a:rPr>
              <a:t>Banka poskytla dva úvěry ve stejné částce. Máte-li k dispozici následující údaje, zjistěte, který z úvěrů je pro banku výhodnější:</a:t>
            </a:r>
          </a:p>
          <a:p>
            <a:pPr lvl="1" eaLnBrk="1" hangingPunct="1">
              <a:lnSpc>
                <a:spcPct val="90000"/>
              </a:lnSpc>
            </a:pPr>
            <a:r>
              <a:rPr lang="cs-CZ" sz="2000">
                <a:solidFill>
                  <a:srgbClr val="42607C"/>
                </a:solidFill>
              </a:rPr>
              <a:t>úvěr 1 byl poskytnut klientovi s ratingem AA, přináší bance úrokový zisk ve výši 20, očekávaná ztráta činí 1 a hodnota CaR je 30,</a:t>
            </a:r>
          </a:p>
          <a:p>
            <a:pPr lvl="1" eaLnBrk="1" hangingPunct="1">
              <a:lnSpc>
                <a:spcPct val="90000"/>
              </a:lnSpc>
            </a:pPr>
            <a:r>
              <a:rPr lang="cs-CZ" sz="2000">
                <a:solidFill>
                  <a:srgbClr val="42607C"/>
                </a:solidFill>
              </a:rPr>
              <a:t>úvěr 2 byl poskytnut klientovi s vyšším rizikem, proto bance přináší úrokový zisk 100;  očekávaná ztráta činí 20 a hodnota CaR je 500.</a:t>
            </a:r>
          </a:p>
          <a:p>
            <a:pPr eaLnBrk="1" hangingPunct="1">
              <a:lnSpc>
                <a:spcPct val="90000"/>
              </a:lnSpc>
            </a:pPr>
            <a:r>
              <a:rPr lang="cs-CZ" sz="2400">
                <a:solidFill>
                  <a:srgbClr val="42607C"/>
                </a:solidFill>
              </a:rPr>
              <a:t>Jak vysoké musí být vážené průměrné náklady kapitálu, aby se bance vyplatily oba dva úvěry?</a:t>
            </a:r>
          </a:p>
          <a:p>
            <a:pPr eaLnBrk="1" hangingPunct="1">
              <a:lnSpc>
                <a:spcPct val="90000"/>
              </a:lnSpc>
            </a:pPr>
            <a:r>
              <a:rPr lang="cs-CZ" sz="2400">
                <a:solidFill>
                  <a:srgbClr val="42607C"/>
                </a:solidFill>
              </a:rPr>
              <a:t>Jsou-li vážené průměrné náklady kapitálu banky 20  %, který z úvěrů přispívá k tvorbě přidané hodnoty akcionářů a který naopak tuto hodnotu ničí?</a:t>
            </a:r>
          </a:p>
        </p:txBody>
      </p:sp>
      <p:sp>
        <p:nvSpPr>
          <p:cNvPr id="4" name="Zástupný symbol pro číslo snímku 3"/>
          <p:cNvSpPr>
            <a:spLocks noGrp="1"/>
          </p:cNvSpPr>
          <p:nvPr>
            <p:ph type="sldNum" sz="quarter" idx="12"/>
          </p:nvPr>
        </p:nvSpPr>
        <p:spPr/>
        <p:txBody>
          <a:bodyPr/>
          <a:lstStyle/>
          <a:p>
            <a:pPr>
              <a:defRPr/>
            </a:pPr>
            <a:fld id="{9FD7C2FE-FC86-4BBE-8544-A8ED80421D34}" type="slidenum">
              <a:rPr lang="fr-FR" smtClean="0"/>
              <a:pPr>
                <a:defRPr/>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Výhody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lze srovnávat porovnatelné</a:t>
            </a:r>
          </a:p>
          <a:p>
            <a:pPr eaLnBrk="1" hangingPunct="1">
              <a:lnSpc>
                <a:spcPct val="90000"/>
              </a:lnSpc>
            </a:pPr>
            <a:r>
              <a:rPr lang="cs-CZ">
                <a:solidFill>
                  <a:srgbClr val="42607C"/>
                </a:solidFill>
              </a:rPr>
              <a:t>lze kvantifikovat riziko celé banky</a:t>
            </a:r>
          </a:p>
          <a:p>
            <a:pPr eaLnBrk="1" hangingPunct="1">
              <a:lnSpc>
                <a:spcPct val="90000"/>
              </a:lnSpc>
            </a:pPr>
            <a:r>
              <a:rPr lang="cs-CZ">
                <a:solidFill>
                  <a:srgbClr val="42607C"/>
                </a:solidFill>
              </a:rPr>
              <a:t>manažery je možné odměňovat v návaznosti na riziko banky</a:t>
            </a:r>
          </a:p>
        </p:txBody>
      </p:sp>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25</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pic>
        <p:nvPicPr>
          <p:cNvPr id="30722" name="Picture 2"/>
          <p:cNvPicPr>
            <a:picLocks noChangeAspect="1" noChangeArrowheads="1"/>
          </p:cNvPicPr>
          <p:nvPr/>
        </p:nvPicPr>
        <p:blipFill>
          <a:blip r:embed="rId3" cstate="print"/>
          <a:srcRect l="15256" t="20560" r="32234" b="17935"/>
          <a:stretch>
            <a:fillRect/>
          </a:stretch>
        </p:blipFill>
        <p:spPr bwMode="auto">
          <a:xfrm>
            <a:off x="0" y="0"/>
            <a:ext cx="9142083" cy="6023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dissolv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26</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pic>
        <p:nvPicPr>
          <p:cNvPr id="32770" name="Picture 2"/>
          <p:cNvPicPr>
            <a:picLocks noChangeAspect="1" noChangeArrowheads="1"/>
          </p:cNvPicPr>
          <p:nvPr/>
        </p:nvPicPr>
        <p:blipFill>
          <a:blip r:embed="rId3" cstate="print"/>
          <a:srcRect l="15748" t="20560" r="30512" b="22747"/>
          <a:stretch>
            <a:fillRect/>
          </a:stretch>
        </p:blipFill>
        <p:spPr bwMode="auto">
          <a:xfrm>
            <a:off x="-4" y="548678"/>
            <a:ext cx="9120357" cy="5412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dissolve">
                                      <p:cBhvr>
                                        <p:cTn id="1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43CBCFD-56DA-43FF-A0C2-BE14448373BE}" type="slidenum">
              <a:rPr lang="fr-FR" smtClean="0"/>
              <a:pPr>
                <a:defRPr/>
              </a:pPr>
              <a:t>27</a:t>
            </a:fld>
            <a:endParaRPr lang="fr-FR"/>
          </a:p>
        </p:txBody>
      </p:sp>
      <p:sp>
        <p:nvSpPr>
          <p:cNvPr id="7" name="Obdélník 6"/>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pic>
        <p:nvPicPr>
          <p:cNvPr id="33794" name="Picture 2"/>
          <p:cNvPicPr>
            <a:picLocks noChangeAspect="1" noChangeArrowheads="1"/>
          </p:cNvPicPr>
          <p:nvPr/>
        </p:nvPicPr>
        <p:blipFill>
          <a:blip r:embed="rId3" cstate="print"/>
          <a:srcRect l="15748" t="18810" r="33219" b="16185"/>
          <a:stretch>
            <a:fillRect/>
          </a:stretch>
        </p:blipFill>
        <p:spPr bwMode="auto">
          <a:xfrm>
            <a:off x="251520" y="0"/>
            <a:ext cx="8660945" cy="6205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dissolve">
                                      <p:cBhvr>
                                        <p:cTn id="10"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06437"/>
          </a:xfrm>
        </p:spPr>
        <p:txBody>
          <a:bodyPr/>
          <a:lstStyle/>
          <a:p>
            <a:pPr eaLnBrk="1" hangingPunct="1"/>
            <a:r>
              <a:rPr lang="cs-CZ">
                <a:solidFill>
                  <a:schemeClr val="bg1"/>
                </a:solidFill>
              </a:rPr>
              <a:t>Příklad</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B7AC2150-BA27-430B-A7D6-0E7385B081FC}" type="slidenum">
              <a:rPr lang="fr-FR" smtClean="0"/>
              <a:pPr>
                <a:defRPr/>
              </a:pPr>
              <a:t>28</a:t>
            </a:fld>
            <a:endParaRPr lang="fr-FR"/>
          </a:p>
        </p:txBody>
      </p:sp>
      <p:sp>
        <p:nvSpPr>
          <p:cNvPr id="5" name="Espace réservé du contenu 2"/>
          <p:cNvSpPr>
            <a:spLocks noGrp="1"/>
          </p:cNvSpPr>
          <p:nvPr>
            <p:ph idx="1"/>
          </p:nvPr>
        </p:nvSpPr>
        <p:spPr>
          <a:xfrm>
            <a:off x="250825" y="1773238"/>
            <a:ext cx="8435975" cy="5084762"/>
          </a:xfrm>
        </p:spPr>
        <p:txBody>
          <a:bodyPr/>
          <a:lstStyle/>
          <a:p>
            <a:pPr eaLnBrk="1" hangingPunct="1">
              <a:lnSpc>
                <a:spcPct val="90000"/>
              </a:lnSpc>
            </a:pPr>
            <a:r>
              <a:rPr lang="cs-CZ" sz="2400" dirty="0">
                <a:solidFill>
                  <a:srgbClr val="42607C"/>
                </a:solidFill>
              </a:rPr>
              <a:t>Banka hodlá poskytnout úvěr ve výši 100.000,- Kč. Jakou úrokovou sazbu by měla požadovat, platí-li následující skutečnosti?</a:t>
            </a:r>
          </a:p>
          <a:p>
            <a:pPr lvl="1" eaLnBrk="1" hangingPunct="1">
              <a:lnSpc>
                <a:spcPct val="90000"/>
              </a:lnSpc>
            </a:pPr>
            <a:r>
              <a:rPr lang="cs-CZ" sz="2000" dirty="0">
                <a:solidFill>
                  <a:srgbClr val="42607C"/>
                </a:solidFill>
              </a:rPr>
              <a:t>očekávaná míra defaultu dlužníka je 1 %, odchylka míry defaultu je 0,5 %</a:t>
            </a:r>
          </a:p>
          <a:p>
            <a:pPr lvl="1" eaLnBrk="1" hangingPunct="1">
              <a:lnSpc>
                <a:spcPct val="90000"/>
              </a:lnSpc>
            </a:pPr>
            <a:r>
              <a:rPr lang="cs-CZ" sz="2000" dirty="0">
                <a:solidFill>
                  <a:srgbClr val="42607C"/>
                </a:solidFill>
              </a:rPr>
              <a:t>provozní náklady transakce jsou 1,5 %</a:t>
            </a:r>
          </a:p>
          <a:p>
            <a:pPr lvl="1" eaLnBrk="1" hangingPunct="1">
              <a:lnSpc>
                <a:spcPct val="90000"/>
              </a:lnSpc>
            </a:pPr>
            <a:r>
              <a:rPr lang="cs-CZ" sz="2000" dirty="0">
                <a:solidFill>
                  <a:srgbClr val="42607C"/>
                </a:solidFill>
              </a:rPr>
              <a:t>ekonomický kapitál je počítán pro hladinu významnosti 99 % (konstanta 2,33) a dobu držby 10 dní</a:t>
            </a:r>
          </a:p>
          <a:p>
            <a:pPr lvl="1" eaLnBrk="1" hangingPunct="1">
              <a:lnSpc>
                <a:spcPct val="90000"/>
              </a:lnSpc>
            </a:pPr>
            <a:r>
              <a:rPr lang="cs-CZ" sz="2000" dirty="0">
                <a:solidFill>
                  <a:srgbClr val="42607C"/>
                </a:solidFill>
              </a:rPr>
              <a:t>struktura pasiv banky je následující: depozita 6.000.000,- Kč, prostředky získané emisí dluhopisů 4.000.000,- Kč, vlastní kapitál 2.000.000,- Kč</a:t>
            </a:r>
          </a:p>
          <a:p>
            <a:pPr lvl="1" eaLnBrk="1" hangingPunct="1">
              <a:lnSpc>
                <a:spcPct val="90000"/>
              </a:lnSpc>
            </a:pPr>
            <a:r>
              <a:rPr lang="cs-CZ" sz="2000" dirty="0">
                <a:solidFill>
                  <a:srgbClr val="42607C"/>
                </a:solidFill>
              </a:rPr>
              <a:t>náklady cizího kapitálu činí 4 %, náklady vlastního kapitálu 25 %, daň z příjmů právnických osob 20 %</a:t>
            </a:r>
          </a:p>
          <a:p>
            <a:pPr eaLnBrk="1" hangingPunct="1">
              <a:lnSpc>
                <a:spcPct val="90000"/>
              </a:lnSpc>
            </a:pPr>
            <a:r>
              <a:rPr lang="cs-CZ" sz="2400" dirty="0">
                <a:solidFill>
                  <a:srgbClr val="42607C"/>
                </a:solidFill>
              </a:rPr>
              <a:t>Dále vypočítejte, zda úvěr přispívá k tvorbě přidané hodnoty akcionářů nebo naopak tuto hodnotu ničí.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ssolv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Příklad</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BBFFBDC7-BF82-4BC4-9984-ACB22C3B5E49}" type="slidenum">
              <a:rPr lang="fr-FR" smtClean="0"/>
              <a:pPr>
                <a:defRPr/>
              </a:pPr>
              <a:t>29</a:t>
            </a:fld>
            <a:endParaRPr lang="fr-FR"/>
          </a:p>
        </p:txBody>
      </p:sp>
      <p:sp>
        <p:nvSpPr>
          <p:cNvPr id="7" name="Espace réservé du contenu 2"/>
          <p:cNvSpPr>
            <a:spLocks noGrp="1"/>
          </p:cNvSpPr>
          <p:nvPr>
            <p:ph idx="1"/>
          </p:nvPr>
        </p:nvSpPr>
        <p:spPr>
          <a:xfrm>
            <a:off x="468313" y="1916113"/>
            <a:ext cx="8229600" cy="4752975"/>
          </a:xfrm>
        </p:spPr>
        <p:txBody>
          <a:bodyPr/>
          <a:lstStyle/>
          <a:p>
            <a:pPr eaLnBrk="1" hangingPunct="1">
              <a:lnSpc>
                <a:spcPct val="90000"/>
              </a:lnSpc>
            </a:pPr>
            <a:r>
              <a:rPr lang="cs-CZ" sz="2000" dirty="0">
                <a:solidFill>
                  <a:srgbClr val="42607C"/>
                </a:solidFill>
              </a:rPr>
              <a:t>Údaje o bance A </a:t>
            </a:r>
            <a:r>
              <a:rPr lang="cs-CZ" sz="2000" dirty="0" err="1">
                <a:solidFill>
                  <a:srgbClr val="42607C"/>
                </a:solidFill>
              </a:rPr>
              <a:t>a</a:t>
            </a:r>
            <a:r>
              <a:rPr lang="cs-CZ" sz="2000" dirty="0">
                <a:solidFill>
                  <a:srgbClr val="42607C"/>
                </a:solidFill>
              </a:rPr>
              <a:t> bance B máte v následující tabulce. Ekonomický kapitál počítají obě banky pro dobu držby 1 den a hladinu významnosti 99 % (konstanta 2,33). Ohodnoťte rentabilitu obou bank pomocí tradičních a rizikově očištěných ukazatelů rentability, výsledky komentujte.</a:t>
            </a: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a:p>
            <a:pPr eaLnBrk="1" hangingPunct="1">
              <a:lnSpc>
                <a:spcPct val="90000"/>
              </a:lnSpc>
            </a:pPr>
            <a:endParaRPr lang="cs-CZ" sz="2000" dirty="0">
              <a:solidFill>
                <a:srgbClr val="42607C"/>
              </a:solidFill>
            </a:endParaRPr>
          </a:p>
        </p:txBody>
      </p:sp>
      <p:pic>
        <p:nvPicPr>
          <p:cNvPr id="8" name="Picture 2"/>
          <p:cNvPicPr>
            <a:picLocks noChangeAspect="1" noChangeArrowheads="1"/>
          </p:cNvPicPr>
          <p:nvPr/>
        </p:nvPicPr>
        <p:blipFill>
          <a:blip r:embed="rId3" cstate="print"/>
          <a:srcRect/>
          <a:stretch>
            <a:fillRect/>
          </a:stretch>
        </p:blipFill>
        <p:spPr bwMode="auto">
          <a:xfrm>
            <a:off x="1071563" y="3214688"/>
            <a:ext cx="10928350"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Nevýhody tradičních ukazatelů</a:t>
            </a:r>
            <a:endParaRPr lang="fr-FR">
              <a:solidFill>
                <a:schemeClr val="bg1"/>
              </a:solidFill>
            </a:endParaRPr>
          </a:p>
        </p:txBody>
      </p:sp>
      <p:sp>
        <p:nvSpPr>
          <p:cNvPr id="4099" name="Espace réservé du contenu 2"/>
          <p:cNvSpPr>
            <a:spLocks noGrp="1"/>
          </p:cNvSpPr>
          <p:nvPr>
            <p:ph idx="1"/>
          </p:nvPr>
        </p:nvSpPr>
        <p:spPr>
          <a:xfrm>
            <a:off x="457200" y="1773238"/>
            <a:ext cx="8229600" cy="4656137"/>
          </a:xfrm>
        </p:spPr>
        <p:txBody>
          <a:bodyPr/>
          <a:lstStyle/>
          <a:p>
            <a:pPr eaLnBrk="1" hangingPunct="1">
              <a:lnSpc>
                <a:spcPct val="90000"/>
              </a:lnSpc>
            </a:pPr>
            <a:r>
              <a:rPr lang="cs-CZ" sz="2400">
                <a:solidFill>
                  <a:srgbClr val="42607C"/>
                </a:solidFill>
              </a:rPr>
              <a:t>pracují pouze s účetními daty</a:t>
            </a:r>
          </a:p>
          <a:p>
            <a:pPr eaLnBrk="1" hangingPunct="1">
              <a:lnSpc>
                <a:spcPct val="90000"/>
              </a:lnSpc>
            </a:pPr>
            <a:r>
              <a:rPr lang="cs-CZ" sz="2400">
                <a:solidFill>
                  <a:srgbClr val="42607C"/>
                </a:solidFill>
              </a:rPr>
              <a:t>lze vypočítat pro celou banku, ale nikoliv pro jednotlivé transakce či obchodní jednotky</a:t>
            </a:r>
          </a:p>
          <a:p>
            <a:pPr eaLnBrk="1" hangingPunct="1">
              <a:lnSpc>
                <a:spcPct val="90000"/>
              </a:lnSpc>
            </a:pPr>
            <a:r>
              <a:rPr lang="cs-CZ" sz="2400">
                <a:solidFill>
                  <a:srgbClr val="42607C"/>
                </a:solidFill>
              </a:rPr>
              <a:t>různé banky mají různé strategie</a:t>
            </a:r>
          </a:p>
          <a:p>
            <a:pPr eaLnBrk="1" hangingPunct="1">
              <a:lnSpc>
                <a:spcPct val="90000"/>
              </a:lnSpc>
            </a:pPr>
            <a:r>
              <a:rPr lang="cs-CZ" sz="2400">
                <a:solidFill>
                  <a:srgbClr val="42607C"/>
                </a:solidFill>
              </a:rPr>
              <a:t>suma celkových aktiv již není smysluplným měřítkem</a:t>
            </a:r>
          </a:p>
          <a:p>
            <a:pPr eaLnBrk="1" hangingPunct="1">
              <a:lnSpc>
                <a:spcPct val="90000"/>
              </a:lnSpc>
            </a:pPr>
            <a:r>
              <a:rPr lang="cs-CZ" sz="2400">
                <a:solidFill>
                  <a:srgbClr val="42607C"/>
                </a:solidFill>
              </a:rPr>
              <a:t>neposkytují přímou informaci o tom, jak nebo které bankovní aktivity přispívají k tvorbě hodnoty pro akcionáře</a:t>
            </a:r>
          </a:p>
          <a:p>
            <a:pPr eaLnBrk="1" hangingPunct="1">
              <a:lnSpc>
                <a:spcPct val="90000"/>
              </a:lnSpc>
            </a:pPr>
            <a:r>
              <a:rPr lang="cs-CZ" sz="2400">
                <a:solidFill>
                  <a:srgbClr val="42607C"/>
                </a:solidFill>
              </a:rPr>
              <a:t>pokud pomineme riziko, řešení nemají tyto problémy:</a:t>
            </a:r>
          </a:p>
          <a:p>
            <a:pPr lvl="1" eaLnBrk="1" hangingPunct="1">
              <a:lnSpc>
                <a:spcPct val="90000"/>
              </a:lnSpc>
            </a:pPr>
            <a:r>
              <a:rPr lang="cs-CZ" sz="2000">
                <a:solidFill>
                  <a:srgbClr val="42607C"/>
                </a:solidFill>
              </a:rPr>
              <a:t>Jak porovnat výnosnost jednotlivých transakcí či obchodních jednotek, když nemají stejné riziko?</a:t>
            </a:r>
          </a:p>
          <a:p>
            <a:pPr lvl="1" eaLnBrk="1" hangingPunct="1">
              <a:lnSpc>
                <a:spcPct val="90000"/>
              </a:lnSpc>
            </a:pPr>
            <a:r>
              <a:rPr lang="cs-CZ" sz="2000">
                <a:solidFill>
                  <a:srgbClr val="42607C"/>
                </a:solidFill>
              </a:rPr>
              <a:t>Jak ocenit a naúčtovat riziko protistraně?</a:t>
            </a:r>
          </a:p>
          <a:p>
            <a:pPr lvl="1" eaLnBrk="1" hangingPunct="1">
              <a:lnSpc>
                <a:spcPct val="90000"/>
              </a:lnSpc>
            </a:pPr>
            <a:r>
              <a:rPr lang="cs-CZ" sz="2000">
                <a:solidFill>
                  <a:srgbClr val="42607C"/>
                </a:solidFill>
              </a:rPr>
              <a:t>Jak může být celkové riziko alokováno na jednotlivé obchodní jednotky či transakce?</a:t>
            </a:r>
          </a:p>
          <a:p>
            <a:pPr lvl="4" eaLnBrk="1" hangingPunct="1">
              <a:lnSpc>
                <a:spcPct val="80000"/>
              </a:lnSpc>
            </a:pPr>
            <a:endParaRPr lang="cs-CZ" sz="800"/>
          </a:p>
          <a:p>
            <a:pPr eaLnBrk="1" hangingPunct="1">
              <a:lnSpc>
                <a:spcPct val="80000"/>
              </a:lnSpc>
              <a:buFont typeface="Wingdings" pitchFamily="2" charset="2"/>
              <a:buNone/>
            </a:pPr>
            <a:r>
              <a:rPr lang="cs-CZ" sz="2000"/>
              <a:t> </a:t>
            </a:r>
            <a:r>
              <a:rPr lang="cs-CZ" sz="2400">
                <a:solidFill>
                  <a:srgbClr val="42607C"/>
                </a:solidFill>
                <a:sym typeface="Wingdings" pitchFamily="2" charset="2"/>
              </a:rPr>
              <a:t>→ rizikově očištěná výnosnost</a:t>
            </a:r>
            <a:endParaRPr lang="cs-CZ" altLang="zh-CN" sz="24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70FA274D-C042-486B-B362-65362FDA81E9}" type="slidenum">
              <a:rPr lang="fr-FR" smtClean="0"/>
              <a:pPr>
                <a:defRPr/>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dissolve">
                                      <p:cBhvr>
                                        <p:cTn id="3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457200" y="1903413"/>
            <a:ext cx="8229600" cy="4525962"/>
          </a:xfrm>
        </p:spPr>
        <p:txBody>
          <a:bodyPr/>
          <a:lstStyle/>
          <a:p>
            <a:pPr algn="ctr" eaLnBrk="1" hangingPunct="1">
              <a:buFont typeface="Arial" charset="0"/>
              <a:buNone/>
            </a:pPr>
            <a:endParaRPr lang="cs-CZ" sz="4400">
              <a:solidFill>
                <a:srgbClr val="42607C"/>
              </a:solidFill>
            </a:endParaRPr>
          </a:p>
          <a:p>
            <a:pPr algn="ctr" eaLnBrk="1" hangingPunct="1">
              <a:buFont typeface="Arial" charset="0"/>
              <a:buNone/>
            </a:pPr>
            <a:r>
              <a:rPr lang="cs-CZ" sz="4400">
                <a:solidFill>
                  <a:srgbClr val="42607C"/>
                </a:solidFill>
              </a:rPr>
              <a:t>M Ě J T E   S E   H E Z K Y</a:t>
            </a:r>
          </a:p>
          <a:p>
            <a:pPr algn="ctr" eaLnBrk="1" hangingPunct="1">
              <a:buFont typeface="Arial" charset="0"/>
              <a:buNone/>
            </a:pPr>
            <a:r>
              <a:rPr lang="cs-CZ" sz="6000">
                <a:solidFill>
                  <a:srgbClr val="42607C"/>
                </a:solidFill>
                <a:sym typeface="Wingdings" pitchFamily="2" charset="2"/>
              </a:rPr>
              <a:t></a:t>
            </a:r>
          </a:p>
        </p:txBody>
      </p:sp>
      <p:sp>
        <p:nvSpPr>
          <p:cNvPr id="3" name="Zástupný symbol pro číslo snímku 2"/>
          <p:cNvSpPr>
            <a:spLocks noGrp="1"/>
          </p:cNvSpPr>
          <p:nvPr>
            <p:ph type="sldNum" sz="quarter" idx="12"/>
          </p:nvPr>
        </p:nvSpPr>
        <p:spPr/>
        <p:txBody>
          <a:bodyPr/>
          <a:lstStyle/>
          <a:p>
            <a:pPr>
              <a:defRPr/>
            </a:pPr>
            <a:fld id="{4EF7F25F-5033-42D3-8791-5D4532A8E0CA}" type="slidenum">
              <a:rPr lang="fr-FR" smtClean="0"/>
              <a:pPr>
                <a:defRPr/>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dissolve">
                                      <p:cBhvr>
                                        <p:cTn id="10"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Metodologie rizikově očištěné výnosnosti vychází z CaR</a:t>
            </a:r>
            <a:endParaRPr lang="fr-FR">
              <a:solidFill>
                <a:schemeClr val="bg1"/>
              </a:solidFill>
            </a:endParaRPr>
          </a:p>
        </p:txBody>
      </p:sp>
      <p:sp>
        <p:nvSpPr>
          <p:cNvPr id="4099" name="Espace réservé du contenu 2"/>
          <p:cNvSpPr>
            <a:spLocks noGrp="1"/>
          </p:cNvSpPr>
          <p:nvPr>
            <p:ph idx="1"/>
          </p:nvPr>
        </p:nvSpPr>
        <p:spPr>
          <a:xfrm>
            <a:off x="457200" y="1903413"/>
            <a:ext cx="8229600" cy="1093787"/>
          </a:xfrm>
        </p:spPr>
        <p:txBody>
          <a:bodyPr/>
          <a:lstStyle/>
          <a:p>
            <a:pPr marL="342900" lvl="1" indent="-342900" eaLnBrk="1" hangingPunct="1">
              <a:lnSpc>
                <a:spcPct val="90000"/>
              </a:lnSpc>
              <a:buFont typeface="Arial" charset="0"/>
              <a:buChar char="•"/>
              <a:defRPr/>
            </a:pPr>
            <a:r>
              <a:rPr lang="cs-CZ" sz="2600" dirty="0">
                <a:solidFill>
                  <a:srgbClr val="42607C"/>
                </a:solidFill>
              </a:rPr>
              <a:t>CAR = </a:t>
            </a:r>
            <a:r>
              <a:rPr lang="cs-CZ" sz="2600" dirty="0" err="1">
                <a:solidFill>
                  <a:srgbClr val="42607C"/>
                </a:solidFill>
              </a:rPr>
              <a:t>Capital</a:t>
            </a:r>
            <a:r>
              <a:rPr lang="cs-CZ" sz="2600" dirty="0">
                <a:solidFill>
                  <a:srgbClr val="42607C"/>
                </a:solidFill>
              </a:rPr>
              <a:t> </a:t>
            </a:r>
            <a:r>
              <a:rPr lang="cs-CZ" sz="2600" dirty="0" err="1">
                <a:solidFill>
                  <a:srgbClr val="42607C"/>
                </a:solidFill>
              </a:rPr>
              <a:t>at</a:t>
            </a:r>
            <a:r>
              <a:rPr lang="cs-CZ" sz="2600" dirty="0">
                <a:solidFill>
                  <a:srgbClr val="42607C"/>
                </a:solidFill>
              </a:rPr>
              <a:t> Risk</a:t>
            </a:r>
          </a:p>
          <a:p>
            <a:pPr lvl="1" eaLnBrk="1" hangingPunct="1">
              <a:lnSpc>
                <a:spcPct val="90000"/>
              </a:lnSpc>
              <a:defRPr/>
            </a:pPr>
            <a:r>
              <a:rPr lang="cs-CZ" altLang="zh-CN" sz="2200" dirty="0">
                <a:solidFill>
                  <a:srgbClr val="42607C"/>
                </a:solidFill>
              </a:rPr>
              <a:t>kapitál potřebný na pokrytí ztrát na dané hladině významnosti (daná hladina významnosti = pravděpodobnost úpadku banky)</a:t>
            </a:r>
            <a:r>
              <a:rPr lang="en-US" altLang="zh-CN" sz="2200" dirty="0">
                <a:solidFill>
                  <a:srgbClr val="42607C"/>
                </a:solidFill>
              </a:rPr>
              <a:t> </a:t>
            </a:r>
            <a:endParaRPr lang="en-US" sz="2200" dirty="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998546B8-4569-4CC8-9ADB-49C9E36655DE}" type="slidenum">
              <a:rPr lang="fr-FR" smtClean="0"/>
              <a:pPr>
                <a:defRPr/>
              </a:pPr>
              <a:t>4</a:t>
            </a:fld>
            <a:endParaRPr lang="fr-FR"/>
          </a:p>
        </p:txBody>
      </p:sp>
      <p:pic>
        <p:nvPicPr>
          <p:cNvPr id="5" name="Picture 4"/>
          <p:cNvPicPr>
            <a:picLocks noChangeAspect="1" noChangeArrowheads="1"/>
          </p:cNvPicPr>
          <p:nvPr/>
        </p:nvPicPr>
        <p:blipFill>
          <a:blip r:embed="rId3" cstate="print"/>
          <a:srcRect/>
          <a:stretch>
            <a:fillRect/>
          </a:stretch>
        </p:blipFill>
        <p:spPr bwMode="auto">
          <a:xfrm>
            <a:off x="1258888" y="2944813"/>
            <a:ext cx="6291262" cy="391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Ukazatele rizikově očištěné výnosnosti</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443FC697-7369-410C-84B3-E3A6E267F3A9}" type="slidenum">
              <a:rPr lang="fr-FR" smtClean="0"/>
              <a:pPr>
                <a:defRPr/>
              </a:pPr>
              <a:t>5</a:t>
            </a:fld>
            <a:endParaRPr lang="fr-FR"/>
          </a:p>
        </p:txBody>
      </p:sp>
      <p:sp>
        <p:nvSpPr>
          <p:cNvPr id="7" name="Espace réservé du contenu 2"/>
          <p:cNvSpPr>
            <a:spLocks noGrp="1"/>
          </p:cNvSpPr>
          <p:nvPr>
            <p:ph idx="1"/>
          </p:nvPr>
        </p:nvSpPr>
        <p:spPr>
          <a:xfrm>
            <a:off x="457200" y="1903413"/>
            <a:ext cx="8229600" cy="4525962"/>
          </a:xfrm>
        </p:spPr>
        <p:txBody>
          <a:bodyPr/>
          <a:lstStyle/>
          <a:p>
            <a:pPr eaLnBrk="1" hangingPunct="1">
              <a:lnSpc>
                <a:spcPct val="90000"/>
              </a:lnSpc>
            </a:pPr>
            <a:r>
              <a:rPr lang="en-US">
                <a:solidFill>
                  <a:srgbClr val="42607C"/>
                </a:solidFill>
              </a:rPr>
              <a:t>RORAC = Return On Risk Adjusted Capital</a:t>
            </a:r>
          </a:p>
          <a:p>
            <a:pPr eaLnBrk="1" hangingPunct="1">
              <a:lnSpc>
                <a:spcPct val="90000"/>
              </a:lnSpc>
            </a:pPr>
            <a:r>
              <a:rPr lang="en-US">
                <a:solidFill>
                  <a:srgbClr val="42607C"/>
                </a:solidFill>
              </a:rPr>
              <a:t>RAROC = Risk Adjusted Return On Capital</a:t>
            </a:r>
          </a:p>
          <a:p>
            <a:pPr eaLnBrk="1" hangingPunct="1">
              <a:lnSpc>
                <a:spcPct val="90000"/>
              </a:lnSpc>
            </a:pPr>
            <a:r>
              <a:rPr lang="en-US">
                <a:solidFill>
                  <a:srgbClr val="42607C"/>
                </a:solidFill>
              </a:rPr>
              <a:t>RARORAC = Risk Adjusted Return On Risk Adjusted Capital</a:t>
            </a:r>
            <a:endParaRPr lang="cs-CZ">
              <a:solidFill>
                <a:srgbClr val="42607C"/>
              </a:solidFill>
            </a:endParaRPr>
          </a:p>
          <a:p>
            <a:pPr eaLnBrk="1" hangingPunct="1">
              <a:lnSpc>
                <a:spcPct val="90000"/>
              </a:lnSpc>
            </a:pPr>
            <a:endParaRPr lang="cs-CZ">
              <a:solidFill>
                <a:srgbClr val="42607C"/>
              </a:solidFill>
            </a:endParaRPr>
          </a:p>
          <a:p>
            <a:pPr eaLnBrk="1" hangingPunct="1">
              <a:lnSpc>
                <a:spcPct val="90000"/>
              </a:lnSpc>
            </a:pPr>
            <a:r>
              <a:rPr lang="cs-CZ">
                <a:solidFill>
                  <a:srgbClr val="42607C"/>
                </a:solidFill>
              </a:rPr>
              <a:t>přístup byl vyvinut v 70. letech skupinou Bankers Trust</a:t>
            </a:r>
            <a:r>
              <a:rPr lang="en-US">
                <a:solidFill>
                  <a:srgbClr val="42607C"/>
                </a:solidFill>
              </a:rPr>
              <a:t> </a:t>
            </a:r>
            <a:endParaRPr lang="cs-CZ">
              <a:solidFill>
                <a:srgbClr val="4260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500"/>
                                        <p:tgtEl>
                                          <p:spTgt spid="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Výpočet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vzorec:</a:t>
            </a:r>
          </a:p>
          <a:p>
            <a:pPr eaLnBrk="1" hangingPunct="1">
              <a:lnSpc>
                <a:spcPct val="90000"/>
              </a:lnSpc>
            </a:pPr>
            <a:endParaRPr lang="cs-CZ">
              <a:solidFill>
                <a:srgbClr val="42607C"/>
              </a:solidFill>
            </a:endParaRPr>
          </a:p>
          <a:p>
            <a:pPr eaLnBrk="1" hangingPunct="1">
              <a:lnSpc>
                <a:spcPct val="90000"/>
              </a:lnSpc>
            </a:pPr>
            <a:endParaRPr lang="cs-CZ">
              <a:solidFill>
                <a:srgbClr val="42607C"/>
              </a:solidFill>
            </a:endParaRPr>
          </a:p>
          <a:p>
            <a:pPr eaLnBrk="1" hangingPunct="1">
              <a:lnSpc>
                <a:spcPct val="90000"/>
              </a:lnSpc>
            </a:pPr>
            <a:r>
              <a:rPr lang="cs-CZ">
                <a:solidFill>
                  <a:srgbClr val="42607C"/>
                </a:solidFill>
              </a:rPr>
              <a:t>pro úvěrové riziko – je třeba:</a:t>
            </a:r>
          </a:p>
          <a:p>
            <a:pPr lvl="1" eaLnBrk="1" hangingPunct="1">
              <a:lnSpc>
                <a:spcPct val="90000"/>
              </a:lnSpc>
            </a:pPr>
            <a:r>
              <a:rPr lang="cs-CZ" altLang="zh-CN" sz="2200">
                <a:solidFill>
                  <a:srgbClr val="42607C"/>
                </a:solidFill>
              </a:rPr>
              <a:t>vymezit časový horizont pro měření rizika a výnosů</a:t>
            </a:r>
          </a:p>
          <a:p>
            <a:pPr lvl="1" eaLnBrk="1" hangingPunct="1">
              <a:lnSpc>
                <a:spcPct val="90000"/>
              </a:lnSpc>
            </a:pPr>
            <a:r>
              <a:rPr lang="cs-CZ" altLang="zh-CN" sz="2200">
                <a:solidFill>
                  <a:srgbClr val="42607C"/>
                </a:solidFill>
              </a:rPr>
              <a:t>mít k dispozici údaj o očekávané a neočekávané ztrátě (odvodíme z angažovanosti, měr defaultu a měr ozdravení)</a:t>
            </a:r>
          </a:p>
          <a:p>
            <a:pPr lvl="1" eaLnBrk="1" hangingPunct="1">
              <a:lnSpc>
                <a:spcPct val="90000"/>
              </a:lnSpc>
            </a:pPr>
            <a:r>
              <a:rPr lang="cs-CZ" altLang="zh-CN" sz="2200">
                <a:solidFill>
                  <a:srgbClr val="42607C"/>
                </a:solidFill>
              </a:rPr>
              <a:t>rozložení výnosů v průběhu daného časového období</a:t>
            </a:r>
          </a:p>
          <a:p>
            <a:pPr eaLnBrk="1" hangingPunct="1">
              <a:lnSpc>
                <a:spcPct val="90000"/>
              </a:lnSpc>
            </a:pPr>
            <a:r>
              <a:rPr lang="cs-CZ">
                <a:solidFill>
                  <a:srgbClr val="42607C"/>
                </a:solidFill>
              </a:rPr>
              <a:t>minimální požadovaná hodnota ukazatele rizikově očištěné výnosnosti? </a:t>
            </a:r>
          </a:p>
        </p:txBody>
      </p:sp>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6</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8197" name="Object 5"/>
          <p:cNvGraphicFramePr>
            <a:graphicFrameLocks noChangeAspect="1"/>
          </p:cNvGraphicFramePr>
          <p:nvPr/>
        </p:nvGraphicFramePr>
        <p:xfrm>
          <a:off x="1042988" y="2420938"/>
          <a:ext cx="3479800" cy="863600"/>
        </p:xfrm>
        <a:graphic>
          <a:graphicData uri="http://schemas.openxmlformats.org/presentationml/2006/ole">
            <mc:AlternateContent xmlns:mc="http://schemas.openxmlformats.org/markup-compatibility/2006">
              <mc:Choice xmlns:v="urn:schemas-microsoft-com:vml" Requires="v">
                <p:oleObj spid="_x0000_s2051" name="Rovnice" r:id="rId4" imgW="1739900" imgH="431800" progId="Equation.3">
                  <p:embed/>
                </p:oleObj>
              </mc:Choice>
              <mc:Fallback>
                <p:oleObj name="Rovnice" r:id="rId4" imgW="17399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420938"/>
                        <a:ext cx="3479800" cy="8636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Effect transition="in" filter="dissolve">
                                      <p:cBhvr>
                                        <p:cTn id="13" dur="500"/>
                                        <p:tgtEl>
                                          <p:spTgt spid="4099">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dissolve">
                                      <p:cBhvr>
                                        <p:cTn id="22" dur="500"/>
                                        <p:tgtEl>
                                          <p:spTgt spid="4099">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animEffect transition="in" filter="dissolve">
                                      <p:cBhvr>
                                        <p:cTn id="25" dur="500"/>
                                        <p:tgtEl>
                                          <p:spTgt spid="4099">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dissolve">
                                      <p:cBhvr>
                                        <p:cTn id="2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7</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pic>
        <p:nvPicPr>
          <p:cNvPr id="31747" name="Picture 3"/>
          <p:cNvPicPr>
            <a:picLocks noChangeAspect="1" noChangeArrowheads="1"/>
          </p:cNvPicPr>
          <p:nvPr/>
        </p:nvPicPr>
        <p:blipFill>
          <a:blip r:embed="rId3" cstate="print"/>
          <a:srcRect l="15256" t="18373" r="29528" b="14873"/>
          <a:stretch>
            <a:fillRect/>
          </a:stretch>
        </p:blipFill>
        <p:spPr bwMode="auto">
          <a:xfrm>
            <a:off x="-12" y="-2"/>
            <a:ext cx="9128504" cy="6207753"/>
          </a:xfrm>
          <a:prstGeom prst="rect">
            <a:avLst/>
          </a:prstGeom>
          <a:noFill/>
          <a:ln w="9525">
            <a:noFill/>
            <a:miter lim="800000"/>
            <a:headEnd/>
            <a:tailEnd/>
          </a:ln>
        </p:spPr>
      </p:pic>
      <p:sp>
        <p:nvSpPr>
          <p:cNvPr id="10" name="Obdélník 9"/>
          <p:cNvSpPr/>
          <p:nvPr/>
        </p:nvSpPr>
        <p:spPr>
          <a:xfrm>
            <a:off x="0" y="6150114"/>
            <a:ext cx="8388424" cy="707886"/>
          </a:xfrm>
          <a:prstGeom prst="rect">
            <a:avLst/>
          </a:prstGeom>
        </p:spPr>
        <p:txBody>
          <a:bodyPr wrap="square">
            <a:spAutoFit/>
          </a:bodyPr>
          <a:lstStyle/>
          <a:p>
            <a:pPr>
              <a:defRPr/>
            </a:pPr>
            <a:r>
              <a:rPr lang="cs-CZ" sz="2000" dirty="0" err="1">
                <a:solidFill>
                  <a:srgbClr val="42607C"/>
                </a:solidFill>
                <a:latin typeface="+mn-lt"/>
              </a:rPr>
              <a:t>McKinsey</a:t>
            </a:r>
            <a:r>
              <a:rPr lang="cs-CZ" sz="2000" dirty="0">
                <a:solidFill>
                  <a:srgbClr val="42607C"/>
                </a:solidFill>
                <a:latin typeface="+mn-lt"/>
              </a:rPr>
              <a:t> (2011): The use of economic </a:t>
            </a:r>
            <a:r>
              <a:rPr lang="cs-CZ" sz="2000" dirty="0" err="1">
                <a:solidFill>
                  <a:srgbClr val="42607C"/>
                </a:solidFill>
                <a:latin typeface="+mn-lt"/>
              </a:rPr>
              <a:t>capital</a:t>
            </a:r>
            <a:r>
              <a:rPr lang="cs-CZ" sz="2000" dirty="0">
                <a:solidFill>
                  <a:srgbClr val="42607C"/>
                </a:solidFill>
                <a:latin typeface="+mn-lt"/>
              </a:rPr>
              <a:t> in performance management </a:t>
            </a:r>
            <a:r>
              <a:rPr lang="cs-CZ" sz="2000" dirty="0" err="1">
                <a:solidFill>
                  <a:srgbClr val="42607C"/>
                </a:solidFill>
                <a:latin typeface="+mn-lt"/>
              </a:rPr>
              <a:t>for</a:t>
            </a:r>
            <a:r>
              <a:rPr lang="cs-CZ" sz="2000" dirty="0">
                <a:solidFill>
                  <a:srgbClr val="42607C"/>
                </a:solidFill>
                <a:latin typeface="+mn-lt"/>
              </a:rPr>
              <a:t> banks: a </a:t>
            </a:r>
            <a:r>
              <a:rPr lang="cs-CZ" sz="2000" dirty="0" err="1">
                <a:solidFill>
                  <a:srgbClr val="42607C"/>
                </a:solidFill>
                <a:latin typeface="+mn-lt"/>
              </a:rPr>
              <a:t>perspective</a:t>
            </a:r>
            <a:r>
              <a:rPr lang="cs-CZ" sz="2000" dirty="0">
                <a:solidFill>
                  <a:srgbClr val="42607C"/>
                </a:solidFill>
                <a:latin typeface="+mn-lt"/>
              </a:rPr>
              <a:t>. </a:t>
            </a:r>
            <a:r>
              <a:rPr lang="cs-CZ" sz="2000" dirty="0" err="1">
                <a:solidFill>
                  <a:srgbClr val="42607C"/>
                </a:solidFill>
                <a:latin typeface="+mn-lt"/>
              </a:rPr>
              <a:t>McKinsey</a:t>
            </a:r>
            <a:r>
              <a:rPr lang="cs-CZ" sz="2000" dirty="0">
                <a:solidFill>
                  <a:srgbClr val="42607C"/>
                </a:solidFill>
                <a:latin typeface="+mn-lt"/>
              </a:rPr>
              <a:t> Working </a:t>
            </a:r>
            <a:r>
              <a:rPr lang="cs-CZ" sz="2000" dirty="0" err="1">
                <a:solidFill>
                  <a:srgbClr val="42607C"/>
                </a:solidFill>
                <a:latin typeface="+mn-lt"/>
              </a:rPr>
              <a:t>Papers</a:t>
            </a:r>
            <a:r>
              <a:rPr lang="cs-CZ" sz="2000" dirty="0">
                <a:solidFill>
                  <a:srgbClr val="42607C"/>
                </a:solidFill>
                <a:latin typeface="+mn-lt"/>
              </a:rPr>
              <a:t> on Risk, </a:t>
            </a:r>
            <a:r>
              <a:rPr lang="cs-CZ" sz="2000" dirty="0" err="1">
                <a:solidFill>
                  <a:srgbClr val="42607C"/>
                </a:solidFill>
                <a:latin typeface="+mn-lt"/>
              </a:rPr>
              <a:t>Number</a:t>
            </a:r>
            <a:r>
              <a:rPr lang="cs-CZ" sz="2000" dirty="0">
                <a:solidFill>
                  <a:srgbClr val="42607C"/>
                </a:solidFill>
                <a:latin typeface="+mn-lt"/>
              </a:rPr>
              <a:t> 24</a:t>
            </a:r>
            <a:endParaRPr lang="pt-BR" sz="2000" dirty="0">
              <a:solidFill>
                <a:srgbClr val="42607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dissolve">
                                      <p:cBhvr>
                                        <p:cTn id="10"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17D6966D-E25B-4FD1-90F5-A19D8236E62D}" type="slidenum">
              <a:rPr lang="fr-FR" smtClean="0"/>
              <a:pPr>
                <a:defRPr/>
              </a:pPr>
              <a:t>8</a:t>
            </a:fld>
            <a:endParaRPr lang="fr-FR"/>
          </a:p>
        </p:txBody>
      </p:sp>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0" name="Obdélník 9"/>
          <p:cNvSpPr/>
          <p:nvPr/>
        </p:nvSpPr>
        <p:spPr>
          <a:xfrm>
            <a:off x="0" y="5949280"/>
            <a:ext cx="8964488" cy="707886"/>
          </a:xfrm>
          <a:prstGeom prst="rect">
            <a:avLst/>
          </a:prstGeom>
        </p:spPr>
        <p:txBody>
          <a:bodyPr wrap="square">
            <a:spAutoFit/>
          </a:bodyPr>
          <a:lstStyle/>
          <a:p>
            <a:pPr>
              <a:defRPr/>
            </a:pPr>
            <a:r>
              <a:rPr lang="cs-CZ" sz="2000" dirty="0">
                <a:solidFill>
                  <a:srgbClr val="42607C"/>
                </a:solidFill>
                <a:latin typeface="+mn-lt"/>
              </a:rPr>
              <a:t>BODA, M. (2016). The </a:t>
            </a:r>
            <a:r>
              <a:rPr lang="cs-CZ" sz="2000" dirty="0" err="1">
                <a:solidFill>
                  <a:srgbClr val="42607C"/>
                </a:solidFill>
                <a:latin typeface="+mn-lt"/>
              </a:rPr>
              <a:t>Impact</a:t>
            </a:r>
            <a:r>
              <a:rPr lang="cs-CZ" sz="2000" dirty="0">
                <a:solidFill>
                  <a:srgbClr val="42607C"/>
                </a:solidFill>
                <a:latin typeface="+mn-lt"/>
              </a:rPr>
              <a:t> of the 2007-2009 Financial </a:t>
            </a:r>
            <a:r>
              <a:rPr lang="cs-CZ" sz="2000" dirty="0" err="1">
                <a:solidFill>
                  <a:srgbClr val="42607C"/>
                </a:solidFill>
                <a:latin typeface="+mn-lt"/>
              </a:rPr>
              <a:t>Crisis</a:t>
            </a:r>
            <a:r>
              <a:rPr lang="cs-CZ" sz="2000" dirty="0">
                <a:solidFill>
                  <a:srgbClr val="42607C"/>
                </a:solidFill>
                <a:latin typeface="+mn-lt"/>
              </a:rPr>
              <a:t> on Risk Management in Credit Institutions. </a:t>
            </a:r>
            <a:r>
              <a:rPr lang="cs-CZ" sz="2000" dirty="0" err="1">
                <a:solidFill>
                  <a:srgbClr val="42607C"/>
                </a:solidFill>
                <a:latin typeface="+mn-lt"/>
              </a:rPr>
              <a:t>Copernican</a:t>
            </a:r>
            <a:r>
              <a:rPr lang="cs-CZ" sz="2000" dirty="0">
                <a:solidFill>
                  <a:srgbClr val="42607C"/>
                </a:solidFill>
                <a:latin typeface="+mn-lt"/>
              </a:rPr>
              <a:t> Journal of Finance &amp; </a:t>
            </a:r>
            <a:r>
              <a:rPr lang="cs-CZ" sz="2000" dirty="0" err="1">
                <a:solidFill>
                  <a:srgbClr val="42607C"/>
                </a:solidFill>
                <a:latin typeface="+mn-lt"/>
              </a:rPr>
              <a:t>Accounting</a:t>
            </a:r>
            <a:r>
              <a:rPr lang="cs-CZ" sz="2000" dirty="0">
                <a:solidFill>
                  <a:srgbClr val="42607C"/>
                </a:solidFill>
                <a:latin typeface="+mn-lt"/>
              </a:rPr>
              <a:t>, 5(11), </a:t>
            </a:r>
            <a:r>
              <a:rPr lang="cs-CZ" sz="2000" dirty="0" err="1">
                <a:solidFill>
                  <a:srgbClr val="42607C"/>
                </a:solidFill>
                <a:latin typeface="+mn-lt"/>
              </a:rPr>
              <a:t>pp</a:t>
            </a:r>
            <a:r>
              <a:rPr lang="cs-CZ" sz="2000" dirty="0">
                <a:solidFill>
                  <a:srgbClr val="42607C"/>
                </a:solidFill>
                <a:latin typeface="+mn-lt"/>
              </a:rPr>
              <a:t>. 45-56. </a:t>
            </a:r>
            <a:endParaRPr lang="pt-BR" sz="2000" dirty="0">
              <a:solidFill>
                <a:srgbClr val="42607C"/>
              </a:solidFill>
              <a:latin typeface="+mn-lt"/>
            </a:endParaRPr>
          </a:p>
        </p:txBody>
      </p:sp>
      <p:pic>
        <p:nvPicPr>
          <p:cNvPr id="34818" name="Picture 2"/>
          <p:cNvPicPr>
            <a:picLocks noChangeAspect="1" noChangeArrowheads="1"/>
          </p:cNvPicPr>
          <p:nvPr/>
        </p:nvPicPr>
        <p:blipFill>
          <a:blip r:embed="rId3" cstate="print"/>
          <a:srcRect/>
          <a:stretch>
            <a:fillRect/>
          </a:stretch>
        </p:blipFill>
        <p:spPr bwMode="auto">
          <a:xfrm rot="5400000">
            <a:off x="2115693" y="-1347560"/>
            <a:ext cx="4916043" cy="91405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dissolve">
                                      <p:cBhvr>
                                        <p:cTn id="10"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Využití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r>
              <a:rPr lang="cs-CZ">
                <a:solidFill>
                  <a:srgbClr val="42607C"/>
                </a:solidFill>
              </a:rPr>
              <a:t>risk management</a:t>
            </a:r>
          </a:p>
          <a:p>
            <a:pPr lvl="1" eaLnBrk="1" hangingPunct="1">
              <a:lnSpc>
                <a:spcPct val="90000"/>
              </a:lnSpc>
            </a:pPr>
            <a:r>
              <a:rPr lang="cs-CZ" altLang="zh-CN">
                <a:solidFill>
                  <a:srgbClr val="42607C"/>
                </a:solidFill>
              </a:rPr>
              <a:t>alokovat kapitál mezi jednotlivé obchodní jednotky a determinovat optimální kapitálovou strukturu banky</a:t>
            </a:r>
            <a:r>
              <a:rPr lang="en-US" altLang="zh-CN">
                <a:solidFill>
                  <a:srgbClr val="42607C"/>
                </a:solidFill>
              </a:rPr>
              <a:t> </a:t>
            </a:r>
            <a:endParaRPr lang="cs-CZ" altLang="zh-CN">
              <a:solidFill>
                <a:srgbClr val="42607C"/>
              </a:solidFill>
              <a:hlinkClick r:id="rId3"/>
            </a:endParaRPr>
          </a:p>
          <a:p>
            <a:pPr eaLnBrk="1" hangingPunct="1"/>
            <a:r>
              <a:rPr lang="cs-CZ">
                <a:solidFill>
                  <a:srgbClr val="42607C"/>
                </a:solidFill>
              </a:rPr>
              <a:t>hodnocení výkonnosti banky</a:t>
            </a:r>
          </a:p>
          <a:p>
            <a:pPr eaLnBrk="1" hangingPunct="1"/>
            <a:r>
              <a:rPr lang="cs-CZ">
                <a:solidFill>
                  <a:srgbClr val="42607C"/>
                </a:solidFill>
              </a:rPr>
              <a:t>správné ocenění zákazníků</a:t>
            </a:r>
          </a:p>
          <a:p>
            <a:pPr eaLnBrk="1" hangingPunct="1"/>
            <a:r>
              <a:rPr lang="cs-CZ">
                <a:solidFill>
                  <a:srgbClr val="42607C"/>
                </a:solidFill>
              </a:rPr>
              <a:t>optimalizace portfolia banky</a:t>
            </a:r>
          </a:p>
        </p:txBody>
      </p:sp>
      <p:sp>
        <p:nvSpPr>
          <p:cNvPr id="4" name="Zástupný symbol pro číslo snímku 3"/>
          <p:cNvSpPr>
            <a:spLocks noGrp="1"/>
          </p:cNvSpPr>
          <p:nvPr>
            <p:ph type="sldNum" sz="quarter" idx="12"/>
          </p:nvPr>
        </p:nvSpPr>
        <p:spPr/>
        <p:txBody>
          <a:bodyPr/>
          <a:lstStyle/>
          <a:p>
            <a:pPr>
              <a:defRPr/>
            </a:pPr>
            <a:fld id="{58F7CD20-3936-4952-95C1-B5C8B04C3CAE}" type="slidenum">
              <a:rPr lang="fr-FR" smtClean="0"/>
              <a:pPr>
                <a:defRPr/>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theme/theme1.xml><?xml version="1.0" encoding="utf-8"?>
<a:theme xmlns:a="http://schemas.openxmlformats.org/drawingml/2006/main" name="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117</Template>
  <TotalTime>14584</TotalTime>
  <Words>1235</Words>
  <Application>Microsoft Office PowerPoint</Application>
  <PresentationFormat>Předvádění na obrazovce (4:3)</PresentationFormat>
  <Paragraphs>219</Paragraphs>
  <Slides>30</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7" baseType="lpstr">
      <vt:lpstr>宋体</vt:lpstr>
      <vt:lpstr>Arial</vt:lpstr>
      <vt:lpstr>Calibri</vt:lpstr>
      <vt:lpstr>Times New Roman</vt:lpstr>
      <vt:lpstr>Wingdings</vt:lpstr>
      <vt:lpstr>117</vt:lpstr>
      <vt:lpstr>Rovnice</vt:lpstr>
      <vt:lpstr>Rizikově očištěná výnosnost</vt:lpstr>
      <vt:lpstr>Tradiční měření rentability</vt:lpstr>
      <vt:lpstr>Nevýhody tradičních ukazatelů</vt:lpstr>
      <vt:lpstr>Metodologie rizikově očištěné výnosnosti vychází z CaR</vt:lpstr>
      <vt:lpstr>Ukazatele rizikově očištěné výnosnosti</vt:lpstr>
      <vt:lpstr>Výpočet rizikově očištěné rentability</vt:lpstr>
      <vt:lpstr>Prezentace aplikace PowerPoint</vt:lpstr>
      <vt:lpstr>Prezentace aplikace PowerPoint</vt:lpstr>
      <vt:lpstr>Využití rizikově očištěné rentability</vt:lpstr>
      <vt:lpstr>Hodnocení výkonnosti banky</vt:lpstr>
      <vt:lpstr>Výpočet SVA</vt:lpstr>
      <vt:lpstr>Výpočet WACC</vt:lpstr>
      <vt:lpstr>Příklad</vt:lpstr>
      <vt:lpstr>Příklad: Výpočet RAROC a SVA pro úvěrové riziko</vt:lpstr>
      <vt:lpstr>Výhody SVA</vt:lpstr>
      <vt:lpstr>Jak lze zvýšit přidanou hodnotu akcionářů?</vt:lpstr>
      <vt:lpstr>Správné ocenění zákazníků</vt:lpstr>
      <vt:lpstr>Jak stanovit úrokovou sazbu pro klienta?</vt:lpstr>
      <vt:lpstr>Úroková sazba klientovi má tedy tyto složky:</vt:lpstr>
      <vt:lpstr>Příklad: Výpočet úrokové sazby pro klienta</vt:lpstr>
      <vt:lpstr>Optimalizace portfolia banky (1)</vt:lpstr>
      <vt:lpstr>Optimalizace portfolia banky (2)</vt:lpstr>
      <vt:lpstr>Příklad</vt:lpstr>
      <vt:lpstr>Výhody rizikově očištěné rentability</vt:lpstr>
      <vt:lpstr>Prezentace aplikace PowerPoint</vt:lpstr>
      <vt:lpstr>Prezentace aplikace PowerPoint</vt:lpstr>
      <vt:lpstr>Prezentace aplikace PowerPoint</vt:lpstr>
      <vt:lpstr>Příklad</vt:lpstr>
      <vt:lpstr>Příklad</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vodova</dc:creator>
  <cp:lastModifiedBy>Pavla Klepková Vodová</cp:lastModifiedBy>
  <cp:revision>79</cp:revision>
  <dcterms:created xsi:type="dcterms:W3CDTF">2012-07-31T14:19:10Z</dcterms:created>
  <dcterms:modified xsi:type="dcterms:W3CDTF">2021-11-13T21:44:18Z</dcterms:modified>
</cp:coreProperties>
</file>