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3" r:id="rId4"/>
    <p:sldId id="284" r:id="rId5"/>
    <p:sldId id="285" r:id="rId6"/>
    <p:sldId id="286" r:id="rId7"/>
    <p:sldId id="287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88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Programming II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Perzina,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Economists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INMBAOAE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0012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Linear dependent and independent vectors in two-dimensional space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91F0093-C972-47F0-89E7-379A7EB9E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130" y="1470212"/>
            <a:ext cx="9010392" cy="411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8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598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Maximal number of base solutions of a LP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 the number of all base solutions will be max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 the number of all base solutions will be max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947393-F6B3-4308-A2AD-67ED4E98D0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525844"/>
              </p:ext>
            </p:extLst>
          </p:nvPr>
        </p:nvGraphicFramePr>
        <p:xfrm>
          <a:off x="1830797" y="1971675"/>
          <a:ext cx="68897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ovnice" r:id="rId3" imgW="304668" imgH="457002" progId="Equation.3">
                  <p:embed/>
                </p:oleObj>
              </mc:Choice>
              <mc:Fallback>
                <p:oleObj name="Rovnice" r:id="rId3" imgW="304668" imgH="457002" progId="Equation.3">
                  <p:embed/>
                  <p:pic>
                    <p:nvPicPr>
                      <p:cNvPr id="14343" name="Object 4">
                        <a:extLst>
                          <a:ext uri="{FF2B5EF4-FFF2-40B4-BE49-F238E27FC236}">
                            <a16:creationId xmlns:a16="http://schemas.microsoft.com/office/drawing/2014/main" id="{5EC9AADA-DBE2-43CD-AA44-7DBADCFCBC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797" y="1971675"/>
                        <a:ext cx="688975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BE4B7A8-B52D-4B1A-A10B-4EE966C3D2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745604"/>
              </p:ext>
            </p:extLst>
          </p:nvPr>
        </p:nvGraphicFramePr>
        <p:xfrm>
          <a:off x="1599021" y="4132263"/>
          <a:ext cx="115252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Rovnice" r:id="rId5" imgW="520700" imgH="457200" progId="Equation.3">
                  <p:embed/>
                </p:oleObj>
              </mc:Choice>
              <mc:Fallback>
                <p:oleObj name="Rovnice" r:id="rId5" imgW="520700" imgH="457200" progId="Equation.3">
                  <p:embed/>
                  <p:pic>
                    <p:nvPicPr>
                      <p:cNvPr id="14345" name="Object 6">
                        <a:extLst>
                          <a:ext uri="{FF2B5EF4-FFF2-40B4-BE49-F238E27FC236}">
                            <a16:creationId xmlns:a16="http://schemas.microsoft.com/office/drawing/2014/main" id="{F0314EBE-C8B6-48C9-ABA7-339E97B6F0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021" y="4132263"/>
                        <a:ext cx="115252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2123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9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Maximize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variable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EEA0E588-EEDB-44DE-995B-24560CDE0A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246618"/>
              </p:ext>
            </p:extLst>
          </p:nvPr>
        </p:nvGraphicFramePr>
        <p:xfrm>
          <a:off x="2487706" y="2057400"/>
          <a:ext cx="2362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1181100" imgH="685800" progId="Equation.3">
                  <p:embed/>
                </p:oleObj>
              </mc:Choice>
              <mc:Fallback>
                <p:oleObj r:id="rId3" imgW="1181100" imgH="685800" progId="Equation.3">
                  <p:embed/>
                  <p:pic>
                    <p:nvPicPr>
                      <p:cNvPr id="15367" name="Object 4">
                        <a:extLst>
                          <a:ext uri="{FF2B5EF4-FFF2-40B4-BE49-F238E27FC236}">
                            <a16:creationId xmlns:a16="http://schemas.microsoft.com/office/drawing/2014/main" id="{9DFB14D7-6319-4247-B245-82D0DDDAE3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706" y="2057400"/>
                        <a:ext cx="2362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DFC5159-313E-4347-A4E4-2CB6E361C6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665454"/>
              </p:ext>
            </p:extLst>
          </p:nvPr>
        </p:nvGraphicFramePr>
        <p:xfrm>
          <a:off x="2335306" y="1371600"/>
          <a:ext cx="25908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5" imgW="1054100" imgH="228600" progId="Equation.3">
                  <p:embed/>
                </p:oleObj>
              </mc:Choice>
              <mc:Fallback>
                <p:oleObj r:id="rId5" imgW="1054100" imgH="228600" progId="Equation.3">
                  <p:embed/>
                  <p:pic>
                    <p:nvPicPr>
                      <p:cNvPr id="15369" name="Object 6">
                        <a:extLst>
                          <a:ext uri="{FF2B5EF4-FFF2-40B4-BE49-F238E27FC236}">
                            <a16:creationId xmlns:a16="http://schemas.microsoft.com/office/drawing/2014/main" id="{6D521B99-D272-4301-8337-B0C5EE3A12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306" y="1371600"/>
                        <a:ext cx="25908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3AFAA8A-702A-4355-B5BA-64601469B1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876388"/>
              </p:ext>
            </p:extLst>
          </p:nvPr>
        </p:nvGraphicFramePr>
        <p:xfrm>
          <a:off x="2411506" y="4196023"/>
          <a:ext cx="2514600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r:id="rId7" imgW="1181100" imgH="685800" progId="Equation.3">
                  <p:embed/>
                </p:oleObj>
              </mc:Choice>
              <mc:Fallback>
                <p:oleObj r:id="rId7" imgW="1181100" imgH="685800" progId="Equation.3">
                  <p:embed/>
                  <p:pic>
                    <p:nvPicPr>
                      <p:cNvPr id="15371" name="Object 8">
                        <a:extLst>
                          <a:ext uri="{FF2B5EF4-FFF2-40B4-BE49-F238E27FC236}">
                            <a16:creationId xmlns:a16="http://schemas.microsoft.com/office/drawing/2014/main" id="{2B3C8BBD-190C-4A66-88B0-FEC1286E79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506" y="4196023"/>
                        <a:ext cx="2514600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7502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(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6E77169-2CD0-4935-8514-B78DEAE86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69534"/>
            <a:ext cx="5632794" cy="444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622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(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7ADB6AA-81F3-4587-BECA-AF8EC3F83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345883"/>
            <a:ext cx="6140315" cy="473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9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(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C1ECD5D-9B5D-47EE-9087-2A37399CD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159" y="1226408"/>
            <a:ext cx="7371305" cy="45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36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(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CD315DA-A94F-4BC9-8F51-486C5A23C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70212"/>
            <a:ext cx="7856804" cy="351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74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(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8831C2C-94C7-484E-8D79-84FE247B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06" y="1470213"/>
            <a:ext cx="7336394" cy="324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52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(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only 3 feasible base solutions out of 6 theoretically possible base solutions.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489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60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Fundamental theorem of linear programming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 theorem of linear programming, in a weak formulation, states that the maxima and minima of a linear function over a convex polygonal region occur at the region's corners. Further, if an extreme value occurs at two corners, then it must also occur everywhere on the line segment between them.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77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41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 the economical model to the mathematical model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 of mathematical model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terms concerning the Linear Programming (LP)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Graphically depict the set of feasible solutions of the LP problem with two variables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Solving the LP problem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57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How to use the calculated base solutions?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 theorem of LP: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all feasible base solutions of the LP problem there exists an optimal solution.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LP problem can be solved by choosing the base solution with the highest value of the objective function = optimal solution.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19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204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Problems connected with LP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find all base solutions?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 huge amount of base solutions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n=100, m=50,          ≈10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1 base solution takes computer time 10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s., then looking up 10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 solutions would take about 90 000 years!)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method: Simplex method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(G. Danzig, 1950s)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BF013138-CA85-4E37-A24E-7DB47DE036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881670"/>
              </p:ext>
            </p:extLst>
          </p:nvPr>
        </p:nvGraphicFramePr>
        <p:xfrm>
          <a:off x="3191435" y="2120153"/>
          <a:ext cx="457200" cy="783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Rovnice" r:id="rId3" imgW="304668" imgH="457002" progId="Equation.3">
                  <p:embed/>
                </p:oleObj>
              </mc:Choice>
              <mc:Fallback>
                <p:oleObj name="Rovnice" r:id="rId3" imgW="304668" imgH="457002" progId="Equation.3">
                  <p:embed/>
                  <p:pic>
                    <p:nvPicPr>
                      <p:cNvPr id="26630" name="Object 4">
                        <a:extLst>
                          <a:ext uri="{FF2B5EF4-FFF2-40B4-BE49-F238E27FC236}">
                            <a16:creationId xmlns:a16="http://schemas.microsoft.com/office/drawing/2014/main" id="{AA44F049-AD6D-4BE2-9D82-9012F895FF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435" y="2120153"/>
                        <a:ext cx="457200" cy="7837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966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19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Principles of simplex </a:t>
            </a:r>
            <a:r>
              <a:rPr lang="en-GB" sz="28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metod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8B8BA14-8890-4A51-B869-8A0C06EECB40}"/>
              </a:ext>
            </a:extLst>
          </p:cNvPr>
          <p:cNvGrpSpPr>
            <a:grpSpLocks/>
          </p:cNvGrpSpPr>
          <p:nvPr/>
        </p:nvGrpSpPr>
        <p:grpSpPr bwMode="auto">
          <a:xfrm>
            <a:off x="1004047" y="1470212"/>
            <a:ext cx="6996953" cy="4625788"/>
            <a:chOff x="2137" y="4297"/>
            <a:chExt cx="6300" cy="378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D00B844-54F3-4111-97B5-EA7C2BA90B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9" y="4693"/>
              <a:ext cx="5580" cy="3240"/>
              <a:chOff x="1777" y="4297"/>
              <a:chExt cx="5580" cy="3240"/>
            </a:xfrm>
          </p:grpSpPr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E75E5004-98F7-41D7-BA23-9261CD0908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7" y="7357"/>
                <a:ext cx="52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70BC39C5-E6BA-40E9-B9AC-040CE12303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7" y="4477"/>
                <a:ext cx="0" cy="30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6F63CDA5-19B8-4F84-BE20-45B60E21B5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7" y="6637"/>
                <a:ext cx="72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Line 10">
                <a:extLst>
                  <a:ext uri="{FF2B5EF4-FFF2-40B4-BE49-F238E27FC236}">
                    <a16:creationId xmlns:a16="http://schemas.microsoft.com/office/drawing/2014/main" id="{164BC668-6599-457F-BBED-EFBD215FF4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7" y="6637"/>
                <a:ext cx="14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Line 11">
                <a:extLst>
                  <a:ext uri="{FF2B5EF4-FFF2-40B4-BE49-F238E27FC236}">
                    <a16:creationId xmlns:a16="http://schemas.microsoft.com/office/drawing/2014/main" id="{CFF042BA-A5FC-4E4A-85E8-503EE086DC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77" y="5917"/>
                <a:ext cx="72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Line 12">
                <a:extLst>
                  <a:ext uri="{FF2B5EF4-FFF2-40B4-BE49-F238E27FC236}">
                    <a16:creationId xmlns:a16="http://schemas.microsoft.com/office/drawing/2014/main" id="{11E00A8C-56D0-4121-AE02-9DE5AFF2AF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737" y="5197"/>
                <a:ext cx="36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Line 13">
                <a:extLst>
                  <a:ext uri="{FF2B5EF4-FFF2-40B4-BE49-F238E27FC236}">
                    <a16:creationId xmlns:a16="http://schemas.microsoft.com/office/drawing/2014/main" id="{ACBB9377-2566-4157-A3FE-F912899332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37" y="4657"/>
                <a:ext cx="90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Line 14">
                <a:extLst>
                  <a:ext uri="{FF2B5EF4-FFF2-40B4-BE49-F238E27FC236}">
                    <a16:creationId xmlns:a16="http://schemas.microsoft.com/office/drawing/2014/main" id="{6990311C-CCAD-4BD6-A710-E72DD4E0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57" y="5557"/>
                <a:ext cx="36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Line 15">
                <a:extLst>
                  <a:ext uri="{FF2B5EF4-FFF2-40B4-BE49-F238E27FC236}">
                    <a16:creationId xmlns:a16="http://schemas.microsoft.com/office/drawing/2014/main" id="{17A7EE38-1680-4C22-962C-63E5DA650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7" y="4657"/>
                <a:ext cx="1980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Text Box 16">
                <a:extLst>
                  <a:ext uri="{FF2B5EF4-FFF2-40B4-BE49-F238E27FC236}">
                    <a16:creationId xmlns:a16="http://schemas.microsoft.com/office/drawing/2014/main" id="{E4914419-371E-4DDE-B353-58E75AF7AA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7" y="4657"/>
                <a:ext cx="720" cy="2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cs-CZ" sz="1800">
                    <a:latin typeface="Times New Roman" panose="02020603050405020304" pitchFamily="18" charset="0"/>
                  </a:rPr>
                  <a:t>Increase of objective function</a:t>
                </a:r>
                <a:endParaRPr lang="cs-CZ" altLang="cs-CZ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Text Box 17">
                <a:extLst>
                  <a:ext uri="{FF2B5EF4-FFF2-40B4-BE49-F238E27FC236}">
                    <a16:creationId xmlns:a16="http://schemas.microsoft.com/office/drawing/2014/main" id="{C5C29B80-64F5-4DA3-9B8F-5BA6FC3D66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6915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1800" baseline="30000">
                    <a:latin typeface="Times New Roman" panose="02020603050405020304" pitchFamily="18" charset="0"/>
                  </a:rPr>
                  <a:t>(1)</a:t>
                </a:r>
              </a:p>
            </p:txBody>
          </p:sp>
          <p:sp>
            <p:nvSpPr>
              <p:cNvPr id="21" name="Text Box 18">
                <a:extLst>
                  <a:ext uri="{FF2B5EF4-FFF2-40B4-BE49-F238E27FC236}">
                    <a16:creationId xmlns:a16="http://schemas.microsoft.com/office/drawing/2014/main" id="{C206BBE3-C48C-4CB2-9AF6-B9329B2341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53" y="6668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1800" baseline="30000">
                    <a:latin typeface="Times New Roman" panose="02020603050405020304" pitchFamily="18" charset="0"/>
                  </a:rPr>
                  <a:t>(2)</a:t>
                </a:r>
              </a:p>
            </p:txBody>
          </p:sp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1E6892E0-9E20-4001-A3F3-B64452B2BA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16" y="5761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1800" baseline="30000">
                    <a:latin typeface="Times New Roman" panose="02020603050405020304" pitchFamily="18" charset="0"/>
                  </a:rPr>
                  <a:t>(3)</a:t>
                </a:r>
              </a:p>
            </p:txBody>
          </p:sp>
          <p:sp>
            <p:nvSpPr>
              <p:cNvPr id="23" name="Text Box 20">
                <a:extLst>
                  <a:ext uri="{FF2B5EF4-FFF2-40B4-BE49-F238E27FC236}">
                    <a16:creationId xmlns:a16="http://schemas.microsoft.com/office/drawing/2014/main" id="{ED2C41BB-35C5-40EB-9BC1-D943061103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7" y="4297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1800" baseline="30000">
                    <a:latin typeface="Times New Roman" panose="02020603050405020304" pitchFamily="18" charset="0"/>
                  </a:rPr>
                  <a:t>(opt)</a:t>
                </a:r>
              </a:p>
            </p:txBody>
          </p:sp>
        </p:grpSp>
        <p:sp>
          <p:nvSpPr>
            <p:cNvPr id="9" name="Rectangle 21">
              <a:extLst>
                <a:ext uri="{FF2B5EF4-FFF2-40B4-BE49-F238E27FC236}">
                  <a16:creationId xmlns:a16="http://schemas.microsoft.com/office/drawing/2014/main" id="{285779CE-B069-4915-8DB5-4990351A1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4297"/>
              <a:ext cx="6300" cy="37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</p:grpSp>
    </p:spTree>
    <p:extLst>
      <p:ext uri="{BB962C8B-B14F-4D97-AF65-F5344CB8AC3E}">
        <p14:creationId xmlns:p14="http://schemas.microsoft.com/office/powerpoint/2010/main" val="2514896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872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Algorithm of the simplex method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20">
            <a:extLst>
              <a:ext uri="{FF2B5EF4-FFF2-40B4-BE49-F238E27FC236}">
                <a16:creationId xmlns:a16="http://schemas.microsoft.com/office/drawing/2014/main" id="{50F84523-1921-4E28-BD52-8DA4ED5C745E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219200"/>
            <a:ext cx="5257800" cy="4800600"/>
            <a:chOff x="2317" y="2377"/>
            <a:chExt cx="5357" cy="5207"/>
          </a:xfrm>
        </p:grpSpPr>
        <p:grpSp>
          <p:nvGrpSpPr>
            <p:cNvPr id="7" name="Group 21">
              <a:extLst>
                <a:ext uri="{FF2B5EF4-FFF2-40B4-BE49-F238E27FC236}">
                  <a16:creationId xmlns:a16="http://schemas.microsoft.com/office/drawing/2014/main" id="{0620EF1C-2908-4832-B8CF-3CB4C9C44E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7" y="2377"/>
              <a:ext cx="5357" cy="5207"/>
              <a:chOff x="2370" y="9877"/>
              <a:chExt cx="5357" cy="5207"/>
            </a:xfrm>
          </p:grpSpPr>
          <p:grpSp>
            <p:nvGrpSpPr>
              <p:cNvPr id="11" name="Group 22">
                <a:extLst>
                  <a:ext uri="{FF2B5EF4-FFF2-40B4-BE49-F238E27FC236}">
                    <a16:creationId xmlns:a16="http://schemas.microsoft.com/office/drawing/2014/main" id="{219C1F1E-9B21-4825-B7E3-37DA1225DC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9877"/>
                <a:ext cx="848" cy="878"/>
                <a:chOff x="4297" y="9877"/>
                <a:chExt cx="848" cy="878"/>
              </a:xfrm>
            </p:grpSpPr>
            <p:sp>
              <p:nvSpPr>
                <p:cNvPr id="27" name="Oval 23">
                  <a:extLst>
                    <a:ext uri="{FF2B5EF4-FFF2-40B4-BE49-F238E27FC236}">
                      <a16:creationId xmlns:a16="http://schemas.microsoft.com/office/drawing/2014/main" id="{B74B5076-C541-4803-AA8F-213DB3436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9877"/>
                  <a:ext cx="720" cy="72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2400"/>
                </a:p>
              </p:txBody>
            </p:sp>
            <p:sp>
              <p:nvSpPr>
                <p:cNvPr id="28" name="Text Box 24">
                  <a:extLst>
                    <a:ext uri="{FF2B5EF4-FFF2-40B4-BE49-F238E27FC236}">
                      <a16:creationId xmlns:a16="http://schemas.microsoft.com/office/drawing/2014/main" id="{DD146594-F8B6-48D2-8CC4-2867AD3538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25" y="10035"/>
                  <a:ext cx="720" cy="7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600">
                      <a:latin typeface="Times New Roman" panose="02020603050405020304" pitchFamily="18" charset="0"/>
                    </a:rPr>
                    <a:t>Z</a:t>
                  </a:r>
                </a:p>
              </p:txBody>
            </p:sp>
          </p:grpSp>
          <p:grpSp>
            <p:nvGrpSpPr>
              <p:cNvPr id="12" name="Group 25">
                <a:extLst>
                  <a:ext uri="{FF2B5EF4-FFF2-40B4-BE49-F238E27FC236}">
                    <a16:creationId xmlns:a16="http://schemas.microsoft.com/office/drawing/2014/main" id="{A2A36AD9-BA7A-46C0-BAD9-4A298A37ED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79" y="12309"/>
                <a:ext cx="848" cy="878"/>
                <a:chOff x="4297" y="9877"/>
                <a:chExt cx="848" cy="878"/>
              </a:xfrm>
            </p:grpSpPr>
            <p:sp>
              <p:nvSpPr>
                <p:cNvPr id="25" name="Oval 26">
                  <a:extLst>
                    <a:ext uri="{FF2B5EF4-FFF2-40B4-BE49-F238E27FC236}">
                      <a16:creationId xmlns:a16="http://schemas.microsoft.com/office/drawing/2014/main" id="{334C1B12-59E3-4AF2-8E6D-E9E62931DA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9877"/>
                  <a:ext cx="720" cy="72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2400"/>
                </a:p>
              </p:txBody>
            </p:sp>
            <p:sp>
              <p:nvSpPr>
                <p:cNvPr id="26" name="Text Box 27">
                  <a:extLst>
                    <a:ext uri="{FF2B5EF4-FFF2-40B4-BE49-F238E27FC236}">
                      <a16:creationId xmlns:a16="http://schemas.microsoft.com/office/drawing/2014/main" id="{99ED0C20-78FF-424E-9FCB-2783908BF39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25" y="10035"/>
                  <a:ext cx="720" cy="7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85000"/>
                    <a:buChar char="•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cs-CZ" sz="1600">
                      <a:latin typeface="Times New Roman" panose="02020603050405020304" pitchFamily="18" charset="0"/>
                    </a:rPr>
                    <a:t>End</a:t>
                  </a:r>
                  <a:endParaRPr lang="cs-CZ" altLang="cs-CZ" sz="16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" name="Line 28">
                <a:extLst>
                  <a:ext uri="{FF2B5EF4-FFF2-40B4-BE49-F238E27FC236}">
                    <a16:creationId xmlns:a16="http://schemas.microsoft.com/office/drawing/2014/main" id="{8FD260A4-68A7-41A4-8F4A-68563FCF2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7" y="10597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Text Box 29">
                <a:extLst>
                  <a:ext uri="{FF2B5EF4-FFF2-40B4-BE49-F238E27FC236}">
                    <a16:creationId xmlns:a16="http://schemas.microsoft.com/office/drawing/2014/main" id="{9FBC7A93-9439-4BC5-B3AF-01788E5BE6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7" y="10957"/>
                <a:ext cx="288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cs-CZ" sz="1600">
                    <a:latin typeface="Times New Roman" panose="02020603050405020304" pitchFamily="18" charset="0"/>
                  </a:rPr>
                  <a:t>Starting Base Solution</a:t>
                </a:r>
                <a:endParaRPr lang="cs-CZ" altLang="cs-CZ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Line 30">
                <a:extLst>
                  <a:ext uri="{FF2B5EF4-FFF2-40B4-BE49-F238E27FC236}">
                    <a16:creationId xmlns:a16="http://schemas.microsoft.com/office/drawing/2014/main" id="{6B9D1714-BB5D-45F7-A061-83ACF8F2F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7" y="11677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AutoShape 31">
                <a:extLst>
                  <a:ext uri="{FF2B5EF4-FFF2-40B4-BE49-F238E27FC236}">
                    <a16:creationId xmlns:a16="http://schemas.microsoft.com/office/drawing/2014/main" id="{484A10C3-7F0C-439D-AA60-8C6EC789A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4" y="12024"/>
                <a:ext cx="3060" cy="126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cs-CZ" sz="1600">
                    <a:latin typeface="Times New Roman" panose="02020603050405020304" pitchFamily="18" charset="0"/>
                  </a:rPr>
                  <a:t>Is the solution optimal</a:t>
                </a:r>
                <a:r>
                  <a:rPr lang="cs-CZ" altLang="cs-CZ" sz="1600">
                    <a:latin typeface="Times New Roman" panose="02020603050405020304" pitchFamily="18" charset="0"/>
                  </a:rPr>
                  <a:t>?</a:t>
                </a:r>
              </a:p>
            </p:txBody>
          </p:sp>
          <p:sp>
            <p:nvSpPr>
              <p:cNvPr id="17" name="Text Box 32">
                <a:extLst>
                  <a:ext uri="{FF2B5EF4-FFF2-40B4-BE49-F238E27FC236}">
                    <a16:creationId xmlns:a16="http://schemas.microsoft.com/office/drawing/2014/main" id="{3D015007-771E-48D2-85FF-8431F85D2F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6" y="13646"/>
                <a:ext cx="2952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cs-CZ" sz="1600">
                    <a:latin typeface="Times New Roman" panose="02020603050405020304" pitchFamily="18" charset="0"/>
                  </a:rPr>
                  <a:t>Set a way of improvement</a:t>
                </a:r>
                <a:endParaRPr lang="cs-CZ" altLang="cs-CZ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Line 33">
                <a:extLst>
                  <a:ext uri="{FF2B5EF4-FFF2-40B4-BE49-F238E27FC236}">
                    <a16:creationId xmlns:a16="http://schemas.microsoft.com/office/drawing/2014/main" id="{FC32F378-CCE5-4B06-A9D7-F6029FE17E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7" y="13297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Line 34">
                <a:extLst>
                  <a:ext uri="{FF2B5EF4-FFF2-40B4-BE49-F238E27FC236}">
                    <a16:creationId xmlns:a16="http://schemas.microsoft.com/office/drawing/2014/main" id="{FDA9ACE0-5518-4811-A452-794DE18BE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80" y="12660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Text Box 35">
                <a:extLst>
                  <a:ext uri="{FF2B5EF4-FFF2-40B4-BE49-F238E27FC236}">
                    <a16:creationId xmlns:a16="http://schemas.microsoft.com/office/drawing/2014/main" id="{EB839A67-93E2-4B93-9904-85983415BB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9" y="14544"/>
                <a:ext cx="2948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cs-CZ" sz="1600">
                    <a:latin typeface="Times New Roman" panose="02020603050405020304" pitchFamily="18" charset="0"/>
                  </a:rPr>
                  <a:t>Transformation of imprvement</a:t>
                </a:r>
              </a:p>
            </p:txBody>
          </p:sp>
          <p:sp>
            <p:nvSpPr>
              <p:cNvPr id="21" name="Line 36">
                <a:extLst>
                  <a:ext uri="{FF2B5EF4-FFF2-40B4-BE49-F238E27FC236}">
                    <a16:creationId xmlns:a16="http://schemas.microsoft.com/office/drawing/2014/main" id="{E00B45AC-6898-4EF7-975B-90B6EEF27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7" y="14197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37">
                <a:extLst>
                  <a:ext uri="{FF2B5EF4-FFF2-40B4-BE49-F238E27FC236}">
                    <a16:creationId xmlns:a16="http://schemas.microsoft.com/office/drawing/2014/main" id="{BF2C40B6-4E53-4373-A826-5226901601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" y="14844"/>
                <a:ext cx="819" cy="6"/>
              </a:xfrm>
              <a:custGeom>
                <a:avLst/>
                <a:gdLst>
                  <a:gd name="T0" fmla="*/ 0 w 819"/>
                  <a:gd name="T1" fmla="*/ 6 h 6"/>
                  <a:gd name="T2" fmla="*/ 819 w 819"/>
                  <a:gd name="T3" fmla="*/ 0 h 6"/>
                  <a:gd name="T4" fmla="*/ 0 60000 65536"/>
                  <a:gd name="T5" fmla="*/ 0 60000 65536"/>
                  <a:gd name="T6" fmla="*/ 0 w 819"/>
                  <a:gd name="T7" fmla="*/ 0 h 6"/>
                  <a:gd name="T8" fmla="*/ 819 w 819"/>
                  <a:gd name="T9" fmla="*/ 6 h 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19" h="6">
                    <a:moveTo>
                      <a:pt x="0" y="6"/>
                    </a:moveTo>
                    <a:lnTo>
                      <a:pt x="819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38">
                <a:extLst>
                  <a:ext uri="{FF2B5EF4-FFF2-40B4-BE49-F238E27FC236}">
                    <a16:creationId xmlns:a16="http://schemas.microsoft.com/office/drawing/2014/main" id="{CF6A0C54-2C19-4322-881D-3852B46F6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6" y="12661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Freeform 39">
                <a:extLst>
                  <a:ext uri="{FF2B5EF4-FFF2-40B4-BE49-F238E27FC236}">
                    <a16:creationId xmlns:a16="http://schemas.microsoft.com/office/drawing/2014/main" id="{0BA194D3-A9B3-4ACC-ABDF-7311176F1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" y="12660"/>
                <a:ext cx="1" cy="2190"/>
              </a:xfrm>
              <a:custGeom>
                <a:avLst/>
                <a:gdLst>
                  <a:gd name="T0" fmla="*/ 1 w 1"/>
                  <a:gd name="T1" fmla="*/ 0 h 2190"/>
                  <a:gd name="T2" fmla="*/ 0 w 1"/>
                  <a:gd name="T3" fmla="*/ 2190 h 2190"/>
                  <a:gd name="T4" fmla="*/ 0 60000 65536"/>
                  <a:gd name="T5" fmla="*/ 0 60000 65536"/>
                  <a:gd name="T6" fmla="*/ 0 w 1"/>
                  <a:gd name="T7" fmla="*/ 0 h 2190"/>
                  <a:gd name="T8" fmla="*/ 1 w 1"/>
                  <a:gd name="T9" fmla="*/ 2190 h 219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190">
                    <a:moveTo>
                      <a:pt x="1" y="0"/>
                    </a:moveTo>
                    <a:lnTo>
                      <a:pt x="0" y="219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" name="Text Box 40">
              <a:extLst>
                <a:ext uri="{FF2B5EF4-FFF2-40B4-BE49-F238E27FC236}">
                  <a16:creationId xmlns:a16="http://schemas.microsoft.com/office/drawing/2014/main" id="{93A6A4F7-40CF-497F-90DF-AF6805AD2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3" y="471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1600">
                  <a:latin typeface="Times New Roman" panose="02020603050405020304" pitchFamily="18" charset="0"/>
                </a:rPr>
                <a:t>Yes</a:t>
              </a:r>
              <a:endParaRPr lang="cs-CZ" altLang="cs-CZ" sz="1600"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41">
              <a:extLst>
                <a:ext uri="{FF2B5EF4-FFF2-40B4-BE49-F238E27FC236}">
                  <a16:creationId xmlns:a16="http://schemas.microsoft.com/office/drawing/2014/main" id="{4D660C87-BE37-4E0B-AA8D-6E5EC3B71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6" y="5701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>
                  <a:latin typeface="Times New Roman" panose="02020603050405020304" pitchFamily="18" charset="0"/>
                </a:rPr>
                <a:t>N</a:t>
              </a:r>
              <a:r>
                <a:rPr lang="en-US" altLang="cs-CZ" sz="1600">
                  <a:latin typeface="Times New Roman" panose="02020603050405020304" pitchFamily="18" charset="0"/>
                </a:rPr>
                <a:t>o</a:t>
              </a:r>
              <a:endParaRPr lang="cs-CZ" altLang="cs-CZ" sz="16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44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024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Types LP problem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2910BD6-609A-49D8-A668-EBF79EE13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226408"/>
            <a:ext cx="7670837" cy="489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03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27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To remember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solution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independent vectors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 theorem of LP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 method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algorithms of the simplex method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LS optimal solutions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30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87188" y="2584453"/>
            <a:ext cx="1101762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en-US" altLang="cs-CZ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9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06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Solution of LP tasks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 method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Described by G. Danzig in 1950s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mathematical optimization, Dantzig's simplex algorithm (or simplex method) is a popular algorithm for linear programming.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needs constraints in equational forms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63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Simplex algorithm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simplex algorithm operates on linear programs in standard form: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36D8BE9-E081-45CD-AA03-54AF191BA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31" y="2346167"/>
            <a:ext cx="6947233" cy="322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4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9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Example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Maximize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 to the linear problem into standard form: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E223EB-85D7-49C8-B2A5-6B7142AAE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323" y="1470212"/>
            <a:ext cx="2011854" cy="1775614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BAF4405-C2B2-4E61-B17E-ADCE3BEEC8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085" y="3612175"/>
            <a:ext cx="4186184" cy="198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3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49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Standard form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constraints are transformed to equalities; therefore they are in a form: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1" i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are row vectors of the matrix A (composed from structural coefficients).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B540614-F991-4770-AE73-2E1A87C3A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687" y="2160588"/>
            <a:ext cx="5329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latin typeface="Times New Roman" panose="02020603050405020304" pitchFamily="18" charset="0"/>
              </a:rPr>
              <a:t>a</a:t>
            </a:r>
            <a:r>
              <a:rPr lang="cs-CZ" altLang="cs-CZ" b="1" baseline="30000" dirty="0">
                <a:latin typeface="Times New Roman" panose="02020603050405020304" pitchFamily="18" charset="0"/>
              </a:rPr>
              <a:t>1</a:t>
            </a:r>
            <a:r>
              <a:rPr lang="cs-CZ" altLang="cs-CZ" i="1" dirty="0">
                <a:latin typeface="Times New Roman" panose="02020603050405020304" pitchFamily="18" charset="0"/>
              </a:rPr>
              <a:t>x</a:t>
            </a:r>
            <a:r>
              <a:rPr lang="cs-CZ" altLang="cs-CZ" baseline="-25000" dirty="0">
                <a:latin typeface="Times New Roman" panose="02020603050405020304" pitchFamily="18" charset="0"/>
              </a:rPr>
              <a:t>1</a:t>
            </a:r>
            <a:r>
              <a:rPr lang="cs-CZ" altLang="cs-CZ" dirty="0">
                <a:latin typeface="Times New Roman" panose="02020603050405020304" pitchFamily="18" charset="0"/>
              </a:rPr>
              <a:t> +</a:t>
            </a:r>
            <a:r>
              <a:rPr lang="cs-CZ" altLang="cs-CZ" b="1" baseline="30000" dirty="0">
                <a:latin typeface="Times New Roman" panose="02020603050405020304" pitchFamily="18" charset="0"/>
              </a:rPr>
              <a:t>   </a:t>
            </a:r>
            <a:r>
              <a:rPr lang="cs-CZ" altLang="cs-CZ" b="1" dirty="0">
                <a:latin typeface="Times New Roman" panose="02020603050405020304" pitchFamily="18" charset="0"/>
              </a:rPr>
              <a:t>a</a:t>
            </a:r>
            <a:r>
              <a:rPr lang="cs-CZ" altLang="cs-CZ" b="1" baseline="30000" dirty="0">
                <a:latin typeface="Times New Roman" panose="02020603050405020304" pitchFamily="18" charset="0"/>
              </a:rPr>
              <a:t>2</a:t>
            </a:r>
            <a:r>
              <a:rPr lang="cs-CZ" altLang="cs-CZ" i="1" dirty="0">
                <a:latin typeface="Times New Roman" panose="02020603050405020304" pitchFamily="18" charset="0"/>
              </a:rPr>
              <a:t>x</a:t>
            </a:r>
            <a:r>
              <a:rPr lang="cs-CZ" altLang="cs-CZ" baseline="-25000" dirty="0">
                <a:latin typeface="Times New Roman" panose="02020603050405020304" pitchFamily="18" charset="0"/>
              </a:rPr>
              <a:t>2</a:t>
            </a:r>
            <a:r>
              <a:rPr lang="cs-CZ" altLang="cs-CZ" dirty="0">
                <a:latin typeface="Times New Roman" panose="02020603050405020304" pitchFamily="18" charset="0"/>
              </a:rPr>
              <a:t> +...+ </a:t>
            </a:r>
            <a:r>
              <a:rPr lang="cs-CZ" altLang="cs-CZ" b="1" dirty="0" err="1">
                <a:latin typeface="Times New Roman" panose="02020603050405020304" pitchFamily="18" charset="0"/>
              </a:rPr>
              <a:t>a</a:t>
            </a:r>
            <a:r>
              <a:rPr lang="cs-CZ" altLang="cs-CZ" b="1" baseline="30000" dirty="0" err="1">
                <a:latin typeface="Times New Roman" panose="02020603050405020304" pitchFamily="18" charset="0"/>
              </a:rPr>
              <a:t>n</a:t>
            </a:r>
            <a:r>
              <a:rPr lang="cs-CZ" altLang="cs-CZ" i="1" dirty="0" err="1">
                <a:latin typeface="Times New Roman" panose="02020603050405020304" pitchFamily="18" charset="0"/>
              </a:rPr>
              <a:t>x</a:t>
            </a:r>
            <a:r>
              <a:rPr lang="cs-CZ" altLang="cs-CZ" baseline="-25000" dirty="0" err="1">
                <a:latin typeface="Times New Roman" panose="02020603050405020304" pitchFamily="18" charset="0"/>
              </a:rPr>
              <a:t>n</a:t>
            </a:r>
            <a:r>
              <a:rPr lang="cs-CZ" altLang="cs-CZ" dirty="0">
                <a:latin typeface="Times New Roman" panose="02020603050405020304" pitchFamily="18" charset="0"/>
              </a:rPr>
              <a:t> = </a:t>
            </a:r>
            <a:r>
              <a:rPr lang="cs-CZ" altLang="cs-CZ" b="1" dirty="0">
                <a:latin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6940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9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Example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problem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matrix A and vectors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1" i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F74157FD-67FF-4F04-97A8-154D8D0860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495694"/>
              </p:ext>
            </p:extLst>
          </p:nvPr>
        </p:nvGraphicFramePr>
        <p:xfrm>
          <a:off x="2675965" y="1945341"/>
          <a:ext cx="25908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1054100" imgH="228600" progId="Equation.3">
                  <p:embed/>
                </p:oleObj>
              </mc:Choice>
              <mc:Fallback>
                <p:oleObj r:id="rId3" imgW="1054100" imgH="228600" progId="Equation.3">
                  <p:embed/>
                  <p:pic>
                    <p:nvPicPr>
                      <p:cNvPr id="9224" name="Object 7">
                        <a:extLst>
                          <a:ext uri="{FF2B5EF4-FFF2-40B4-BE49-F238E27FC236}">
                            <a16:creationId xmlns:a16="http://schemas.microsoft.com/office/drawing/2014/main" id="{51304C4F-73E9-49F2-8AC4-ABDE629A94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965" y="1945341"/>
                        <a:ext cx="25908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49C67CB-F890-4F43-812E-D5D874C638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040671"/>
              </p:ext>
            </p:extLst>
          </p:nvPr>
        </p:nvGraphicFramePr>
        <p:xfrm>
          <a:off x="2599765" y="2554941"/>
          <a:ext cx="2514600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1181100" imgH="685800" progId="Equation.3">
                  <p:embed/>
                </p:oleObj>
              </mc:Choice>
              <mc:Fallback>
                <p:oleObj r:id="rId5" imgW="1181100" imgH="685800" progId="Equation.3">
                  <p:embed/>
                  <p:pic>
                    <p:nvPicPr>
                      <p:cNvPr id="9226" name="Object 9">
                        <a:extLst>
                          <a:ext uri="{FF2B5EF4-FFF2-40B4-BE49-F238E27FC236}">
                            <a16:creationId xmlns:a16="http://schemas.microsoft.com/office/drawing/2014/main" id="{AC146EF2-05FF-4FE2-B407-F30AB8999F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9765" y="2554941"/>
                        <a:ext cx="2514600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408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Constraints: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 of structural coefficients (LHS):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A4953FD-7AEE-47D8-9B7D-55E8BF412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791677"/>
              </p:ext>
            </p:extLst>
          </p:nvPr>
        </p:nvGraphicFramePr>
        <p:xfrm>
          <a:off x="1589596" y="2106706"/>
          <a:ext cx="29464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Rovnice" r:id="rId3" imgW="1384300" imgH="457200" progId="Equation.3">
                  <p:embed/>
                </p:oleObj>
              </mc:Choice>
              <mc:Fallback>
                <p:oleObj name="Rovnice" r:id="rId3" imgW="1384300" imgH="457200" progId="Equation.3">
                  <p:embed/>
                  <p:pic>
                    <p:nvPicPr>
                      <p:cNvPr id="10246" name="Object 5">
                        <a:extLst>
                          <a:ext uri="{FF2B5EF4-FFF2-40B4-BE49-F238E27FC236}">
                            <a16:creationId xmlns:a16="http://schemas.microsoft.com/office/drawing/2014/main" id="{9C64BF8A-FCC7-43FC-9D7A-60A9E11A9F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596" y="2106706"/>
                        <a:ext cx="29464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>
            <a:extLst>
              <a:ext uri="{FF2B5EF4-FFF2-40B4-BE49-F238E27FC236}">
                <a16:creationId xmlns:a16="http://schemas.microsoft.com/office/drawing/2014/main" id="{800A4FFF-C2AB-4579-BA13-E00472A8B9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932266"/>
              </p:ext>
            </p:extLst>
          </p:nvPr>
        </p:nvGraphicFramePr>
        <p:xfrm>
          <a:off x="647047" y="4432113"/>
          <a:ext cx="81454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3898900" imgH="457200" progId="Equation.3">
                  <p:embed/>
                </p:oleObj>
              </mc:Choice>
              <mc:Fallback>
                <p:oleObj name="Equation" r:id="rId5" imgW="3898900" imgH="457200" progId="Equation.3">
                  <p:embed/>
                  <p:pic>
                    <p:nvPicPr>
                      <p:cNvPr id="10248" name="Object 13">
                        <a:extLst>
                          <a:ext uri="{FF2B5EF4-FFF2-40B4-BE49-F238E27FC236}">
                            <a16:creationId xmlns:a16="http://schemas.microsoft.com/office/drawing/2014/main" id="{5BC6D142-7EDB-4966-84A8-EF7C672CC4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47" y="4432113"/>
                        <a:ext cx="8145462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785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91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 (base) solution of LP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Feasible solution x = (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LP problem is called base solution under the condition that vectors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1" i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matrix A from a respective elements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creating a set of  linear independent set of vectors.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a feasible solution of the LP problem; that means vector x = (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satisfies all constraint conditions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Vectors ai of the matrix A of respective positive elements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linear independent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Maximal number of positive elements x = (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(all above this number are zero)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 explanation of the base solution: intersection of bounded polyhedron of the set of all feasible solutions.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71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672</Words>
  <Application>Microsoft Office PowerPoint</Application>
  <PresentationFormat>Širokoúhlá obrazovka</PresentationFormat>
  <Paragraphs>116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Verdana</vt:lpstr>
      <vt:lpstr>Motiv Office</vt:lpstr>
      <vt:lpstr>Microsoft Equation 3.0</vt:lpstr>
      <vt:lpstr>Editor rovnic 3.0</vt:lpstr>
      <vt:lpstr>Linear Programming 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 </cp:lastModifiedBy>
  <cp:revision>34</cp:revision>
  <dcterms:created xsi:type="dcterms:W3CDTF">2016-11-25T20:36:16Z</dcterms:created>
  <dcterms:modified xsi:type="dcterms:W3CDTF">2019-12-13T22:38:49Z</dcterms:modified>
</cp:coreProperties>
</file>