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3" r:id="rId4"/>
    <p:sldId id="284" r:id="rId5"/>
    <p:sldId id="285" r:id="rId6"/>
    <p:sldId id="286" r:id="rId7"/>
    <p:sldId id="287" r:id="rId8"/>
    <p:sldId id="270" r:id="rId9"/>
    <p:sldId id="271" r:id="rId10"/>
    <p:sldId id="272" r:id="rId11"/>
    <p:sldId id="273" r:id="rId12"/>
    <p:sldId id="274" r:id="rId13"/>
    <p:sldId id="275" r:id="rId14"/>
    <p:sldId id="276" r:id="rId15"/>
    <p:sldId id="277" r:id="rId16"/>
    <p:sldId id="27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288"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14.12.2019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14.12.2019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14.12.2019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14.12.2019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14.12.2019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14.12.2019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14.12.2019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r>
              <a:rPr lang="en-US" sz="5333" b="1" dirty="0">
                <a:solidFill>
                  <a:schemeClr val="bg1"/>
                </a:solidFill>
                <a:latin typeface="Times New Roman" panose="02020603050405020304" pitchFamily="18" charset="0"/>
                <a:cs typeface="Times New Roman" panose="02020603050405020304" pitchFamily="18" charset="0"/>
              </a:rPr>
              <a:t>Duality in Linear Programming</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GB" altLang="cs-CZ" sz="1200" b="1" dirty="0">
                <a:solidFill>
                  <a:srgbClr val="307871"/>
                </a:solidFill>
                <a:latin typeface="Times New Roman" panose="02020603050405020304" pitchFamily="18" charset="0"/>
                <a:cs typeface="Times New Roman" panose="02020603050405020304" pitchFamily="18" charset="0"/>
              </a:rPr>
              <a:t>Ing. Radom</a:t>
            </a:r>
            <a:r>
              <a:rPr lang="cs-CZ" altLang="cs-CZ" sz="1200" b="1" dirty="0" err="1">
                <a:solidFill>
                  <a:srgbClr val="307871"/>
                </a:solidFill>
                <a:latin typeface="Times New Roman" panose="02020603050405020304" pitchFamily="18" charset="0"/>
                <a:cs typeface="Times New Roman" panose="02020603050405020304" pitchFamily="18" charset="0"/>
              </a:rPr>
              <a:t>ír</a:t>
            </a:r>
            <a:r>
              <a:rPr lang="cs-CZ" altLang="cs-CZ" sz="1200" b="1" dirty="0">
                <a:solidFill>
                  <a:srgbClr val="307871"/>
                </a:solidFill>
                <a:latin typeface="Times New Roman" panose="02020603050405020304" pitchFamily="18" charset="0"/>
                <a:cs typeface="Times New Roman" panose="02020603050405020304" pitchFamily="18" charset="0"/>
              </a:rPr>
              <a:t> Perzina,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err="1">
                <a:solidFill>
                  <a:srgbClr val="307871"/>
                </a:solidFill>
                <a:latin typeface="Times New Roman" panose="02020603050405020304" pitchFamily="18" charset="0"/>
                <a:cs typeface="Times New Roman" panose="02020603050405020304" pitchFamily="18" charset="0"/>
              </a:rPr>
              <a:t>Operational</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Analysis</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for</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Economists</a:t>
            </a:r>
            <a:endParaRPr lang="en-GB" altLang="cs-CZ" sz="1200"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INMBAOAE</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315879"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Symmetric duality – transformation</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Maximization of the objective function transforms into the minimization and vice versa,</a:t>
            </a:r>
          </a:p>
          <a:p>
            <a:r>
              <a:rPr lang="en-US" sz="2200" b="1" dirty="0">
                <a:solidFill>
                  <a:srgbClr val="307871"/>
                </a:solidFill>
                <a:latin typeface="Times New Roman" panose="02020603050405020304" pitchFamily="18" charset="0"/>
                <a:cs typeface="Times New Roman" panose="02020603050405020304" pitchFamily="18" charset="0"/>
              </a:rPr>
              <a:t>One dual variable is assigned to each primal problem constraint (variables </a:t>
            </a:r>
            <a:r>
              <a:rPr lang="en-US" sz="2200" b="1" i="1" dirty="0" err="1">
                <a:solidFill>
                  <a:srgbClr val="307871"/>
                </a:solidFill>
                <a:latin typeface="Times New Roman" panose="02020603050405020304" pitchFamily="18" charset="0"/>
                <a:cs typeface="Times New Roman" panose="02020603050405020304" pitchFamily="18" charset="0"/>
              </a:rPr>
              <a:t>y</a:t>
            </a:r>
            <a:r>
              <a:rPr lang="en-US" sz="2200" b="1" i="1" baseline="-25000" dirty="0" err="1">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err="1">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 1,2,…,</a:t>
            </a:r>
            <a:r>
              <a:rPr lang="en-US" sz="2200" b="1" i="1" dirty="0">
                <a:solidFill>
                  <a:srgbClr val="307871"/>
                </a:solidFill>
                <a:latin typeface="Times New Roman" panose="02020603050405020304" pitchFamily="18" charset="0"/>
                <a:cs typeface="Times New Roman" panose="02020603050405020304" pitchFamily="18" charset="0"/>
              </a:rPr>
              <a:t>m</a:t>
            </a:r>
            <a:r>
              <a:rPr lang="en-US" sz="2200" b="1" dirty="0">
                <a:solidFill>
                  <a:srgbClr val="307871"/>
                </a:solidFill>
                <a:latin typeface="Times New Roman" panose="02020603050405020304" pitchFamily="18" charset="0"/>
                <a:cs typeface="Times New Roman" panose="02020603050405020304" pitchFamily="18" charset="0"/>
              </a:rPr>
              <a:t> , and condition </a:t>
            </a:r>
            <a:r>
              <a:rPr lang="en-US" sz="2200" b="1" i="1" dirty="0" err="1">
                <a:solidFill>
                  <a:srgbClr val="307871"/>
                </a:solidFill>
                <a:latin typeface="Times New Roman" panose="02020603050405020304" pitchFamily="18" charset="0"/>
                <a:cs typeface="Times New Roman" panose="02020603050405020304" pitchFamily="18" charset="0"/>
              </a:rPr>
              <a:t>y</a:t>
            </a:r>
            <a:r>
              <a:rPr lang="en-US" sz="2200" b="1" i="1" baseline="-25000" dirty="0" err="1">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 0),</a:t>
            </a:r>
          </a:p>
          <a:p>
            <a:r>
              <a:rPr lang="en-US" sz="2200" b="1" dirty="0">
                <a:solidFill>
                  <a:srgbClr val="307871"/>
                </a:solidFill>
                <a:latin typeface="Times New Roman" panose="02020603050405020304" pitchFamily="18" charset="0"/>
                <a:cs typeface="Times New Roman" panose="02020603050405020304" pitchFamily="18" charset="0"/>
              </a:rPr>
              <a:t>One dual constraint is assigned to each primal problem variable </a:t>
            </a:r>
            <a:r>
              <a:rPr lang="en-US" sz="2200" b="1" i="1" dirty="0" err="1">
                <a:solidFill>
                  <a:srgbClr val="307871"/>
                </a:solidFill>
                <a:latin typeface="Times New Roman" panose="02020603050405020304" pitchFamily="18" charset="0"/>
                <a:cs typeface="Times New Roman" panose="02020603050405020304" pitchFamily="18" charset="0"/>
              </a:rPr>
              <a:t>x</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 1,2,…,</a:t>
            </a:r>
            <a:r>
              <a:rPr lang="en-US" sz="2200" b="1" i="1" dirty="0">
                <a:solidFill>
                  <a:srgbClr val="307871"/>
                </a:solidFill>
                <a:latin typeface="Times New Roman" panose="02020603050405020304" pitchFamily="18" charset="0"/>
                <a:cs typeface="Times New Roman" panose="02020603050405020304" pitchFamily="18" charset="0"/>
              </a:rPr>
              <a:t>n</a:t>
            </a:r>
            <a:r>
              <a:rPr lang="en-US" sz="2200" b="1" dirty="0">
                <a:solidFill>
                  <a:srgbClr val="307871"/>
                </a:solidFill>
                <a:latin typeface="Times New Roman" panose="02020603050405020304" pitchFamily="18" charset="0"/>
                <a:cs typeface="Times New Roman" panose="02020603050405020304" pitchFamily="18" charset="0"/>
              </a:rPr>
              <a:t>, </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084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315879"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Symmetric duality – transformation</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Matrix of structural coefficients of the dual problem is equal to the transposed matrix of structural coefficients of the primal problem</a:t>
            </a:r>
          </a:p>
          <a:p>
            <a:r>
              <a:rPr lang="en-US" sz="2200" b="1" dirty="0">
                <a:solidFill>
                  <a:srgbClr val="307871"/>
                </a:solidFill>
                <a:latin typeface="Times New Roman" panose="02020603050405020304" pitchFamily="18" charset="0"/>
                <a:cs typeface="Times New Roman" panose="02020603050405020304" pitchFamily="18" charset="0"/>
              </a:rPr>
              <a:t>This assures that all structural coefficients are used in both primal and dual problem </a:t>
            </a:r>
          </a:p>
          <a:p>
            <a:r>
              <a:rPr lang="en-US" sz="2200" b="1" dirty="0">
                <a:solidFill>
                  <a:srgbClr val="307871"/>
                </a:solidFill>
                <a:latin typeface="Times New Roman" panose="02020603050405020304" pitchFamily="18" charset="0"/>
                <a:cs typeface="Times New Roman" panose="02020603050405020304" pitchFamily="18" charset="0"/>
              </a:rPr>
              <a:t>Right hand side dual model coefficients are equal to objective function coefficients of the primal problem and vice versa </a:t>
            </a:r>
          </a:p>
          <a:p>
            <a:r>
              <a:rPr lang="en-US" sz="2200" b="1" dirty="0">
                <a:solidFill>
                  <a:srgbClr val="307871"/>
                </a:solidFill>
                <a:latin typeface="Times New Roman" panose="02020603050405020304" pitchFamily="18" charset="0"/>
                <a:cs typeface="Times New Roman" panose="02020603050405020304" pitchFamily="18" charset="0"/>
              </a:rPr>
              <a:t>Inequality signs change.</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2123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416594"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Symmetric duality –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3" name="Obrázek 2">
            <a:extLst>
              <a:ext uri="{FF2B5EF4-FFF2-40B4-BE49-F238E27FC236}">
                <a16:creationId xmlns:a16="http://schemas.microsoft.com/office/drawing/2014/main" id="{4BFAF6C2-4A7B-4374-ABF9-8F6E498D5AF9}"/>
              </a:ext>
            </a:extLst>
          </p:cNvPr>
          <p:cNvPicPr>
            <a:picLocks noChangeAspect="1"/>
          </p:cNvPicPr>
          <p:nvPr/>
        </p:nvPicPr>
        <p:blipFill>
          <a:blip r:embed="rId2"/>
          <a:stretch>
            <a:fillRect/>
          </a:stretch>
        </p:blipFill>
        <p:spPr>
          <a:xfrm>
            <a:off x="251520" y="1299040"/>
            <a:ext cx="7590597" cy="4689383"/>
          </a:xfrm>
          <a:prstGeom prst="rect">
            <a:avLst/>
          </a:prstGeom>
        </p:spPr>
      </p:pic>
    </p:spTree>
    <p:extLst>
      <p:ext uri="{BB962C8B-B14F-4D97-AF65-F5344CB8AC3E}">
        <p14:creationId xmlns:p14="http://schemas.microsoft.com/office/powerpoint/2010/main" val="2617502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Asymmetric duality</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Symmetric duality: primal function - maximization of the objective function and all constraints with inequality sign  ≤ , as well as the nonnegativity conditions valid for all variables</a:t>
            </a:r>
          </a:p>
          <a:p>
            <a:r>
              <a:rPr lang="en-US" sz="2200" b="1" dirty="0">
                <a:solidFill>
                  <a:srgbClr val="307871"/>
                </a:solidFill>
                <a:latin typeface="Times New Roman" panose="02020603050405020304" pitchFamily="18" charset="0"/>
                <a:cs typeface="Times New Roman" panose="02020603050405020304" pitchFamily="18" charset="0"/>
              </a:rPr>
              <a:t>Not the case of real linear programming problems</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5622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45585"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Asymmetric duality – Example 1</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The second condition can be multiplied by -1, and the inequality can be changed into  ≤ </a:t>
            </a:r>
          </a:p>
          <a:p>
            <a:r>
              <a:rPr lang="en-US" sz="2200" b="1" dirty="0">
                <a:solidFill>
                  <a:srgbClr val="307871"/>
                </a:solidFill>
                <a:latin typeface="Times New Roman" panose="02020603050405020304" pitchFamily="18" charset="0"/>
                <a:cs typeface="Times New Roman" panose="02020603050405020304" pitchFamily="18" charset="0"/>
              </a:rPr>
              <a:t>Then apply the symmetric duality</a:t>
            </a:r>
          </a:p>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3" name="Obrázek 2">
            <a:extLst>
              <a:ext uri="{FF2B5EF4-FFF2-40B4-BE49-F238E27FC236}">
                <a16:creationId xmlns:a16="http://schemas.microsoft.com/office/drawing/2014/main" id="{78AE4EB1-8EF5-4432-B36E-2C298194ADDA}"/>
              </a:ext>
            </a:extLst>
          </p:cNvPr>
          <p:cNvPicPr>
            <a:picLocks noChangeAspect="1"/>
          </p:cNvPicPr>
          <p:nvPr/>
        </p:nvPicPr>
        <p:blipFill>
          <a:blip r:embed="rId2"/>
          <a:stretch>
            <a:fillRect/>
          </a:stretch>
        </p:blipFill>
        <p:spPr>
          <a:xfrm>
            <a:off x="539120" y="1321745"/>
            <a:ext cx="3136409" cy="2980562"/>
          </a:xfrm>
          <a:prstGeom prst="rect">
            <a:avLst/>
          </a:prstGeom>
        </p:spPr>
      </p:pic>
    </p:spTree>
    <p:extLst>
      <p:ext uri="{BB962C8B-B14F-4D97-AF65-F5344CB8AC3E}">
        <p14:creationId xmlns:p14="http://schemas.microsoft.com/office/powerpoint/2010/main" val="3126397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45585"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Asymmetric duality – Example 2</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3" name="Obrázek 2">
            <a:extLst>
              <a:ext uri="{FF2B5EF4-FFF2-40B4-BE49-F238E27FC236}">
                <a16:creationId xmlns:a16="http://schemas.microsoft.com/office/drawing/2014/main" id="{46CF6838-6695-4D29-A93B-20358EC627F1}"/>
              </a:ext>
            </a:extLst>
          </p:cNvPr>
          <p:cNvPicPr>
            <a:picLocks noChangeAspect="1"/>
          </p:cNvPicPr>
          <p:nvPr/>
        </p:nvPicPr>
        <p:blipFill>
          <a:blip r:embed="rId2"/>
          <a:stretch>
            <a:fillRect/>
          </a:stretch>
        </p:blipFill>
        <p:spPr>
          <a:xfrm>
            <a:off x="395536" y="1470212"/>
            <a:ext cx="3760874" cy="3917576"/>
          </a:xfrm>
          <a:prstGeom prst="rect">
            <a:avLst/>
          </a:prstGeom>
        </p:spPr>
      </p:pic>
    </p:spTree>
    <p:extLst>
      <p:ext uri="{BB962C8B-B14F-4D97-AF65-F5344CB8AC3E}">
        <p14:creationId xmlns:p14="http://schemas.microsoft.com/office/powerpoint/2010/main" val="2920836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45585"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Asymmetric duality – Example 2</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third condition can be rewritten using two weak inequality conditions: </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The first constraint can be multiplied by -1</a:t>
            </a:r>
          </a:p>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3" name="Obrázek 2">
            <a:extLst>
              <a:ext uri="{FF2B5EF4-FFF2-40B4-BE49-F238E27FC236}">
                <a16:creationId xmlns:a16="http://schemas.microsoft.com/office/drawing/2014/main" id="{68BFF230-CA26-4218-8431-E98C8BC22C7F}"/>
              </a:ext>
            </a:extLst>
          </p:cNvPr>
          <p:cNvPicPr>
            <a:picLocks noChangeAspect="1"/>
          </p:cNvPicPr>
          <p:nvPr/>
        </p:nvPicPr>
        <p:blipFill>
          <a:blip r:embed="rId2"/>
          <a:stretch>
            <a:fillRect/>
          </a:stretch>
        </p:blipFill>
        <p:spPr>
          <a:xfrm>
            <a:off x="812329" y="2288654"/>
            <a:ext cx="2764203" cy="974499"/>
          </a:xfrm>
          <a:prstGeom prst="rect">
            <a:avLst/>
          </a:prstGeom>
        </p:spPr>
      </p:pic>
      <p:pic>
        <p:nvPicPr>
          <p:cNvPr id="6" name="Obrázek 5">
            <a:extLst>
              <a:ext uri="{FF2B5EF4-FFF2-40B4-BE49-F238E27FC236}">
                <a16:creationId xmlns:a16="http://schemas.microsoft.com/office/drawing/2014/main" id="{6A970EA4-E772-49FC-A080-1A147DDA3AC8}"/>
              </a:ext>
            </a:extLst>
          </p:cNvPr>
          <p:cNvPicPr>
            <a:picLocks noChangeAspect="1"/>
          </p:cNvPicPr>
          <p:nvPr/>
        </p:nvPicPr>
        <p:blipFill>
          <a:blip r:embed="rId3"/>
          <a:stretch>
            <a:fillRect/>
          </a:stretch>
        </p:blipFill>
        <p:spPr>
          <a:xfrm>
            <a:off x="812329" y="4031376"/>
            <a:ext cx="2885571" cy="468905"/>
          </a:xfrm>
          <a:prstGeom prst="rect">
            <a:avLst/>
          </a:prstGeom>
        </p:spPr>
      </p:pic>
    </p:spTree>
    <p:extLst>
      <p:ext uri="{BB962C8B-B14F-4D97-AF65-F5344CB8AC3E}">
        <p14:creationId xmlns:p14="http://schemas.microsoft.com/office/powerpoint/2010/main" val="1511274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45585"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Asymmetric duality – Example 2</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primal problem was transformed into:</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s-ES" sz="2200" b="1" dirty="0">
                <a:solidFill>
                  <a:srgbClr val="307871"/>
                </a:solidFill>
                <a:latin typeface="Times New Roman" panose="02020603050405020304" pitchFamily="18" charset="0"/>
                <a:cs typeface="Times New Roman" panose="02020603050405020304" pitchFamily="18" charset="0"/>
              </a:rPr>
              <a:t>4 constraints - 4 dual variables </a:t>
            </a:r>
            <a:r>
              <a:rPr lang="es-ES" sz="2200" b="1" i="1" dirty="0">
                <a:solidFill>
                  <a:srgbClr val="307871"/>
                </a:solidFill>
                <a:latin typeface="Times New Roman" panose="02020603050405020304" pitchFamily="18" charset="0"/>
                <a:cs typeface="Times New Roman" panose="02020603050405020304" pitchFamily="18" charset="0"/>
              </a:rPr>
              <a:t>y</a:t>
            </a:r>
            <a:r>
              <a:rPr lang="es-ES" sz="2200" b="1" baseline="-25000" dirty="0">
                <a:solidFill>
                  <a:srgbClr val="307871"/>
                </a:solidFill>
                <a:latin typeface="Times New Roman" panose="02020603050405020304" pitchFamily="18" charset="0"/>
                <a:cs typeface="Times New Roman" panose="02020603050405020304" pitchFamily="18" charset="0"/>
              </a:rPr>
              <a:t>1</a:t>
            </a:r>
            <a:r>
              <a:rPr lang="es-ES" sz="2200" b="1" dirty="0">
                <a:solidFill>
                  <a:srgbClr val="307871"/>
                </a:solidFill>
                <a:latin typeface="Times New Roman" panose="02020603050405020304" pitchFamily="18" charset="0"/>
                <a:cs typeface="Times New Roman" panose="02020603050405020304" pitchFamily="18" charset="0"/>
              </a:rPr>
              <a:t>, </a:t>
            </a:r>
            <a:r>
              <a:rPr lang="es-ES" sz="2200" b="1" i="1" dirty="0">
                <a:solidFill>
                  <a:srgbClr val="307871"/>
                </a:solidFill>
                <a:latin typeface="Times New Roman" panose="02020603050405020304" pitchFamily="18" charset="0"/>
                <a:cs typeface="Times New Roman" panose="02020603050405020304" pitchFamily="18" charset="0"/>
              </a:rPr>
              <a:t>y</a:t>
            </a:r>
            <a:r>
              <a:rPr lang="es-ES" sz="2200" b="1" baseline="-25000" dirty="0">
                <a:solidFill>
                  <a:srgbClr val="307871"/>
                </a:solidFill>
                <a:latin typeface="Times New Roman" panose="02020603050405020304" pitchFamily="18" charset="0"/>
                <a:cs typeface="Times New Roman" panose="02020603050405020304" pitchFamily="18" charset="0"/>
              </a:rPr>
              <a:t>2</a:t>
            </a:r>
            <a:r>
              <a:rPr lang="es-ES" sz="2200" b="1" dirty="0">
                <a:solidFill>
                  <a:srgbClr val="307871"/>
                </a:solidFill>
                <a:latin typeface="Times New Roman" panose="02020603050405020304" pitchFamily="18" charset="0"/>
                <a:cs typeface="Times New Roman" panose="02020603050405020304" pitchFamily="18" charset="0"/>
              </a:rPr>
              <a:t>, </a:t>
            </a:r>
            <a:r>
              <a:rPr lang="es-ES" sz="2200" b="1" i="1" dirty="0">
                <a:solidFill>
                  <a:srgbClr val="307871"/>
                </a:solidFill>
                <a:latin typeface="Times New Roman" panose="02020603050405020304" pitchFamily="18" charset="0"/>
                <a:cs typeface="Times New Roman" panose="02020603050405020304" pitchFamily="18" charset="0"/>
              </a:rPr>
              <a:t>y</a:t>
            </a:r>
            <a:r>
              <a:rPr lang="es-ES" sz="2200" b="1" baseline="-25000" dirty="0">
                <a:solidFill>
                  <a:srgbClr val="307871"/>
                </a:solidFill>
                <a:latin typeface="Times New Roman" panose="02020603050405020304" pitchFamily="18" charset="0"/>
                <a:cs typeface="Times New Roman" panose="02020603050405020304" pitchFamily="18" charset="0"/>
              </a:rPr>
              <a:t>3</a:t>
            </a:r>
            <a:r>
              <a:rPr lang="es-ES" sz="2200" b="1" dirty="0">
                <a:solidFill>
                  <a:srgbClr val="307871"/>
                </a:solidFill>
                <a:latin typeface="Times New Roman" panose="02020603050405020304" pitchFamily="18" charset="0"/>
                <a:cs typeface="Times New Roman" panose="02020603050405020304" pitchFamily="18" charset="0"/>
              </a:rPr>
              <a:t>´, </a:t>
            </a:r>
            <a:r>
              <a:rPr lang="es-ES" sz="2200" b="1" i="1" dirty="0">
                <a:solidFill>
                  <a:srgbClr val="307871"/>
                </a:solidFill>
                <a:latin typeface="Times New Roman" panose="02020603050405020304" pitchFamily="18" charset="0"/>
                <a:cs typeface="Times New Roman" panose="02020603050405020304" pitchFamily="18" charset="0"/>
              </a:rPr>
              <a:t>y</a:t>
            </a:r>
            <a:r>
              <a:rPr lang="es-ES" sz="2200" b="1" baseline="-25000" dirty="0">
                <a:solidFill>
                  <a:srgbClr val="307871"/>
                </a:solidFill>
                <a:latin typeface="Times New Roman" panose="02020603050405020304" pitchFamily="18" charset="0"/>
                <a:cs typeface="Times New Roman" panose="02020603050405020304" pitchFamily="18" charset="0"/>
              </a:rPr>
              <a:t>3</a:t>
            </a:r>
            <a:r>
              <a:rPr lang="es-ES" sz="2200" b="1" dirty="0">
                <a:solidFill>
                  <a:srgbClr val="307871"/>
                </a:solidFill>
                <a:latin typeface="Times New Roman" panose="02020603050405020304" pitchFamily="18" charset="0"/>
                <a:cs typeface="Times New Roman" panose="02020603050405020304" pitchFamily="18" charset="0"/>
              </a:rPr>
              <a:t>´´</a:t>
            </a:r>
          </a:p>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9107CB2D-D70C-497B-87B8-72E35631FE3E}"/>
              </a:ext>
            </a:extLst>
          </p:cNvPr>
          <p:cNvPicPr>
            <a:picLocks noChangeAspect="1"/>
          </p:cNvPicPr>
          <p:nvPr/>
        </p:nvPicPr>
        <p:blipFill>
          <a:blip r:embed="rId2"/>
          <a:stretch>
            <a:fillRect/>
          </a:stretch>
        </p:blipFill>
        <p:spPr>
          <a:xfrm>
            <a:off x="593352" y="1910701"/>
            <a:ext cx="2965635" cy="3371644"/>
          </a:xfrm>
          <a:prstGeom prst="rect">
            <a:avLst/>
          </a:prstGeom>
        </p:spPr>
      </p:pic>
    </p:spTree>
    <p:extLst>
      <p:ext uri="{BB962C8B-B14F-4D97-AF65-F5344CB8AC3E}">
        <p14:creationId xmlns:p14="http://schemas.microsoft.com/office/powerpoint/2010/main" val="1458352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45585"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Asymmetric duality – Example 2</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Dual problem:</a:t>
            </a:r>
          </a:p>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B9C4AE15-7B4D-4264-88A3-14622F9CA8F4}"/>
              </a:ext>
            </a:extLst>
          </p:cNvPr>
          <p:cNvPicPr>
            <a:picLocks noChangeAspect="1"/>
          </p:cNvPicPr>
          <p:nvPr/>
        </p:nvPicPr>
        <p:blipFill>
          <a:blip r:embed="rId2"/>
          <a:stretch>
            <a:fillRect/>
          </a:stretch>
        </p:blipFill>
        <p:spPr>
          <a:xfrm>
            <a:off x="688109" y="2085061"/>
            <a:ext cx="5089201" cy="3670279"/>
          </a:xfrm>
          <a:prstGeom prst="rect">
            <a:avLst/>
          </a:prstGeom>
        </p:spPr>
      </p:pic>
    </p:spTree>
    <p:extLst>
      <p:ext uri="{BB962C8B-B14F-4D97-AF65-F5344CB8AC3E}">
        <p14:creationId xmlns:p14="http://schemas.microsoft.com/office/powerpoint/2010/main" val="1563489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45585"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Asymmetric duality – Example 2</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Let </a:t>
            </a:r>
            <a:r>
              <a:rPr lang="en-US" sz="2200" b="1" i="1" dirty="0">
                <a:solidFill>
                  <a:srgbClr val="307871"/>
                </a:solidFill>
                <a:latin typeface="Times New Roman" panose="02020603050405020304" pitchFamily="18" charset="0"/>
                <a:cs typeface="Times New Roman" panose="02020603050405020304" pitchFamily="18" charset="0"/>
              </a:rPr>
              <a:t>y</a:t>
            </a:r>
            <a:r>
              <a:rPr lang="en-US" sz="2200" b="1" baseline="-25000" dirty="0">
                <a:solidFill>
                  <a:srgbClr val="307871"/>
                </a:solidFill>
                <a:latin typeface="Times New Roman" panose="02020603050405020304" pitchFamily="18" charset="0"/>
                <a:cs typeface="Times New Roman" panose="02020603050405020304" pitchFamily="18" charset="0"/>
              </a:rPr>
              <a:t>3</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i="1" dirty="0">
                <a:solidFill>
                  <a:srgbClr val="307871"/>
                </a:solidFill>
                <a:latin typeface="Times New Roman" panose="02020603050405020304" pitchFamily="18" charset="0"/>
                <a:cs typeface="Times New Roman" panose="02020603050405020304" pitchFamily="18" charset="0"/>
              </a:rPr>
              <a:t>y</a:t>
            </a:r>
            <a:r>
              <a:rPr lang="en-US" sz="2200" b="1" baseline="-25000" dirty="0">
                <a:solidFill>
                  <a:srgbClr val="307871"/>
                </a:solidFill>
                <a:latin typeface="Times New Roman" panose="02020603050405020304" pitchFamily="18" charset="0"/>
                <a:cs typeface="Times New Roman" panose="02020603050405020304" pitchFamily="18" charset="0"/>
              </a:rPr>
              <a:t>3</a:t>
            </a: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a:solidFill>
                  <a:srgbClr val="307871"/>
                </a:solidFill>
                <a:latin typeface="Times New Roman" panose="02020603050405020304" pitchFamily="18" charset="0"/>
                <a:cs typeface="Times New Roman" panose="02020603050405020304" pitchFamily="18" charset="0"/>
              </a:rPr>
              <a:t>y</a:t>
            </a:r>
            <a:r>
              <a:rPr lang="en-US" sz="2200" b="1" baseline="-25000" dirty="0">
                <a:solidFill>
                  <a:srgbClr val="307871"/>
                </a:solidFill>
                <a:latin typeface="Times New Roman" panose="02020603050405020304" pitchFamily="18" charset="0"/>
                <a:cs typeface="Times New Roman" panose="02020603050405020304" pitchFamily="18" charset="0"/>
              </a:rPr>
              <a:t>3</a:t>
            </a:r>
            <a:r>
              <a:rPr lang="en-US" sz="2200" b="1" dirty="0">
                <a:solidFill>
                  <a:srgbClr val="307871"/>
                </a:solidFill>
                <a:latin typeface="Times New Roman" panose="02020603050405020304" pitchFamily="18" charset="0"/>
                <a:cs typeface="Times New Roman" panose="02020603050405020304" pitchFamily="18" charset="0"/>
              </a:rPr>
              <a:t>´´ , then the dual problem can be simplified</a:t>
            </a:r>
          </a:p>
          <a:p>
            <a:r>
              <a:rPr lang="en-US" sz="2200" b="1" dirty="0">
                <a:solidFill>
                  <a:srgbClr val="307871"/>
                </a:solidFill>
                <a:latin typeface="Times New Roman" panose="02020603050405020304" pitchFamily="18" charset="0"/>
                <a:cs typeface="Times New Roman" panose="02020603050405020304" pitchFamily="18" charset="0"/>
              </a:rPr>
              <a:t>Variable </a:t>
            </a:r>
            <a:r>
              <a:rPr lang="en-US" sz="2200" b="1" i="1" dirty="0">
                <a:solidFill>
                  <a:srgbClr val="307871"/>
                </a:solidFill>
                <a:latin typeface="Times New Roman" panose="02020603050405020304" pitchFamily="18" charset="0"/>
                <a:cs typeface="Times New Roman" panose="02020603050405020304" pitchFamily="18" charset="0"/>
              </a:rPr>
              <a:t>y</a:t>
            </a:r>
            <a:r>
              <a:rPr lang="en-US" sz="2200" b="1" baseline="-25000" dirty="0">
                <a:solidFill>
                  <a:srgbClr val="307871"/>
                </a:solidFill>
                <a:latin typeface="Times New Roman" panose="02020603050405020304" pitchFamily="18" charset="0"/>
                <a:cs typeface="Times New Roman" panose="02020603050405020304" pitchFamily="18" charset="0"/>
              </a:rPr>
              <a:t>3</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i="1" dirty="0">
                <a:solidFill>
                  <a:srgbClr val="307871"/>
                </a:solidFill>
                <a:latin typeface="Times New Roman" panose="02020603050405020304" pitchFamily="18" charset="0"/>
                <a:cs typeface="Times New Roman" panose="02020603050405020304" pitchFamily="18" charset="0"/>
              </a:rPr>
              <a:t>y</a:t>
            </a:r>
            <a:r>
              <a:rPr lang="en-US" sz="2200" b="1" baseline="-25000" dirty="0">
                <a:solidFill>
                  <a:srgbClr val="307871"/>
                </a:solidFill>
                <a:latin typeface="Times New Roman" panose="02020603050405020304" pitchFamily="18" charset="0"/>
                <a:cs typeface="Times New Roman" panose="02020603050405020304" pitchFamily="18" charset="0"/>
              </a:rPr>
              <a:t>3</a:t>
            </a: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a:solidFill>
                  <a:srgbClr val="307871"/>
                </a:solidFill>
                <a:latin typeface="Times New Roman" panose="02020603050405020304" pitchFamily="18" charset="0"/>
                <a:cs typeface="Times New Roman" panose="02020603050405020304" pitchFamily="18" charset="0"/>
              </a:rPr>
              <a:t>y</a:t>
            </a:r>
            <a:r>
              <a:rPr lang="en-US" sz="2200" b="1" baseline="-25000" dirty="0">
                <a:solidFill>
                  <a:srgbClr val="307871"/>
                </a:solidFill>
                <a:latin typeface="Times New Roman" panose="02020603050405020304" pitchFamily="18" charset="0"/>
                <a:cs typeface="Times New Roman" panose="02020603050405020304" pitchFamily="18" charset="0"/>
              </a:rPr>
              <a:t>3</a:t>
            </a:r>
            <a:r>
              <a:rPr lang="en-US" sz="2200" b="1" dirty="0">
                <a:solidFill>
                  <a:srgbClr val="307871"/>
                </a:solidFill>
                <a:latin typeface="Times New Roman" panose="02020603050405020304" pitchFamily="18" charset="0"/>
                <a:cs typeface="Times New Roman" panose="02020603050405020304" pitchFamily="18" charset="0"/>
              </a:rPr>
              <a:t>´´ is not necessarily nonnegative</a:t>
            </a:r>
          </a:p>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929B307E-C202-433A-84D2-C3481B41DA31}"/>
              </a:ext>
            </a:extLst>
          </p:cNvPr>
          <p:cNvPicPr>
            <a:picLocks noChangeAspect="1"/>
          </p:cNvPicPr>
          <p:nvPr/>
        </p:nvPicPr>
        <p:blipFill>
          <a:blip r:embed="rId2"/>
          <a:stretch>
            <a:fillRect/>
          </a:stretch>
        </p:blipFill>
        <p:spPr>
          <a:xfrm>
            <a:off x="395536" y="2322607"/>
            <a:ext cx="7645805" cy="3987568"/>
          </a:xfrm>
          <a:prstGeom prst="rect">
            <a:avLst/>
          </a:prstGeom>
        </p:spPr>
      </p:pic>
    </p:spTree>
    <p:extLst>
      <p:ext uri="{BB962C8B-B14F-4D97-AF65-F5344CB8AC3E}">
        <p14:creationId xmlns:p14="http://schemas.microsoft.com/office/powerpoint/2010/main" val="1535770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4159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Definition</a:t>
            </a:r>
          </a:p>
          <a:p>
            <a:r>
              <a:rPr lang="en-US" sz="2200" b="1" dirty="0">
                <a:solidFill>
                  <a:srgbClr val="307871"/>
                </a:solidFill>
                <a:latin typeface="Times New Roman" panose="02020603050405020304" pitchFamily="18" charset="0"/>
                <a:cs typeface="Times New Roman" panose="02020603050405020304" pitchFamily="18" charset="0"/>
              </a:rPr>
              <a:t>Symmetric duality</a:t>
            </a:r>
          </a:p>
          <a:p>
            <a:r>
              <a:rPr lang="en-US" sz="2200" b="1" dirty="0">
                <a:solidFill>
                  <a:srgbClr val="307871"/>
                </a:solidFill>
                <a:latin typeface="Times New Roman" panose="02020603050405020304" pitchFamily="18" charset="0"/>
                <a:cs typeface="Times New Roman" panose="02020603050405020304" pitchFamily="18" charset="0"/>
              </a:rPr>
              <a:t>Asymmetric duality</a:t>
            </a:r>
          </a:p>
          <a:p>
            <a:r>
              <a:rPr lang="en-US" sz="2200" b="1" dirty="0">
                <a:solidFill>
                  <a:srgbClr val="307871"/>
                </a:solidFill>
                <a:latin typeface="Times New Roman" panose="02020603050405020304" pitchFamily="18" charset="0"/>
                <a:cs typeface="Times New Roman" panose="02020603050405020304" pitchFamily="18" charset="0"/>
              </a:rPr>
              <a:t>Relationship between the primal and the dual problem</a:t>
            </a:r>
          </a:p>
          <a:p>
            <a:r>
              <a:rPr lang="en-US" sz="2200" b="1" dirty="0">
                <a:solidFill>
                  <a:srgbClr val="307871"/>
                </a:solidFill>
                <a:latin typeface="Times New Roman" panose="02020603050405020304" pitchFamily="18" charset="0"/>
                <a:cs typeface="Times New Roman" panose="02020603050405020304" pitchFamily="18" charset="0"/>
              </a:rPr>
              <a:t>Interpretation</a:t>
            </a:r>
          </a:p>
          <a:p>
            <a:r>
              <a:rPr lang="en-US" sz="2200" b="1" dirty="0">
                <a:solidFill>
                  <a:srgbClr val="307871"/>
                </a:solidFill>
                <a:latin typeface="Times New Roman" panose="02020603050405020304" pitchFamily="18" charset="0"/>
                <a:cs typeface="Times New Roman" panose="02020603050405020304" pitchFamily="18" charset="0"/>
              </a:rPr>
              <a:t>Stability intervals</a:t>
            </a: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417963"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Asymmetric duality with equalities in constraints –  matrix form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15F7E188-D2AE-4137-9B22-2CE59C971578}"/>
              </a:ext>
            </a:extLst>
          </p:cNvPr>
          <p:cNvPicPr>
            <a:picLocks noChangeAspect="1"/>
          </p:cNvPicPr>
          <p:nvPr/>
        </p:nvPicPr>
        <p:blipFill>
          <a:blip r:embed="rId2"/>
          <a:stretch>
            <a:fillRect/>
          </a:stretch>
        </p:blipFill>
        <p:spPr>
          <a:xfrm>
            <a:off x="503270" y="1514608"/>
            <a:ext cx="8914461" cy="3873180"/>
          </a:xfrm>
          <a:prstGeom prst="rect">
            <a:avLst/>
          </a:prstGeom>
        </p:spPr>
      </p:pic>
    </p:spTree>
    <p:extLst>
      <p:ext uri="{BB962C8B-B14F-4D97-AF65-F5344CB8AC3E}">
        <p14:creationId xmlns:p14="http://schemas.microsoft.com/office/powerpoint/2010/main" val="1213819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960834"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Relationship between the primal and the dual problem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dual of a dual linear program is the original primal linear program. </a:t>
            </a:r>
          </a:p>
          <a:p>
            <a:r>
              <a:rPr lang="en-US" sz="2200" b="1" dirty="0">
                <a:solidFill>
                  <a:srgbClr val="307871"/>
                </a:solidFill>
                <a:latin typeface="Times New Roman" panose="02020603050405020304" pitchFamily="18" charset="0"/>
                <a:cs typeface="Times New Roman" panose="02020603050405020304" pitchFamily="18" charset="0"/>
              </a:rPr>
              <a:t>If both primal and dual problems have feasible solution, then they have an optimal solution.</a:t>
            </a:r>
          </a:p>
          <a:p>
            <a:r>
              <a:rPr lang="en-US" sz="2200" b="1" dirty="0">
                <a:solidFill>
                  <a:srgbClr val="307871"/>
                </a:solidFill>
                <a:latin typeface="Times New Roman" panose="02020603050405020304" pitchFamily="18" charset="0"/>
                <a:cs typeface="Times New Roman" panose="02020603050405020304" pitchFamily="18" charset="0"/>
              </a:rPr>
              <a:t>The value of the objective function for any feasible solution to the primal maximization problem is bounded from above by the value of the objective function for any feasible solution to its dual. Similarly, the value of the objective function for its dual is bounded from below by the value of the objective function of the primal: </a:t>
            </a: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			 </a:t>
            </a:r>
            <a:r>
              <a:rPr lang="en-US" sz="2200" b="1" dirty="0" err="1">
                <a:solidFill>
                  <a:srgbClr val="307871"/>
                </a:solidFill>
                <a:latin typeface="Times New Roman" panose="02020603050405020304" pitchFamily="18" charset="0"/>
                <a:cs typeface="Times New Roman" panose="02020603050405020304" pitchFamily="18" charset="0"/>
              </a:rPr>
              <a:t>c</a:t>
            </a:r>
            <a:r>
              <a:rPr lang="en-US" sz="2200" b="1" baseline="30000" dirty="0" err="1">
                <a:solidFill>
                  <a:srgbClr val="307871"/>
                </a:solidFill>
                <a:latin typeface="Times New Roman" panose="02020603050405020304" pitchFamily="18" charset="0"/>
                <a:cs typeface="Times New Roman" panose="02020603050405020304" pitchFamily="18" charset="0"/>
              </a:rPr>
              <a:t>T</a:t>
            </a:r>
            <a:r>
              <a:rPr lang="en-US" sz="2200" b="1" dirty="0" err="1">
                <a:solidFill>
                  <a:srgbClr val="307871"/>
                </a:solidFill>
                <a:latin typeface="Times New Roman" panose="02020603050405020304" pitchFamily="18" charset="0"/>
                <a:cs typeface="Times New Roman" panose="02020603050405020304" pitchFamily="18" charset="0"/>
              </a:rPr>
              <a:t>x</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dirty="0" err="1">
                <a:solidFill>
                  <a:srgbClr val="307871"/>
                </a:solidFill>
                <a:latin typeface="Times New Roman" panose="02020603050405020304" pitchFamily="18" charset="0"/>
                <a:cs typeface="Times New Roman" panose="02020603050405020304" pitchFamily="18" charset="0"/>
              </a:rPr>
              <a:t>b</a:t>
            </a:r>
            <a:r>
              <a:rPr lang="en-US" sz="2200" b="1" baseline="30000" dirty="0" err="1">
                <a:solidFill>
                  <a:srgbClr val="307871"/>
                </a:solidFill>
                <a:latin typeface="Times New Roman" panose="02020603050405020304" pitchFamily="18" charset="0"/>
                <a:cs typeface="Times New Roman" panose="02020603050405020304" pitchFamily="18" charset="0"/>
              </a:rPr>
              <a:t>T</a:t>
            </a:r>
            <a:r>
              <a:rPr lang="en-US" sz="2200" b="1" dirty="0" err="1">
                <a:solidFill>
                  <a:srgbClr val="307871"/>
                </a:solidFill>
                <a:latin typeface="Times New Roman" panose="02020603050405020304" pitchFamily="18" charset="0"/>
                <a:cs typeface="Times New Roman" panose="02020603050405020304" pitchFamily="18" charset="0"/>
              </a:rPr>
              <a:t>y</a:t>
            </a:r>
            <a:r>
              <a:rPr lang="en-US" sz="2200" b="1" dirty="0">
                <a:solidFill>
                  <a:srgbClr val="307871"/>
                </a:solidFill>
                <a:latin typeface="Times New Roman" panose="02020603050405020304" pitchFamily="18" charset="0"/>
                <a:cs typeface="Times New Roman" panose="02020603050405020304" pitchFamily="18" charset="0"/>
              </a:rPr>
              <a:t>. </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4966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960834"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Relationship between the primal and the dual problem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If x is a feasible solution to the primal problem and y is a feasible solution to the dual problem, and, further, </a:t>
            </a:r>
            <a:r>
              <a:rPr lang="en-US" sz="2200" b="1" dirty="0" err="1">
                <a:solidFill>
                  <a:srgbClr val="307871"/>
                </a:solidFill>
                <a:latin typeface="Times New Roman" panose="02020603050405020304" pitchFamily="18" charset="0"/>
                <a:cs typeface="Times New Roman" panose="02020603050405020304" pitchFamily="18" charset="0"/>
              </a:rPr>
              <a:t>c</a:t>
            </a:r>
            <a:r>
              <a:rPr lang="en-US" sz="2200" b="1" baseline="30000" dirty="0" err="1">
                <a:solidFill>
                  <a:srgbClr val="307871"/>
                </a:solidFill>
                <a:latin typeface="Times New Roman" panose="02020603050405020304" pitchFamily="18" charset="0"/>
                <a:cs typeface="Times New Roman" panose="02020603050405020304" pitchFamily="18" charset="0"/>
              </a:rPr>
              <a:t>T</a:t>
            </a:r>
            <a:r>
              <a:rPr lang="en-US" sz="2200" b="1" dirty="0" err="1">
                <a:solidFill>
                  <a:srgbClr val="307871"/>
                </a:solidFill>
                <a:latin typeface="Times New Roman" panose="02020603050405020304" pitchFamily="18" charset="0"/>
                <a:cs typeface="Times New Roman" panose="02020603050405020304" pitchFamily="18" charset="0"/>
              </a:rPr>
              <a:t>x</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dirty="0" err="1">
                <a:solidFill>
                  <a:srgbClr val="307871"/>
                </a:solidFill>
                <a:latin typeface="Times New Roman" panose="02020603050405020304" pitchFamily="18" charset="0"/>
                <a:cs typeface="Times New Roman" panose="02020603050405020304" pitchFamily="18" charset="0"/>
              </a:rPr>
              <a:t>b</a:t>
            </a:r>
            <a:r>
              <a:rPr lang="en-US" sz="2200" b="1" baseline="30000" dirty="0" err="1">
                <a:solidFill>
                  <a:srgbClr val="307871"/>
                </a:solidFill>
                <a:latin typeface="Times New Roman" panose="02020603050405020304" pitchFamily="18" charset="0"/>
                <a:cs typeface="Times New Roman" panose="02020603050405020304" pitchFamily="18" charset="0"/>
              </a:rPr>
              <a:t>T</a:t>
            </a:r>
            <a:r>
              <a:rPr lang="en-US" sz="2200" b="1" dirty="0" err="1">
                <a:solidFill>
                  <a:srgbClr val="307871"/>
                </a:solidFill>
                <a:latin typeface="Times New Roman" panose="02020603050405020304" pitchFamily="18" charset="0"/>
                <a:cs typeface="Times New Roman" panose="02020603050405020304" pitchFamily="18" charset="0"/>
              </a:rPr>
              <a:t>y</a:t>
            </a:r>
            <a:r>
              <a:rPr lang="en-US" sz="2200" b="1" dirty="0">
                <a:solidFill>
                  <a:srgbClr val="307871"/>
                </a:solidFill>
                <a:latin typeface="Times New Roman" panose="02020603050405020304" pitchFamily="18" charset="0"/>
                <a:cs typeface="Times New Roman" panose="02020603050405020304" pitchFamily="18" charset="0"/>
              </a:rPr>
              <a:t>, then x is an optimal solution to the primal problem and y optimal solution to the dual problem.</a:t>
            </a:r>
          </a:p>
          <a:p>
            <a:r>
              <a:rPr lang="en-US" sz="2200" b="1" dirty="0">
                <a:solidFill>
                  <a:srgbClr val="307871"/>
                </a:solidFill>
                <a:latin typeface="Times New Roman" panose="02020603050405020304" pitchFamily="18" charset="0"/>
                <a:cs typeface="Times New Roman" panose="02020603050405020304" pitchFamily="18" charset="0"/>
              </a:rPr>
              <a:t>If primal (or dual) problem has a feasible solution, but no optimal solution, then the corresponding dual (or primal) problem has no feasible solution.</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48960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35932"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Strong Duality Property</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If the primal (dual) problem has a finite optimal solution, then so does the dual (primal) problem, and their values of optimal objective functions are equal. </a:t>
            </a:r>
          </a:p>
        </p:txBody>
      </p:sp>
    </p:spTree>
    <p:extLst>
      <p:ext uri="{BB962C8B-B14F-4D97-AF65-F5344CB8AC3E}">
        <p14:creationId xmlns:p14="http://schemas.microsoft.com/office/powerpoint/2010/main" val="174444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81668"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Duality interpretation</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i="1" dirty="0">
                <a:solidFill>
                  <a:srgbClr val="307871"/>
                </a:solidFill>
                <a:latin typeface="Times New Roman" panose="02020603050405020304" pitchFamily="18" charset="0"/>
                <a:cs typeface="Times New Roman" panose="02020603050405020304" pitchFamily="18" charset="0"/>
              </a:rPr>
              <a:t>x</a:t>
            </a:r>
            <a:r>
              <a:rPr lang="en-US" sz="2200" b="1" baseline="-25000" dirty="0">
                <a:solidFill>
                  <a:srgbClr val="307871"/>
                </a:solidFill>
                <a:latin typeface="Times New Roman" panose="02020603050405020304" pitchFamily="18" charset="0"/>
                <a:cs typeface="Times New Roman" panose="02020603050405020304" pitchFamily="18" charset="0"/>
              </a:rPr>
              <a:t>1</a:t>
            </a:r>
            <a:r>
              <a:rPr lang="en-US" sz="2200" b="1" dirty="0">
                <a:solidFill>
                  <a:srgbClr val="307871"/>
                </a:solidFill>
                <a:latin typeface="Times New Roman" panose="02020603050405020304" pitchFamily="18" charset="0"/>
                <a:cs typeface="Times New Roman" panose="02020603050405020304" pitchFamily="18" charset="0"/>
              </a:rPr>
              <a:t> 	amount of produced mixture I </a:t>
            </a:r>
          </a:p>
          <a:p>
            <a:r>
              <a:rPr lang="en-US" sz="2200" b="1" i="1" dirty="0">
                <a:solidFill>
                  <a:srgbClr val="307871"/>
                </a:solidFill>
                <a:latin typeface="Times New Roman" panose="02020603050405020304" pitchFamily="18" charset="0"/>
                <a:cs typeface="Times New Roman" panose="02020603050405020304" pitchFamily="18" charset="0"/>
              </a:rPr>
              <a:t>x</a:t>
            </a:r>
            <a:r>
              <a:rPr lang="en-US" sz="2200" b="1" baseline="-25000" dirty="0">
                <a:solidFill>
                  <a:srgbClr val="307871"/>
                </a:solidFill>
                <a:latin typeface="Times New Roman" panose="02020603050405020304" pitchFamily="18" charset="0"/>
                <a:cs typeface="Times New Roman" panose="02020603050405020304" pitchFamily="18" charset="0"/>
              </a:rPr>
              <a:t>2</a:t>
            </a:r>
            <a:r>
              <a:rPr lang="en-US" sz="2200" b="1" dirty="0">
                <a:solidFill>
                  <a:srgbClr val="307871"/>
                </a:solidFill>
                <a:latin typeface="Times New Roman" panose="02020603050405020304" pitchFamily="18" charset="0"/>
                <a:cs typeface="Times New Roman" panose="02020603050405020304" pitchFamily="18" charset="0"/>
              </a:rPr>
              <a:t> 	 amount of produced mixture II</a:t>
            </a:r>
          </a:p>
          <a:p>
            <a:r>
              <a:rPr lang="en-US" sz="2200" b="1" i="1" dirty="0">
                <a:solidFill>
                  <a:srgbClr val="307871"/>
                </a:solidFill>
                <a:latin typeface="Times New Roman" panose="02020603050405020304" pitchFamily="18" charset="0"/>
                <a:cs typeface="Times New Roman" panose="02020603050405020304" pitchFamily="18" charset="0"/>
              </a:rPr>
              <a:t>z</a:t>
            </a:r>
            <a:r>
              <a:rPr lang="en-US" sz="2200" b="1" dirty="0">
                <a:solidFill>
                  <a:srgbClr val="307871"/>
                </a:solidFill>
                <a:latin typeface="Times New Roman" panose="02020603050405020304" pitchFamily="18" charset="0"/>
                <a:cs typeface="Times New Roman" panose="02020603050405020304" pitchFamily="18" charset="0"/>
              </a:rPr>
              <a:t> 	optimal profit, </a:t>
            </a:r>
            <a:r>
              <a:rPr lang="en-US" sz="2200" b="1" i="1" dirty="0">
                <a:solidFill>
                  <a:srgbClr val="307871"/>
                </a:solidFill>
                <a:latin typeface="Times New Roman" panose="02020603050405020304" pitchFamily="18" charset="0"/>
                <a:cs typeface="Times New Roman" panose="02020603050405020304" pitchFamily="18" charset="0"/>
              </a:rPr>
              <a:t>z</a:t>
            </a:r>
            <a:r>
              <a:rPr lang="en-US" sz="2200" b="1" dirty="0">
                <a:solidFill>
                  <a:srgbClr val="307871"/>
                </a:solidFill>
                <a:latin typeface="Times New Roman" panose="02020603050405020304" pitchFamily="18" charset="0"/>
                <a:cs typeface="Times New Roman" panose="02020603050405020304" pitchFamily="18" charset="0"/>
              </a:rPr>
              <a:t> = 1 020 000,-</a:t>
            </a:r>
          </a:p>
          <a:p>
            <a:r>
              <a:rPr lang="en-US" sz="2200" b="1" i="1" dirty="0">
                <a:solidFill>
                  <a:srgbClr val="307871"/>
                </a:solidFill>
                <a:latin typeface="Times New Roman" panose="02020603050405020304" pitchFamily="18" charset="0"/>
                <a:cs typeface="Times New Roman" panose="02020603050405020304" pitchFamily="18" charset="0"/>
              </a:rPr>
              <a:t>b</a:t>
            </a:r>
            <a:r>
              <a:rPr lang="en-US" sz="2200" b="1" baseline="-25000" dirty="0">
                <a:solidFill>
                  <a:srgbClr val="307871"/>
                </a:solidFill>
                <a:latin typeface="Times New Roman" panose="02020603050405020304" pitchFamily="18" charset="0"/>
                <a:cs typeface="Times New Roman" panose="02020603050405020304" pitchFamily="18" charset="0"/>
              </a:rPr>
              <a:t>1</a:t>
            </a:r>
            <a:r>
              <a:rPr lang="en-US" sz="2200" b="1" dirty="0">
                <a:solidFill>
                  <a:srgbClr val="307871"/>
                </a:solidFill>
                <a:latin typeface="Times New Roman" panose="02020603050405020304" pitchFamily="18" charset="0"/>
                <a:cs typeface="Times New Roman" panose="02020603050405020304" pitchFamily="18" charset="0"/>
              </a:rPr>
              <a:t> 	disposable capacity of rice,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baseline="-25000" dirty="0">
                <a:solidFill>
                  <a:srgbClr val="307871"/>
                </a:solidFill>
                <a:latin typeface="Times New Roman" panose="02020603050405020304" pitchFamily="18" charset="0"/>
                <a:cs typeface="Times New Roman" panose="02020603050405020304" pitchFamily="18" charset="0"/>
              </a:rPr>
              <a:t>1</a:t>
            </a:r>
            <a:r>
              <a:rPr lang="en-US" sz="2200" b="1" dirty="0">
                <a:solidFill>
                  <a:srgbClr val="307871"/>
                </a:solidFill>
                <a:latin typeface="Times New Roman" panose="02020603050405020304" pitchFamily="18" charset="0"/>
                <a:cs typeface="Times New Roman" panose="02020603050405020304" pitchFamily="18" charset="0"/>
              </a:rPr>
              <a:t> = 270</a:t>
            </a:r>
          </a:p>
          <a:p>
            <a:r>
              <a:rPr lang="en-US" sz="2200" b="1" i="1" dirty="0">
                <a:solidFill>
                  <a:srgbClr val="307871"/>
                </a:solidFill>
                <a:latin typeface="Times New Roman" panose="02020603050405020304" pitchFamily="18" charset="0"/>
                <a:cs typeface="Times New Roman" panose="02020603050405020304" pitchFamily="18" charset="0"/>
              </a:rPr>
              <a:t>b</a:t>
            </a:r>
            <a:r>
              <a:rPr lang="en-US" sz="2200" b="1" baseline="-25000" dirty="0">
                <a:solidFill>
                  <a:srgbClr val="307871"/>
                </a:solidFill>
                <a:latin typeface="Times New Roman" panose="02020603050405020304" pitchFamily="18" charset="0"/>
                <a:cs typeface="Times New Roman" panose="02020603050405020304" pitchFamily="18" charset="0"/>
              </a:rPr>
              <a:t>2</a:t>
            </a:r>
            <a:r>
              <a:rPr lang="en-US" sz="2200" b="1" dirty="0">
                <a:solidFill>
                  <a:srgbClr val="307871"/>
                </a:solidFill>
                <a:latin typeface="Times New Roman" panose="02020603050405020304" pitchFamily="18" charset="0"/>
                <a:cs typeface="Times New Roman" panose="02020603050405020304" pitchFamily="18" charset="0"/>
              </a:rPr>
              <a:t> 	 disposable capacity of wheat,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baseline="-25000" dirty="0">
                <a:solidFill>
                  <a:srgbClr val="307871"/>
                </a:solidFill>
                <a:latin typeface="Times New Roman" panose="02020603050405020304" pitchFamily="18" charset="0"/>
                <a:cs typeface="Times New Roman" panose="02020603050405020304" pitchFamily="18" charset="0"/>
              </a:rPr>
              <a:t>2</a:t>
            </a:r>
            <a:r>
              <a:rPr lang="en-US" sz="2200" b="1" dirty="0">
                <a:solidFill>
                  <a:srgbClr val="307871"/>
                </a:solidFill>
                <a:latin typeface="Times New Roman" panose="02020603050405020304" pitchFamily="18" charset="0"/>
                <a:cs typeface="Times New Roman" panose="02020603050405020304" pitchFamily="18" charset="0"/>
              </a:rPr>
              <a:t> = 100</a:t>
            </a:r>
          </a:p>
          <a:p>
            <a:r>
              <a:rPr lang="en-US" sz="2200" b="1" i="1" dirty="0">
                <a:solidFill>
                  <a:srgbClr val="307871"/>
                </a:solidFill>
                <a:latin typeface="Times New Roman" panose="02020603050405020304" pitchFamily="18" charset="0"/>
                <a:cs typeface="Times New Roman" panose="02020603050405020304" pitchFamily="18" charset="0"/>
              </a:rPr>
              <a:t>b</a:t>
            </a:r>
            <a:r>
              <a:rPr lang="en-US" sz="2200" b="1" baseline="-25000" dirty="0">
                <a:solidFill>
                  <a:srgbClr val="307871"/>
                </a:solidFill>
                <a:latin typeface="Times New Roman" panose="02020603050405020304" pitchFamily="18" charset="0"/>
                <a:cs typeface="Times New Roman" panose="02020603050405020304" pitchFamily="18" charset="0"/>
              </a:rPr>
              <a:t>3</a:t>
            </a:r>
            <a:r>
              <a:rPr lang="en-US" sz="2200" b="1" dirty="0">
                <a:solidFill>
                  <a:srgbClr val="307871"/>
                </a:solidFill>
                <a:latin typeface="Times New Roman" panose="02020603050405020304" pitchFamily="18" charset="0"/>
                <a:cs typeface="Times New Roman" panose="02020603050405020304" pitchFamily="18" charset="0"/>
              </a:rPr>
              <a:t> 	 disposable capacity of oats,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baseline="-25000" dirty="0">
                <a:solidFill>
                  <a:srgbClr val="307871"/>
                </a:solidFill>
                <a:latin typeface="Times New Roman" panose="02020603050405020304" pitchFamily="18" charset="0"/>
                <a:cs typeface="Times New Roman" panose="02020603050405020304" pitchFamily="18" charset="0"/>
              </a:rPr>
              <a:t>3</a:t>
            </a:r>
            <a:r>
              <a:rPr lang="en-US" sz="2200" b="1" dirty="0">
                <a:solidFill>
                  <a:srgbClr val="307871"/>
                </a:solidFill>
                <a:latin typeface="Times New Roman" panose="02020603050405020304" pitchFamily="18" charset="0"/>
                <a:cs typeface="Times New Roman" panose="02020603050405020304" pitchFamily="18" charset="0"/>
              </a:rPr>
              <a:t> = 60</a:t>
            </a:r>
          </a:p>
          <a:p>
            <a:r>
              <a:rPr lang="en-US" sz="2200" b="1" dirty="0">
                <a:solidFill>
                  <a:srgbClr val="307871"/>
                </a:solidFill>
                <a:latin typeface="Times New Roman" panose="02020603050405020304" pitchFamily="18" charset="0"/>
                <a:cs typeface="Times New Roman" panose="02020603050405020304" pitchFamily="18" charset="0"/>
              </a:rPr>
              <a:t>x*	optimal production program x* = (240,180)</a:t>
            </a:r>
          </a:p>
          <a:p>
            <a:r>
              <a:rPr lang="en-US" sz="2200" b="1" dirty="0">
                <a:solidFill>
                  <a:srgbClr val="307871"/>
                </a:solidFill>
                <a:latin typeface="Times New Roman" panose="02020603050405020304" pitchFamily="18" charset="0"/>
                <a:cs typeface="Times New Roman" panose="02020603050405020304" pitchFamily="18" charset="0"/>
              </a:rPr>
              <a:t>y*  optimal solution of the dual problem: </a:t>
            </a:r>
            <a:br>
              <a:rPr lang="en-US" sz="2200" b="1" dirty="0">
                <a:solidFill>
                  <a:srgbClr val="307871"/>
                </a:solidFill>
                <a:latin typeface="Times New Roman" panose="02020603050405020304" pitchFamily="18" charset="0"/>
                <a:cs typeface="Times New Roman" panose="02020603050405020304" pitchFamily="18" charset="0"/>
              </a:rPr>
            </a:br>
            <a:r>
              <a:rPr lang="en-US" sz="2200" b="1" dirty="0">
                <a:solidFill>
                  <a:srgbClr val="307871"/>
                </a:solidFill>
                <a:latin typeface="Times New Roman" panose="02020603050405020304" pitchFamily="18" charset="0"/>
                <a:cs typeface="Times New Roman" panose="02020603050405020304" pitchFamily="18" charset="0"/>
              </a:rPr>
              <a:t>y* = (2000/3;0;14000)</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9803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81668"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Duality interpretation</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According to the strong duality property:</a:t>
            </a: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a:solidFill>
                  <a:srgbClr val="307871"/>
                </a:solidFill>
                <a:latin typeface="Times New Roman" panose="02020603050405020304" pitchFamily="18" charset="0"/>
                <a:cs typeface="Times New Roman" panose="02020603050405020304" pitchFamily="18" charset="0"/>
              </a:rPr>
              <a:t>z</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dirty="0" err="1">
                <a:solidFill>
                  <a:srgbClr val="307871"/>
                </a:solidFill>
                <a:latin typeface="Times New Roman" panose="02020603050405020304" pitchFamily="18" charset="0"/>
                <a:cs typeface="Times New Roman" panose="02020603050405020304" pitchFamily="18" charset="0"/>
              </a:rPr>
              <a:t>c</a:t>
            </a:r>
            <a:r>
              <a:rPr lang="en-US" sz="2200" b="1" baseline="30000" dirty="0" err="1">
                <a:solidFill>
                  <a:srgbClr val="307871"/>
                </a:solidFill>
                <a:latin typeface="Times New Roman" panose="02020603050405020304" pitchFamily="18" charset="0"/>
                <a:cs typeface="Times New Roman" panose="02020603050405020304" pitchFamily="18" charset="0"/>
              </a:rPr>
              <a:t>T</a:t>
            </a:r>
            <a:r>
              <a:rPr lang="en-US" sz="2200" b="1" dirty="0" err="1">
                <a:solidFill>
                  <a:srgbClr val="307871"/>
                </a:solidFill>
                <a:latin typeface="Times New Roman" panose="02020603050405020304" pitchFamily="18" charset="0"/>
                <a:cs typeface="Times New Roman" panose="02020603050405020304" pitchFamily="18" charset="0"/>
              </a:rPr>
              <a:t>x</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dirty="0" err="1">
                <a:solidFill>
                  <a:srgbClr val="307871"/>
                </a:solidFill>
                <a:latin typeface="Times New Roman" panose="02020603050405020304" pitchFamily="18" charset="0"/>
                <a:cs typeface="Times New Roman" panose="02020603050405020304" pitchFamily="18" charset="0"/>
              </a:rPr>
              <a:t>b</a:t>
            </a:r>
            <a:r>
              <a:rPr lang="en-US" sz="2200" b="1" baseline="30000" dirty="0" err="1">
                <a:solidFill>
                  <a:srgbClr val="307871"/>
                </a:solidFill>
                <a:latin typeface="Times New Roman" panose="02020603050405020304" pitchFamily="18" charset="0"/>
                <a:cs typeface="Times New Roman" panose="02020603050405020304" pitchFamily="18" charset="0"/>
              </a:rPr>
              <a:t>T</a:t>
            </a:r>
            <a:r>
              <a:rPr lang="en-US" sz="2200" b="1" dirty="0" err="1">
                <a:solidFill>
                  <a:srgbClr val="307871"/>
                </a:solidFill>
                <a:latin typeface="Times New Roman" panose="02020603050405020304" pitchFamily="18" charset="0"/>
                <a:cs typeface="Times New Roman" panose="02020603050405020304" pitchFamily="18" charset="0"/>
              </a:rPr>
              <a:t>y</a:t>
            </a:r>
            <a:r>
              <a:rPr lang="en-US" sz="2200" b="1" dirty="0">
                <a:solidFill>
                  <a:srgbClr val="307871"/>
                </a:solidFill>
                <a:latin typeface="Times New Roman" panose="02020603050405020304" pitchFamily="18" charset="0"/>
                <a:cs typeface="Times New Roman" panose="02020603050405020304" pitchFamily="18" charset="0"/>
              </a:rPr>
              <a:t>*,</a:t>
            </a: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a:solidFill>
                  <a:srgbClr val="307871"/>
                </a:solidFill>
                <a:latin typeface="Times New Roman" panose="02020603050405020304" pitchFamily="18" charset="0"/>
                <a:cs typeface="Times New Roman" panose="02020603050405020304" pitchFamily="18" charset="0"/>
              </a:rPr>
              <a:t>z</a:t>
            </a:r>
            <a:r>
              <a:rPr lang="en-US" sz="2200" b="1" dirty="0">
                <a:solidFill>
                  <a:srgbClr val="307871"/>
                </a:solidFill>
                <a:latin typeface="Times New Roman" panose="02020603050405020304" pitchFamily="18" charset="0"/>
                <a:cs typeface="Times New Roman" panose="02020603050405020304" pitchFamily="18" charset="0"/>
              </a:rPr>
              <a:t> = 270·2000/3 + 100·0 + 60·14000 = 1020000.</a:t>
            </a:r>
          </a:p>
          <a:p>
            <a:r>
              <a:rPr lang="en-US" sz="2200" b="1" dirty="0">
                <a:solidFill>
                  <a:srgbClr val="307871"/>
                </a:solidFill>
                <a:latin typeface="Times New Roman" panose="02020603050405020304" pitchFamily="18" charset="0"/>
                <a:cs typeface="Times New Roman" panose="02020603050405020304" pitchFamily="18" charset="0"/>
              </a:rPr>
              <a:t>Dual variables can be viewed as price of one unit of the source – so called „shadow prices“. </a:t>
            </a:r>
          </a:p>
          <a:p>
            <a:r>
              <a:rPr lang="en-US" sz="2200" b="1" dirty="0">
                <a:solidFill>
                  <a:srgbClr val="307871"/>
                </a:solidFill>
                <a:latin typeface="Times New Roman" panose="02020603050405020304" pitchFamily="18" charset="0"/>
                <a:cs typeface="Times New Roman" panose="02020603050405020304" pitchFamily="18" charset="0"/>
              </a:rPr>
              <a:t>Marginal price of capacities, that means the highest price of the source suitable for increased profit „shadow price“</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2530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325497"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Complementary Slackness Property</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If, in an optimal solution of a linear program, the value of the dual variable (shadow price) associated with a constraint is nonzero, then that constraint must be satisfied with equality.</a:t>
            </a:r>
          </a:p>
          <a:p>
            <a:r>
              <a:rPr lang="en-US" sz="2200" b="1" dirty="0">
                <a:solidFill>
                  <a:srgbClr val="307871"/>
                </a:solidFill>
                <a:latin typeface="Times New Roman" panose="02020603050405020304" pitchFamily="18" charset="0"/>
                <a:cs typeface="Times New Roman" panose="02020603050405020304" pitchFamily="18" charset="0"/>
              </a:rPr>
              <a:t> Further, if a constraint is satisfied with strict inequality, then its corresponding dual variable must be zero.</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18109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28358"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Example 1</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One unit of rice contributes to overall profit by the 666.67 Euro.</a:t>
            </a:r>
            <a:br>
              <a:rPr lang="en-US" sz="2200" b="1" dirty="0">
                <a:solidFill>
                  <a:srgbClr val="307871"/>
                </a:solidFill>
                <a:latin typeface="Times New Roman" panose="02020603050405020304" pitchFamily="18" charset="0"/>
                <a:cs typeface="Times New Roman" panose="02020603050405020304" pitchFamily="18" charset="0"/>
              </a:rPr>
            </a:br>
            <a:r>
              <a:rPr lang="en-US" sz="2200" b="1" dirty="0">
                <a:solidFill>
                  <a:srgbClr val="307871"/>
                </a:solidFill>
                <a:latin typeface="Times New Roman" panose="02020603050405020304" pitchFamily="18" charset="0"/>
                <a:cs typeface="Times New Roman" panose="02020603050405020304" pitchFamily="18" charset="0"/>
              </a:rPr>
              <a:t>(</a:t>
            </a:r>
            <a:r>
              <a:rPr lang="en-US" sz="2200" b="1" i="1" dirty="0">
                <a:solidFill>
                  <a:srgbClr val="307871"/>
                </a:solidFill>
                <a:latin typeface="Times New Roman" panose="02020603050405020304" pitchFamily="18" charset="0"/>
                <a:cs typeface="Times New Roman" panose="02020603050405020304" pitchFamily="18" charset="0"/>
              </a:rPr>
              <a:t>y</a:t>
            </a:r>
            <a:r>
              <a:rPr lang="en-US" sz="2200" b="1" baseline="-25000" dirty="0">
                <a:solidFill>
                  <a:srgbClr val="307871"/>
                </a:solidFill>
                <a:latin typeface="Times New Roman" panose="02020603050405020304" pitchFamily="18" charset="0"/>
                <a:cs typeface="Times New Roman" panose="02020603050405020304" pitchFamily="18" charset="0"/>
              </a:rPr>
              <a:t>1</a:t>
            </a:r>
            <a:r>
              <a:rPr lang="en-US" sz="2200" b="1" dirty="0">
                <a:solidFill>
                  <a:srgbClr val="307871"/>
                </a:solidFill>
                <a:latin typeface="Times New Roman" panose="02020603050405020304" pitchFamily="18" charset="0"/>
                <a:cs typeface="Times New Roman" panose="02020603050405020304" pitchFamily="18" charset="0"/>
              </a:rPr>
              <a:t> = 2000/3 = 666.67)</a:t>
            </a:r>
          </a:p>
          <a:p>
            <a:r>
              <a:rPr lang="en-US" sz="2200" b="1" i="1" dirty="0">
                <a:solidFill>
                  <a:srgbClr val="307871"/>
                </a:solidFill>
                <a:latin typeface="Times New Roman" panose="02020603050405020304" pitchFamily="18" charset="0"/>
                <a:cs typeface="Times New Roman" panose="02020603050405020304" pitchFamily="18" charset="0"/>
              </a:rPr>
              <a:t>y</a:t>
            </a:r>
            <a:r>
              <a:rPr lang="en-US" sz="2200" b="1" baseline="-25000" dirty="0">
                <a:solidFill>
                  <a:srgbClr val="307871"/>
                </a:solidFill>
                <a:latin typeface="Times New Roman" panose="02020603050405020304" pitchFamily="18" charset="0"/>
                <a:cs typeface="Times New Roman" panose="02020603050405020304" pitchFamily="18" charset="0"/>
              </a:rPr>
              <a:t>2</a:t>
            </a:r>
            <a:r>
              <a:rPr lang="en-US" sz="2200" b="1" dirty="0">
                <a:solidFill>
                  <a:srgbClr val="307871"/>
                </a:solidFill>
                <a:latin typeface="Times New Roman" panose="02020603050405020304" pitchFamily="18" charset="0"/>
                <a:cs typeface="Times New Roman" panose="02020603050405020304" pitchFamily="18" charset="0"/>
              </a:rPr>
              <a:t> = 0 means, that adding the second source (wheat) would not increase the profit. </a:t>
            </a:r>
          </a:p>
          <a:p>
            <a:r>
              <a:rPr lang="en-US" sz="2200" b="1" dirty="0">
                <a:solidFill>
                  <a:srgbClr val="307871"/>
                </a:solidFill>
                <a:latin typeface="Times New Roman" panose="02020603050405020304" pitchFamily="18" charset="0"/>
                <a:cs typeface="Times New Roman" panose="02020603050405020304" pitchFamily="18" charset="0"/>
              </a:rPr>
              <a:t>How much increases the value of the objective function (profit), if the capacity of rice increases by 1? </a:t>
            </a:r>
          </a:p>
          <a:p>
            <a:r>
              <a:rPr lang="en-US" sz="2200" b="1" dirty="0">
                <a:solidFill>
                  <a:srgbClr val="307871"/>
                </a:solidFill>
                <a:latin typeface="Times New Roman" panose="02020603050405020304" pitchFamily="18" charset="0"/>
                <a:cs typeface="Times New Roman" panose="02020603050405020304" pitchFamily="18" charset="0"/>
              </a:rPr>
              <a:t>Result: The objective function increase is given by the value of the respective dual variable  </a:t>
            </a:r>
            <a:r>
              <a:rPr lang="en-US" sz="2200" b="1" i="1" dirty="0">
                <a:solidFill>
                  <a:srgbClr val="307871"/>
                </a:solidFill>
                <a:latin typeface="Times New Roman" panose="02020603050405020304" pitchFamily="18" charset="0"/>
                <a:cs typeface="Times New Roman" panose="02020603050405020304" pitchFamily="18" charset="0"/>
              </a:rPr>
              <a:t>y</a:t>
            </a:r>
            <a:r>
              <a:rPr lang="en-US" sz="2200" b="1" baseline="-25000" dirty="0">
                <a:solidFill>
                  <a:srgbClr val="307871"/>
                </a:solidFill>
                <a:latin typeface="Times New Roman" panose="02020603050405020304" pitchFamily="18" charset="0"/>
                <a:cs typeface="Times New Roman" panose="02020603050405020304" pitchFamily="18" charset="0"/>
              </a:rPr>
              <a:t>1</a:t>
            </a:r>
            <a:r>
              <a:rPr lang="en-US" sz="2200" b="1" dirty="0">
                <a:solidFill>
                  <a:srgbClr val="307871"/>
                </a:solidFill>
                <a:latin typeface="Times New Roman" panose="02020603050405020304" pitchFamily="18" charset="0"/>
                <a:cs typeface="Times New Roman" panose="02020603050405020304" pitchFamily="18" charset="0"/>
              </a:rPr>
              <a:t> = 2000/3. </a:t>
            </a:r>
          </a:p>
          <a:p>
            <a:r>
              <a:rPr lang="en-US" sz="2200" b="1" i="1" dirty="0">
                <a:solidFill>
                  <a:srgbClr val="307871"/>
                </a:solidFill>
                <a:latin typeface="Times New Roman" panose="02020603050405020304" pitchFamily="18" charset="0"/>
                <a:cs typeface="Times New Roman" panose="02020603050405020304" pitchFamily="18" charset="0"/>
              </a:rPr>
              <a:t>y</a:t>
            </a:r>
            <a:r>
              <a:rPr lang="en-US" sz="2200" b="1" baseline="-25000" dirty="0">
                <a:solidFill>
                  <a:srgbClr val="307871"/>
                </a:solidFill>
                <a:latin typeface="Times New Roman" panose="02020603050405020304" pitchFamily="18" charset="0"/>
                <a:cs typeface="Times New Roman" panose="02020603050405020304" pitchFamily="18" charset="0"/>
              </a:rPr>
              <a:t>2</a:t>
            </a:r>
            <a:r>
              <a:rPr lang="en-US" sz="2200" b="1" dirty="0">
                <a:solidFill>
                  <a:srgbClr val="307871"/>
                </a:solidFill>
                <a:latin typeface="Times New Roman" panose="02020603050405020304" pitchFamily="18" charset="0"/>
                <a:cs typeface="Times New Roman" panose="02020603050405020304" pitchFamily="18" charset="0"/>
              </a:rPr>
              <a:t> = 0 - change in the second source has no influence on the profit . IS IT TRUE?!!!</a:t>
            </a:r>
          </a:p>
          <a:p>
            <a:r>
              <a:rPr lang="en-US" sz="2200" b="1" dirty="0">
                <a:solidFill>
                  <a:srgbClr val="307871"/>
                </a:solidFill>
                <a:latin typeface="Times New Roman" panose="02020603050405020304" pitchFamily="18" charset="0"/>
                <a:cs typeface="Times New Roman" panose="02020603050405020304" pitchFamily="18" charset="0"/>
              </a:rPr>
              <a:t>If the capacity of wheat (2</a:t>
            </a:r>
            <a:r>
              <a:rPr lang="en-US" sz="2200" b="1" baseline="30000" dirty="0">
                <a:solidFill>
                  <a:srgbClr val="307871"/>
                </a:solidFill>
                <a:latin typeface="Times New Roman" panose="02020603050405020304" pitchFamily="18" charset="0"/>
                <a:cs typeface="Times New Roman" panose="02020603050405020304" pitchFamily="18" charset="0"/>
              </a:rPr>
              <a:t>nd</a:t>
            </a:r>
            <a:r>
              <a:rPr lang="en-US" sz="2200" b="1" dirty="0">
                <a:solidFill>
                  <a:srgbClr val="307871"/>
                </a:solidFill>
                <a:latin typeface="Times New Roman" panose="02020603050405020304" pitchFamily="18" charset="0"/>
                <a:cs typeface="Times New Roman" panose="02020603050405020304" pitchFamily="18" charset="0"/>
              </a:rPr>
              <a:t> source) deeply decreased, it would be crucial to production of mixtures; thus the profit would decrease as well. → values of dual variables should be taken into account inside so-called stability intervals.</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4611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23823"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Stability intervals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Stability intervals (Excel Solver program):</a:t>
            </a: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Stability interval for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baseline="-25000" dirty="0">
                <a:solidFill>
                  <a:srgbClr val="307871"/>
                </a:solidFill>
                <a:latin typeface="Times New Roman" panose="02020603050405020304" pitchFamily="18" charset="0"/>
                <a:cs typeface="Times New Roman" panose="02020603050405020304" pitchFamily="18" charset="0"/>
              </a:rPr>
              <a:t>1 </a:t>
            </a:r>
            <a:r>
              <a:rPr lang="en-US" sz="2200" b="1" dirty="0">
                <a:solidFill>
                  <a:srgbClr val="307871"/>
                </a:solidFill>
                <a:latin typeface="Times New Roman" panose="02020603050405020304" pitchFamily="18" charset="0"/>
                <a:cs typeface="Times New Roman" panose="02020603050405020304" pitchFamily="18" charset="0"/>
              </a:rPr>
              <a:t>- rice:	[240;540]</a:t>
            </a: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Stability interval for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baseline="-25000" dirty="0">
                <a:solidFill>
                  <a:srgbClr val="307871"/>
                </a:solidFill>
                <a:latin typeface="Times New Roman" panose="02020603050405020304" pitchFamily="18" charset="0"/>
                <a:cs typeface="Times New Roman" panose="02020603050405020304" pitchFamily="18" charset="0"/>
              </a:rPr>
              <a:t>2 </a:t>
            </a:r>
            <a:r>
              <a:rPr lang="en-US" sz="2200" b="1" dirty="0">
                <a:solidFill>
                  <a:srgbClr val="307871"/>
                </a:solidFill>
                <a:latin typeface="Times New Roman" panose="02020603050405020304" pitchFamily="18" charset="0"/>
                <a:cs typeface="Times New Roman" panose="02020603050405020304" pitchFamily="18" charset="0"/>
              </a:rPr>
              <a:t>- wheat:	[90;∞]</a:t>
            </a:r>
          </a:p>
          <a:p>
            <a:pPr marL="0" indent="0">
              <a:buNone/>
            </a:pPr>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Stability interval for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baseline="-25000" dirty="0">
                <a:solidFill>
                  <a:srgbClr val="307871"/>
                </a:solidFill>
                <a:latin typeface="Times New Roman" panose="02020603050405020304" pitchFamily="18" charset="0"/>
                <a:cs typeface="Times New Roman" panose="02020603050405020304" pitchFamily="18" charset="0"/>
              </a:rPr>
              <a:t>3 </a:t>
            </a:r>
            <a:r>
              <a:rPr lang="en-US" sz="2200" b="1" dirty="0">
                <a:solidFill>
                  <a:srgbClr val="307871"/>
                </a:solidFill>
                <a:latin typeface="Times New Roman" panose="02020603050405020304" pitchFamily="18" charset="0"/>
                <a:cs typeface="Times New Roman" panose="02020603050405020304" pitchFamily="18" charset="0"/>
              </a:rPr>
              <a:t>- oats:	[30;63.333]</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25269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7" name="Zástupný symbol pro obsah 2"/>
          <p:cNvSpPr txBox="1">
            <a:spLocks/>
          </p:cNvSpPr>
          <p:nvPr/>
        </p:nvSpPr>
        <p:spPr>
          <a:xfrm>
            <a:off x="587188" y="2584453"/>
            <a:ext cx="11017624"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6000" b="1" dirty="0">
                <a:solidFill>
                  <a:srgbClr val="002060"/>
                </a:solidFill>
                <a:latin typeface="Times New Roman" panose="02020603050405020304" pitchFamily="18" charset="0"/>
                <a:cs typeface="Times New Roman" panose="02020603050405020304" pitchFamily="18" charset="0"/>
              </a:rPr>
              <a:t>Thank you for your attention</a:t>
            </a:r>
            <a:endParaRPr lang="en-US" altLang="cs-CZ" sz="6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89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30955"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Duality in the linear programming problems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Mutual defined relation between two linear programming problems. </a:t>
            </a:r>
          </a:p>
          <a:p>
            <a:r>
              <a:rPr lang="en-US" sz="2200" b="1" dirty="0">
                <a:solidFill>
                  <a:srgbClr val="307871"/>
                </a:solidFill>
                <a:latin typeface="Times New Roman" panose="02020603050405020304" pitchFamily="18" charset="0"/>
                <a:cs typeface="Times New Roman" panose="02020603050405020304" pitchFamily="18" charset="0"/>
              </a:rPr>
              <a:t>Every linear programming problem is connected by so-called „shadow prices“ with another linear programming problem. The original problem is called a primal problem;  the connected problem is called a dual problem.</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9636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459054"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firm plan production of two kinds of feeding mixtures. The capacity of rice is 270 tons, corn 100 tons and oat 60 tons. It is necessary to abide the ratio of the compounds according to the following table:</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The profit from selling 1 ton of mixture I is 2000 Euro and for the mixture II the profit is 3000 Euro/t. How much of each mixture should the firm produce to maximize the profit?</a:t>
            </a:r>
          </a:p>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889BB3E7-C28C-415A-8BD0-48F463E35C6F}"/>
              </a:ext>
            </a:extLst>
          </p:cNvPr>
          <p:cNvPicPr>
            <a:picLocks noChangeAspect="1"/>
          </p:cNvPicPr>
          <p:nvPr/>
        </p:nvPicPr>
        <p:blipFill>
          <a:blip r:embed="rId2"/>
          <a:stretch>
            <a:fillRect/>
          </a:stretch>
        </p:blipFill>
        <p:spPr>
          <a:xfrm>
            <a:off x="678405" y="2929141"/>
            <a:ext cx="5507241" cy="1873766"/>
          </a:xfrm>
          <a:prstGeom prst="rect">
            <a:avLst/>
          </a:prstGeom>
        </p:spPr>
      </p:pic>
    </p:spTree>
    <p:extLst>
      <p:ext uri="{BB962C8B-B14F-4D97-AF65-F5344CB8AC3E}">
        <p14:creationId xmlns:p14="http://schemas.microsoft.com/office/powerpoint/2010/main" val="1755644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32386"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Example – mathematical model</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3" name="Obrázek 2">
            <a:extLst>
              <a:ext uri="{FF2B5EF4-FFF2-40B4-BE49-F238E27FC236}">
                <a16:creationId xmlns:a16="http://schemas.microsoft.com/office/drawing/2014/main" id="{30CC80E5-67C1-4E27-8F55-DAA35B3AA856}"/>
              </a:ext>
            </a:extLst>
          </p:cNvPr>
          <p:cNvPicPr>
            <a:picLocks noChangeAspect="1"/>
          </p:cNvPicPr>
          <p:nvPr/>
        </p:nvPicPr>
        <p:blipFill>
          <a:blip r:embed="rId2"/>
          <a:stretch>
            <a:fillRect/>
          </a:stretch>
        </p:blipFill>
        <p:spPr>
          <a:xfrm>
            <a:off x="395536" y="1470211"/>
            <a:ext cx="6457548" cy="4006663"/>
          </a:xfrm>
          <a:prstGeom prst="rect">
            <a:avLst/>
          </a:prstGeom>
        </p:spPr>
      </p:pic>
    </p:spTree>
    <p:extLst>
      <p:ext uri="{BB962C8B-B14F-4D97-AF65-F5344CB8AC3E}">
        <p14:creationId xmlns:p14="http://schemas.microsoft.com/office/powerpoint/2010/main" val="1879736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21129"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Example – dual model</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3" name="Obrázek 2">
            <a:extLst>
              <a:ext uri="{FF2B5EF4-FFF2-40B4-BE49-F238E27FC236}">
                <a16:creationId xmlns:a16="http://schemas.microsoft.com/office/drawing/2014/main" id="{C8FCEAE8-3278-4E22-8E67-D97D7301FD16}"/>
              </a:ext>
            </a:extLst>
          </p:cNvPr>
          <p:cNvPicPr>
            <a:picLocks noChangeAspect="1"/>
          </p:cNvPicPr>
          <p:nvPr/>
        </p:nvPicPr>
        <p:blipFill>
          <a:blip r:embed="rId2"/>
          <a:stretch>
            <a:fillRect/>
          </a:stretch>
        </p:blipFill>
        <p:spPr>
          <a:xfrm>
            <a:off x="395536" y="2022662"/>
            <a:ext cx="6871522" cy="3263713"/>
          </a:xfrm>
          <a:prstGeom prst="rect">
            <a:avLst/>
          </a:prstGeom>
        </p:spPr>
      </p:pic>
    </p:spTree>
    <p:extLst>
      <p:ext uri="{BB962C8B-B14F-4D97-AF65-F5344CB8AC3E}">
        <p14:creationId xmlns:p14="http://schemas.microsoft.com/office/powerpoint/2010/main" val="3969400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068508"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Duality as a relation between two linear programming models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Duality = precisely defined mutual relationship between two problems of linear programming. </a:t>
            </a:r>
          </a:p>
          <a:p>
            <a:r>
              <a:rPr lang="en-US" sz="2200" b="1" dirty="0">
                <a:solidFill>
                  <a:srgbClr val="307871"/>
                </a:solidFill>
                <a:latin typeface="Times New Roman" panose="02020603050405020304" pitchFamily="18" charset="0"/>
                <a:cs typeface="Times New Roman" panose="02020603050405020304" pitchFamily="18" charset="0"/>
              </a:rPr>
              <a:t>Every linear programming problem, referred to as a primal problem, can be converted into a dual problem (thus there are always two symmetric problems).</a:t>
            </a:r>
          </a:p>
          <a:p>
            <a:r>
              <a:rPr lang="en-US" sz="2200" b="1" dirty="0">
                <a:solidFill>
                  <a:srgbClr val="307871"/>
                </a:solidFill>
                <a:latin typeface="Times New Roman" panose="02020603050405020304" pitchFamily="18" charset="0"/>
                <a:cs typeface="Times New Roman" panose="02020603050405020304" pitchFamily="18" charset="0"/>
              </a:rPr>
              <a:t>The dual of a dual linear program is the original primal linear program. </a:t>
            </a:r>
          </a:p>
          <a:p>
            <a:r>
              <a:rPr lang="en-US" sz="2200" b="1" dirty="0">
                <a:solidFill>
                  <a:srgbClr val="307871"/>
                </a:solidFill>
                <a:latin typeface="Times New Roman" panose="02020603050405020304" pitchFamily="18" charset="0"/>
                <a:cs typeface="Times New Roman" panose="02020603050405020304" pitchFamily="18" charset="0"/>
              </a:rPr>
              <a:t>The form of a dual problem depends on the form of primal problem – symmetric and asymmetric duality</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4080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27952"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Symmetric duality – matrix form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0AD1B10E-3A1D-44B0-B04B-5EB67FC5DDDC}"/>
              </a:ext>
            </a:extLst>
          </p:cNvPr>
          <p:cNvPicPr>
            <a:picLocks noChangeAspect="1"/>
          </p:cNvPicPr>
          <p:nvPr/>
        </p:nvPicPr>
        <p:blipFill>
          <a:blip r:embed="rId2"/>
          <a:stretch>
            <a:fillRect/>
          </a:stretch>
        </p:blipFill>
        <p:spPr>
          <a:xfrm>
            <a:off x="2494892" y="2221071"/>
            <a:ext cx="5369160" cy="3016492"/>
          </a:xfrm>
          <a:prstGeom prst="rect">
            <a:avLst/>
          </a:prstGeom>
        </p:spPr>
      </p:pic>
    </p:spTree>
    <p:extLst>
      <p:ext uri="{BB962C8B-B14F-4D97-AF65-F5344CB8AC3E}">
        <p14:creationId xmlns:p14="http://schemas.microsoft.com/office/powerpoint/2010/main" val="4291785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85183"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Symmetric duality – summation form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6C07316F-0E25-4C71-BFDF-579ED58411F2}"/>
              </a:ext>
            </a:extLst>
          </p:cNvPr>
          <p:cNvPicPr>
            <a:picLocks noChangeAspect="1"/>
          </p:cNvPicPr>
          <p:nvPr/>
        </p:nvPicPr>
        <p:blipFill>
          <a:blip r:embed="rId2"/>
          <a:stretch>
            <a:fillRect/>
          </a:stretch>
        </p:blipFill>
        <p:spPr>
          <a:xfrm>
            <a:off x="2404937" y="1413485"/>
            <a:ext cx="7382126" cy="4031029"/>
          </a:xfrm>
          <a:prstGeom prst="rect">
            <a:avLst/>
          </a:prstGeom>
        </p:spPr>
      </p:pic>
    </p:spTree>
    <p:extLst>
      <p:ext uri="{BB962C8B-B14F-4D97-AF65-F5344CB8AC3E}">
        <p14:creationId xmlns:p14="http://schemas.microsoft.com/office/powerpoint/2010/main" val="228997185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TotalTime>
  <Words>1216</Words>
  <Application>Microsoft Office PowerPoint</Application>
  <PresentationFormat>Širokoúhlá obrazovka</PresentationFormat>
  <Paragraphs>123</Paragraphs>
  <Slides>29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Calibri Light</vt:lpstr>
      <vt:lpstr>Times New Roman</vt:lpstr>
      <vt:lpstr>Motiv Office</vt:lpstr>
      <vt:lpstr>Duality in Linear Programming</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 </cp:lastModifiedBy>
  <cp:revision>38</cp:revision>
  <dcterms:created xsi:type="dcterms:W3CDTF">2016-11-25T20:36:16Z</dcterms:created>
  <dcterms:modified xsi:type="dcterms:W3CDTF">2019-12-14T12:52:07Z</dcterms:modified>
</cp:coreProperties>
</file>