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312" r:id="rId4"/>
    <p:sldId id="283" r:id="rId5"/>
    <p:sldId id="284" r:id="rId6"/>
    <p:sldId id="285" r:id="rId7"/>
    <p:sldId id="286" r:id="rId8"/>
    <p:sldId id="287" r:id="rId9"/>
    <p:sldId id="270" r:id="rId10"/>
    <p:sldId id="271" r:id="rId11"/>
    <p:sldId id="272" r:id="rId12"/>
    <p:sldId id="273" r:id="rId13"/>
    <p:sldId id="313" r:id="rId14"/>
    <p:sldId id="274" r:id="rId15"/>
    <p:sldId id="314" r:id="rId16"/>
    <p:sldId id="275" r:id="rId17"/>
    <p:sldId id="315" r:id="rId18"/>
    <p:sldId id="316" r:id="rId19"/>
    <p:sldId id="317" r:id="rId20"/>
    <p:sldId id="318" r:id="rId21"/>
    <p:sldId id="276" r:id="rId22"/>
    <p:sldId id="277" r:id="rId23"/>
    <p:sldId id="278" r:id="rId24"/>
    <p:sldId id="289" r:id="rId25"/>
    <p:sldId id="290" r:id="rId26"/>
    <p:sldId id="288"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14.12.2019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14.12.2019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14.12.2019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15.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16.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US" sz="5333" b="1" dirty="0">
                <a:solidFill>
                  <a:schemeClr val="bg1"/>
                </a:solidFill>
                <a:latin typeface="Times New Roman" panose="02020603050405020304" pitchFamily="18" charset="0"/>
                <a:cs typeface="Times New Roman" panose="02020603050405020304" pitchFamily="18" charset="0"/>
              </a:rPr>
              <a:t>Transportation Problem</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200" b="1" dirty="0">
                <a:solidFill>
                  <a:srgbClr val="307871"/>
                </a:solidFill>
                <a:latin typeface="Times New Roman" panose="02020603050405020304" pitchFamily="18" charset="0"/>
                <a:cs typeface="Times New Roman" panose="02020603050405020304" pitchFamily="18" charset="0"/>
              </a:rPr>
              <a:t>Ing. Radom</a:t>
            </a:r>
            <a:r>
              <a:rPr lang="cs-CZ" altLang="cs-CZ" sz="1200" b="1" dirty="0" err="1">
                <a:solidFill>
                  <a:srgbClr val="307871"/>
                </a:solidFill>
                <a:latin typeface="Times New Roman" panose="02020603050405020304" pitchFamily="18" charset="0"/>
                <a:cs typeface="Times New Roman" panose="02020603050405020304" pitchFamily="18" charset="0"/>
              </a:rPr>
              <a:t>ír</a:t>
            </a:r>
            <a:r>
              <a:rPr lang="cs-CZ" altLang="cs-CZ" sz="1200" b="1" dirty="0">
                <a:solidFill>
                  <a:srgbClr val="307871"/>
                </a:solidFill>
                <a:latin typeface="Times New Roman" panose="02020603050405020304" pitchFamily="18" charset="0"/>
                <a:cs typeface="Times New Roman" panose="02020603050405020304" pitchFamily="18" charset="0"/>
              </a:rPr>
              <a:t> Perzina,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Operational</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Analysis</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for</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Economists</a:t>
            </a:r>
            <a:endParaRPr lang="en-GB"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INMBAOAE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6365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Balancing of the TP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C6506ED4-362E-4678-9006-0CFFF40CC0B4}"/>
              </a:ext>
            </a:extLst>
          </p:cNvPr>
          <p:cNvPicPr>
            <a:picLocks noChangeAspect="1"/>
          </p:cNvPicPr>
          <p:nvPr/>
        </p:nvPicPr>
        <p:blipFill>
          <a:blip r:embed="rId2"/>
          <a:stretch>
            <a:fillRect/>
          </a:stretch>
        </p:blipFill>
        <p:spPr>
          <a:xfrm>
            <a:off x="395536" y="1306646"/>
            <a:ext cx="8168556" cy="4789354"/>
          </a:xfrm>
          <a:prstGeom prst="rect">
            <a:avLst/>
          </a:prstGeom>
        </p:spPr>
      </p:pic>
    </p:spTree>
    <p:extLst>
      <p:ext uri="{BB962C8B-B14F-4D97-AF65-F5344CB8AC3E}">
        <p14:creationId xmlns:p14="http://schemas.microsoft.com/office/powerpoint/2010/main" val="2289971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057288"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Mathematical Model of the balanced Transportation Problem </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8027216B-6831-4062-B35E-122FB50296D9}"/>
              </a:ext>
            </a:extLst>
          </p:cNvPr>
          <p:cNvPicPr>
            <a:picLocks noChangeAspect="1"/>
          </p:cNvPicPr>
          <p:nvPr/>
        </p:nvPicPr>
        <p:blipFill>
          <a:blip r:embed="rId2"/>
          <a:stretch>
            <a:fillRect/>
          </a:stretch>
        </p:blipFill>
        <p:spPr>
          <a:xfrm>
            <a:off x="395536" y="1470212"/>
            <a:ext cx="5944133" cy="4392706"/>
          </a:xfrm>
          <a:prstGeom prst="rect">
            <a:avLst/>
          </a:prstGeom>
        </p:spPr>
      </p:pic>
    </p:spTree>
    <p:extLst>
      <p:ext uri="{BB962C8B-B14F-4D97-AF65-F5344CB8AC3E}">
        <p14:creationId xmlns:p14="http://schemas.microsoft.com/office/powerpoint/2010/main" val="36308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50495"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Solving of the Balanced TP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E5AEF0E0-22DA-4718-9065-7555897CCA7E}"/>
              </a:ext>
            </a:extLst>
          </p:cNvPr>
          <p:cNvPicPr>
            <a:picLocks noChangeAspect="1"/>
          </p:cNvPicPr>
          <p:nvPr/>
        </p:nvPicPr>
        <p:blipFill>
          <a:blip r:embed="rId2"/>
          <a:stretch>
            <a:fillRect/>
          </a:stretch>
        </p:blipFill>
        <p:spPr>
          <a:xfrm>
            <a:off x="395536" y="1810274"/>
            <a:ext cx="7194327" cy="4061608"/>
          </a:xfrm>
          <a:prstGeom prst="rect">
            <a:avLst/>
          </a:prstGeom>
        </p:spPr>
      </p:pic>
    </p:spTree>
    <p:extLst>
      <p:ext uri="{BB962C8B-B14F-4D97-AF65-F5344CB8AC3E}">
        <p14:creationId xmlns:p14="http://schemas.microsoft.com/office/powerpoint/2010/main" val="1622123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069838" cy="954107"/>
          </a:xfrm>
          <a:prstGeom prst="rect">
            <a:avLst/>
          </a:prstGeom>
        </p:spPr>
        <p:txBody>
          <a:bodyPr wrap="none">
            <a:spAutoFit/>
          </a:bodyPr>
          <a:lstStyle/>
          <a:p>
            <a:pPr>
              <a:defRPr/>
            </a:pPr>
            <a:r>
              <a:rPr lang="en-US" sz="2800" kern="0" dirty="0">
                <a:solidFill>
                  <a:srgbClr val="307871"/>
                </a:solidFill>
                <a:latin typeface="Times New Roman"/>
              </a:rPr>
              <a:t>Finding an Initial Solution - Northwest Corner Method</a:t>
            </a:r>
            <a:endParaRPr lang="en-GB" sz="2800" kern="0"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Start at the cell in the upper left-hand corner of the transportation table for a shipment, i.e., cell (1,1).</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Compare available supply and demand for this cell. Allocate smaller of the two values in this cell. Encircle this allocation. Reduce the available supply and demand by this vale.</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Move to the next cell according to the following scheme:</a:t>
            </a:r>
          </a:p>
          <a:p>
            <a:pPr marL="914400" lvl="1" indent="-457200">
              <a:buFont typeface="+mj-lt"/>
              <a:buAutoNum type="romanLcPeriod"/>
            </a:pPr>
            <a:r>
              <a:rPr lang="en-US" sz="1800" b="1" dirty="0">
                <a:solidFill>
                  <a:srgbClr val="307871"/>
                </a:solidFill>
                <a:latin typeface="Times New Roman" panose="02020603050405020304" pitchFamily="18" charset="0"/>
                <a:cs typeface="Times New Roman" panose="02020603050405020304" pitchFamily="18" charset="0"/>
              </a:rPr>
              <a:t>If the supply exceeds the demand, the next cell is the adjacent cell in the row, i.e., c(1,1) c(1,2).</a:t>
            </a:r>
          </a:p>
          <a:p>
            <a:pPr marL="914400" lvl="1" indent="-457200">
              <a:buFont typeface="+mj-lt"/>
              <a:buAutoNum type="romanLcPeriod"/>
            </a:pPr>
            <a:r>
              <a:rPr lang="en-US" sz="1800" b="1" dirty="0">
                <a:solidFill>
                  <a:srgbClr val="307871"/>
                </a:solidFill>
                <a:latin typeface="Times New Roman" panose="02020603050405020304" pitchFamily="18" charset="0"/>
                <a:cs typeface="Times New Roman" panose="02020603050405020304" pitchFamily="18" charset="0"/>
              </a:rPr>
              <a:t>If the demand exceeds supply, the next cell is the adjacent cell in the column, i.e., c(1,1) c(2,1).</a:t>
            </a:r>
          </a:p>
          <a:p>
            <a:pPr marL="914400" lvl="1" indent="-457200">
              <a:buFont typeface="+mj-lt"/>
              <a:buAutoNum type="romanLcPeriod"/>
            </a:pPr>
            <a:r>
              <a:rPr lang="en-US" sz="1800" b="1" dirty="0">
                <a:solidFill>
                  <a:srgbClr val="307871"/>
                </a:solidFill>
                <a:latin typeface="Times New Roman" panose="02020603050405020304" pitchFamily="18" charset="0"/>
                <a:cs typeface="Times New Roman" panose="02020603050405020304" pitchFamily="18" charset="0"/>
              </a:rPr>
              <a:t>If the demand equals supply, (in other words there is a tie) the next cell is the adjacent cell diagonally, i.e., c(1,1) c(2,2).</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Return to step 1.</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Repeat the process until all the supply and demand restrictions are satisfied</a:t>
            </a:r>
          </a:p>
        </p:txBody>
      </p:sp>
    </p:spTree>
    <p:extLst>
      <p:ext uri="{BB962C8B-B14F-4D97-AF65-F5344CB8AC3E}">
        <p14:creationId xmlns:p14="http://schemas.microsoft.com/office/powerpoint/2010/main" val="1795880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069838"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Finding an Initial Solution - Northwest Corner Method</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2EE28E65-60E7-4BBB-91EE-95E472ECD72B}"/>
              </a:ext>
            </a:extLst>
          </p:cNvPr>
          <p:cNvPicPr>
            <a:picLocks noChangeAspect="1"/>
          </p:cNvPicPr>
          <p:nvPr/>
        </p:nvPicPr>
        <p:blipFill>
          <a:blip r:embed="rId2"/>
          <a:stretch>
            <a:fillRect/>
          </a:stretch>
        </p:blipFill>
        <p:spPr>
          <a:xfrm>
            <a:off x="395535" y="1299025"/>
            <a:ext cx="8160865" cy="4796975"/>
          </a:xfrm>
          <a:prstGeom prst="rect">
            <a:avLst/>
          </a:prstGeom>
        </p:spPr>
      </p:pic>
    </p:spTree>
    <p:extLst>
      <p:ext uri="{BB962C8B-B14F-4D97-AF65-F5344CB8AC3E}">
        <p14:creationId xmlns:p14="http://schemas.microsoft.com/office/powerpoint/2010/main" val="2617502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669087" cy="954107"/>
          </a:xfrm>
          <a:prstGeom prst="rect">
            <a:avLst/>
          </a:prstGeom>
        </p:spPr>
        <p:txBody>
          <a:bodyPr wrap="none">
            <a:spAutoFit/>
          </a:bodyPr>
          <a:lstStyle/>
          <a:p>
            <a:pPr>
              <a:defRPr/>
            </a:pPr>
            <a:r>
              <a:rPr lang="en-US" sz="2800" kern="0" dirty="0">
                <a:solidFill>
                  <a:srgbClr val="307871"/>
                </a:solidFill>
                <a:latin typeface="Times New Roman"/>
              </a:rPr>
              <a:t>Finding an Initial Solution - Minimum Cost Method</a:t>
            </a:r>
            <a:endParaRPr lang="en-GB" sz="2800" kern="0"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Start at the cell with the least transportation cost. If there is a tie, choose a cell between the tied cells arbitrarily.</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Compare the available supply and demand for this cell. Allocate the smaller of these two values to this cell. Encircle this allocation. Subtract this value from available supply and demand. If either the supply or demand remaining equals zero, no allocation is to be made. Go to next step.</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Move to the next cell with the least transportation cost. If there is a tie, choose the next cell arbitrarily between the tied cells.</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Go to step 2.</a:t>
            </a:r>
          </a:p>
          <a:p>
            <a:r>
              <a:rPr lang="en-US" sz="2200" b="1" dirty="0">
                <a:solidFill>
                  <a:srgbClr val="307871"/>
                </a:solidFill>
                <a:latin typeface="Times New Roman" panose="02020603050405020304" pitchFamily="18" charset="0"/>
                <a:cs typeface="Times New Roman" panose="02020603050405020304" pitchFamily="18" charset="0"/>
              </a:rPr>
              <a:t>Repeat the process until all the supply and demand restrictions are satisfied.</a:t>
            </a:r>
          </a:p>
        </p:txBody>
      </p:sp>
    </p:spTree>
    <p:extLst>
      <p:ext uri="{BB962C8B-B14F-4D97-AF65-F5344CB8AC3E}">
        <p14:creationId xmlns:p14="http://schemas.microsoft.com/office/powerpoint/2010/main" val="4252123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669087"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Finding an Initial Solution - Minimum Cost Method</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3AB5FC24-65C0-4B0C-B58F-F9B3B261247E}"/>
              </a:ext>
            </a:extLst>
          </p:cNvPr>
          <p:cNvPicPr>
            <a:picLocks noChangeAspect="1"/>
          </p:cNvPicPr>
          <p:nvPr/>
        </p:nvPicPr>
        <p:blipFill>
          <a:blip r:embed="rId2"/>
          <a:stretch>
            <a:fillRect/>
          </a:stretch>
        </p:blipFill>
        <p:spPr>
          <a:xfrm>
            <a:off x="279285" y="1226408"/>
            <a:ext cx="8309989" cy="4914416"/>
          </a:xfrm>
          <a:prstGeom prst="rect">
            <a:avLst/>
          </a:prstGeom>
        </p:spPr>
      </p:pic>
    </p:spTree>
    <p:extLst>
      <p:ext uri="{BB962C8B-B14F-4D97-AF65-F5344CB8AC3E}">
        <p14:creationId xmlns:p14="http://schemas.microsoft.com/office/powerpoint/2010/main" val="3025622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965916" cy="954107"/>
          </a:xfrm>
          <a:prstGeom prst="rect">
            <a:avLst/>
          </a:prstGeom>
        </p:spPr>
        <p:txBody>
          <a:bodyPr wrap="none">
            <a:spAutoFit/>
          </a:bodyPr>
          <a:lstStyle/>
          <a:p>
            <a:pPr>
              <a:defRPr/>
            </a:pPr>
            <a:r>
              <a:rPr lang="en-US" sz="2800" kern="0" dirty="0">
                <a:solidFill>
                  <a:srgbClr val="307871"/>
                </a:solidFill>
                <a:latin typeface="Times New Roman"/>
              </a:rPr>
              <a:t>Finding an Initial Solution – Vogel’s Approximation Method</a:t>
            </a:r>
            <a:endParaRPr lang="en-GB" sz="2800" kern="0"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Calculate a penalty for each row (column) by subtracting the smallest cost element in the row (column) from the next smallest cost element in the same row (column).</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Identify the row or column with the largest penalty. If there are ties, break ties arbitrarily. However, it is recommended to break the tie is to select the value that has the lowest cost entry in its row or column.</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Allocate as many units as possible to the variable with the least cost in the selected row (column). The maximum amount that can be allocated is the smaller of the supply or demand.</a:t>
            </a:r>
          </a:p>
          <a:p>
            <a:pPr marL="457200" indent="-457200">
              <a:buFont typeface="+mj-lt"/>
              <a:buAutoNum type="arabicPeriod"/>
            </a:pPr>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534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965916" cy="954107"/>
          </a:xfrm>
          <a:prstGeom prst="rect">
            <a:avLst/>
          </a:prstGeom>
        </p:spPr>
        <p:txBody>
          <a:bodyPr wrap="none">
            <a:spAutoFit/>
          </a:bodyPr>
          <a:lstStyle/>
          <a:p>
            <a:pPr>
              <a:defRPr/>
            </a:pPr>
            <a:r>
              <a:rPr lang="en-US" sz="2800" kern="0" dirty="0">
                <a:solidFill>
                  <a:srgbClr val="307871"/>
                </a:solidFill>
                <a:latin typeface="Times New Roman"/>
              </a:rPr>
              <a:t>Finding an Initial Solution – Vogel’s Approximation Method</a:t>
            </a:r>
            <a:endParaRPr lang="en-GB" sz="2800" kern="0"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4"/>
            </a:pPr>
            <a:r>
              <a:rPr lang="en-US" sz="2200" b="1" dirty="0">
                <a:solidFill>
                  <a:srgbClr val="307871"/>
                </a:solidFill>
                <a:latin typeface="Times New Roman" panose="02020603050405020304" pitchFamily="18" charset="0"/>
                <a:cs typeface="Times New Roman" panose="02020603050405020304" pitchFamily="18" charset="0"/>
              </a:rPr>
              <a:t>Adjust the supply and demand to show the allocation made. Eliminate any row (column) that has just been completely satisfied by the allocation just made.</a:t>
            </a:r>
          </a:p>
          <a:p>
            <a:pPr marL="914400" lvl="1" indent="-457200">
              <a:buFont typeface="+mj-lt"/>
              <a:buAutoNum type="romanLcPeriod"/>
            </a:pPr>
            <a:r>
              <a:rPr lang="en-US" sz="1800" b="1" dirty="0">
                <a:solidFill>
                  <a:srgbClr val="307871"/>
                </a:solidFill>
                <a:latin typeface="Times New Roman" panose="02020603050405020304" pitchFamily="18" charset="0"/>
                <a:cs typeface="Times New Roman" panose="02020603050405020304" pitchFamily="18" charset="0"/>
              </a:rPr>
              <a:t>If the supply is now zero, eliminate the source.</a:t>
            </a:r>
          </a:p>
          <a:p>
            <a:pPr marL="914400" lvl="1" indent="-457200">
              <a:buFont typeface="+mj-lt"/>
              <a:buAutoNum type="romanLcPeriod"/>
            </a:pPr>
            <a:r>
              <a:rPr lang="en-US" sz="1800" b="1" dirty="0">
                <a:solidFill>
                  <a:srgbClr val="307871"/>
                </a:solidFill>
                <a:latin typeface="Times New Roman" panose="02020603050405020304" pitchFamily="18" charset="0"/>
                <a:cs typeface="Times New Roman" panose="02020603050405020304" pitchFamily="18" charset="0"/>
              </a:rPr>
              <a:t>If the demand is now zero, eliminate the destination.</a:t>
            </a:r>
          </a:p>
          <a:p>
            <a:pPr marL="914400" lvl="1" indent="-457200">
              <a:buFont typeface="+mj-lt"/>
              <a:buAutoNum type="romanLcPeriod"/>
            </a:pPr>
            <a:r>
              <a:rPr lang="en-US" sz="1800" b="1" dirty="0">
                <a:solidFill>
                  <a:srgbClr val="307871"/>
                </a:solidFill>
                <a:latin typeface="Times New Roman" panose="02020603050405020304" pitchFamily="18" charset="0"/>
                <a:cs typeface="Times New Roman" panose="02020603050405020304" pitchFamily="18" charset="0"/>
              </a:rPr>
              <a:t>If both the supply and demand are zero, eliminate both the source &amp; destination.</a:t>
            </a:r>
          </a:p>
          <a:p>
            <a:pPr marL="457200" indent="-457200">
              <a:buFont typeface="+mj-lt"/>
              <a:buAutoNum type="arabicPeriod" startAt="4"/>
            </a:pPr>
            <a:r>
              <a:rPr lang="en-US" sz="2200" b="1" dirty="0">
                <a:solidFill>
                  <a:srgbClr val="307871"/>
                </a:solidFill>
                <a:latin typeface="Times New Roman" panose="02020603050405020304" pitchFamily="18" charset="0"/>
                <a:cs typeface="Times New Roman" panose="02020603050405020304" pitchFamily="18" charset="0"/>
              </a:rPr>
              <a:t>Compute the new penalties for each source &amp; destination in the revised transportation tableau formed by step–4.</a:t>
            </a:r>
          </a:p>
          <a:p>
            <a:pPr marL="457200" indent="-457200">
              <a:buFont typeface="+mj-lt"/>
              <a:buAutoNum type="arabicPeriod" startAt="4"/>
            </a:pPr>
            <a:r>
              <a:rPr lang="en-US" sz="2200" b="1" dirty="0">
                <a:solidFill>
                  <a:srgbClr val="307871"/>
                </a:solidFill>
                <a:latin typeface="Times New Roman" panose="02020603050405020304" pitchFamily="18" charset="0"/>
                <a:cs typeface="Times New Roman" panose="02020603050405020304" pitchFamily="18" charset="0"/>
              </a:rPr>
              <a:t>Repeat step–2 through 5 until all supply availability has been exhausted and all demand requirements have been met. It means that the initial feasible solution is obtained.</a:t>
            </a:r>
          </a:p>
        </p:txBody>
      </p:sp>
    </p:spTree>
    <p:extLst>
      <p:ext uri="{BB962C8B-B14F-4D97-AF65-F5344CB8AC3E}">
        <p14:creationId xmlns:p14="http://schemas.microsoft.com/office/powerpoint/2010/main" val="3586999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148384" cy="954107"/>
          </a:xfrm>
          <a:prstGeom prst="rect">
            <a:avLst/>
          </a:prstGeom>
        </p:spPr>
        <p:txBody>
          <a:bodyPr wrap="none">
            <a:spAutoFit/>
          </a:bodyPr>
          <a:lstStyle/>
          <a:p>
            <a:pPr>
              <a:defRPr/>
            </a:pPr>
            <a:r>
              <a:rPr lang="en-US" sz="2800" kern="0" dirty="0">
                <a:solidFill>
                  <a:srgbClr val="307871"/>
                </a:solidFill>
                <a:latin typeface="Times New Roman"/>
              </a:rPr>
              <a:t>Finding the Optimal Solution – Stepping Stone Method</a:t>
            </a:r>
            <a:endParaRPr lang="en-GB" sz="2800" kern="0"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Select an unused square (Non–</a:t>
            </a:r>
            <a:r>
              <a:rPr lang="en-US" sz="2200" b="1" dirty="0" err="1">
                <a:solidFill>
                  <a:srgbClr val="307871"/>
                </a:solidFill>
                <a:latin typeface="Times New Roman" panose="02020603050405020304" pitchFamily="18" charset="0"/>
                <a:cs typeface="Times New Roman" panose="02020603050405020304" pitchFamily="18" charset="0"/>
              </a:rPr>
              <a:t>BasicVariable</a:t>
            </a:r>
            <a:r>
              <a:rPr lang="en-US" sz="2200" b="1" dirty="0">
                <a:solidFill>
                  <a:srgbClr val="307871"/>
                </a:solidFill>
                <a:latin typeface="Times New Roman" panose="02020603050405020304" pitchFamily="18" charset="0"/>
                <a:cs typeface="Times New Roman" panose="02020603050405020304" pitchFamily="18" charset="0"/>
              </a:rPr>
              <a:t>) to evaluate</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Beginning at this square, trace a closed path back to the original square via squares that are currently being used with only horizontal or vertical moves allowed</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Beginning with a plus (+) sign at the unused square, place alternate minus (–) signs and plus signs on each corner square of the closed path just traced</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Calculate an improvement index by adding together the unit cost figures found in each square containing a plus sign and then subtracting the unit costs in each square containing a minus sign</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Repeat steps 1 to 4 until an improvement index has been calculated for all unused squares. If all indices computed are greater than or equal to zero, an optimal solution has been reached. If not, it is possible to improve the current solution and decrease total shipping costs.</a:t>
            </a:r>
          </a:p>
          <a:p>
            <a:pPr marL="457200" indent="-457200">
              <a:buFont typeface="+mj-lt"/>
              <a:buAutoNum type="arabicPeriod"/>
            </a:pPr>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29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415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economic model of  transportation problem</a:t>
            </a:r>
          </a:p>
          <a:p>
            <a:r>
              <a:rPr lang="en-US" sz="2200" b="1" dirty="0">
                <a:solidFill>
                  <a:srgbClr val="307871"/>
                </a:solidFill>
                <a:latin typeface="Times New Roman" panose="02020603050405020304" pitchFamily="18" charset="0"/>
                <a:cs typeface="Times New Roman" panose="02020603050405020304" pitchFamily="18" charset="0"/>
              </a:rPr>
              <a:t>Mathematical model of  the transportation problem</a:t>
            </a:r>
          </a:p>
          <a:p>
            <a:r>
              <a:rPr lang="en-US" sz="2200" b="1" dirty="0">
                <a:solidFill>
                  <a:srgbClr val="307871"/>
                </a:solidFill>
                <a:latin typeface="Times New Roman" panose="02020603050405020304" pitchFamily="18" charset="0"/>
                <a:cs typeface="Times New Roman" panose="02020603050405020304" pitchFamily="18" charset="0"/>
              </a:rPr>
              <a:t>Initial solution of the transportation problem</a:t>
            </a:r>
          </a:p>
          <a:p>
            <a:r>
              <a:rPr lang="en-US" sz="2200" b="1" dirty="0">
                <a:solidFill>
                  <a:srgbClr val="307871"/>
                </a:solidFill>
                <a:latin typeface="Times New Roman" panose="02020603050405020304" pitchFamily="18" charset="0"/>
                <a:cs typeface="Times New Roman" panose="02020603050405020304" pitchFamily="18" charset="0"/>
              </a:rPr>
              <a:t>Problem solution</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923690" cy="954107"/>
          </a:xfrm>
          <a:prstGeom prst="rect">
            <a:avLst/>
          </a:prstGeom>
        </p:spPr>
        <p:txBody>
          <a:bodyPr wrap="none">
            <a:spAutoFit/>
          </a:bodyPr>
          <a:lstStyle/>
          <a:p>
            <a:pPr>
              <a:defRPr/>
            </a:pPr>
            <a:r>
              <a:rPr lang="en-US" sz="2800" kern="0" dirty="0">
                <a:solidFill>
                  <a:srgbClr val="307871"/>
                </a:solidFill>
                <a:latin typeface="Times New Roman"/>
              </a:rPr>
              <a:t>Finding the Optimal Solution – MODI Method</a:t>
            </a:r>
            <a:endParaRPr lang="en-GB" sz="2800" kern="0" dirty="0">
              <a:solidFill>
                <a:sysClr val="windowText" lastClr="00000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MODI (modified distribution) method allows us to compute improvement indices quickly for each unused square without drawing all of the closed paths</a:t>
            </a:r>
          </a:p>
          <a:p>
            <a:r>
              <a:rPr lang="en-US" sz="2200" b="1" dirty="0">
                <a:solidFill>
                  <a:srgbClr val="307871"/>
                </a:solidFill>
                <a:latin typeface="Times New Roman" panose="02020603050405020304" pitchFamily="18" charset="0"/>
                <a:cs typeface="Times New Roman" panose="02020603050405020304" pitchFamily="18" charset="0"/>
              </a:rPr>
              <a:t>Because of this, it can often provide considerable time savings over the stepping-stone method for solving transportation problems</a:t>
            </a:r>
          </a:p>
          <a:p>
            <a:r>
              <a:rPr lang="en-US" sz="2200" b="1" dirty="0">
                <a:solidFill>
                  <a:srgbClr val="307871"/>
                </a:solidFill>
                <a:latin typeface="Times New Roman" panose="02020603050405020304" pitchFamily="18" charset="0"/>
                <a:cs typeface="Times New Roman" panose="02020603050405020304" pitchFamily="18" charset="0"/>
              </a:rPr>
              <a:t>If there is a negative improvement index, then only one stepping-stone path must be found</a:t>
            </a:r>
          </a:p>
          <a:p>
            <a:r>
              <a:rPr lang="en-US" sz="2200" b="1" dirty="0">
                <a:solidFill>
                  <a:srgbClr val="307871"/>
                </a:solidFill>
                <a:latin typeface="Times New Roman" panose="02020603050405020304" pitchFamily="18" charset="0"/>
                <a:cs typeface="Times New Roman" panose="02020603050405020304" pitchFamily="18" charset="0"/>
              </a:rPr>
              <a:t>This is used in the same manner as before to obtain an improved solution</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4538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948557"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Applications of the transportation problem – production scheduling </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307871"/>
                </a:solidFill>
                <a:latin typeface="Times New Roman" panose="02020603050405020304" pitchFamily="18" charset="0"/>
                <a:cs typeface="Times New Roman" panose="02020603050405020304" pitchFamily="18" charset="0"/>
              </a:rPr>
              <a:t>Example:</a:t>
            </a:r>
          </a:p>
          <a:p>
            <a:r>
              <a:rPr lang="en-US" sz="2200" b="1" dirty="0">
                <a:solidFill>
                  <a:srgbClr val="307871"/>
                </a:solidFill>
                <a:latin typeface="Times New Roman" panose="02020603050405020304" pitchFamily="18" charset="0"/>
                <a:cs typeface="Times New Roman" panose="02020603050405020304" pitchFamily="18" charset="0"/>
              </a:rPr>
              <a:t>Brewery produces 9°, 10° beer and 12° pale lager and dark lager beer in three factories, each of them producing two types of bottles – ½ and ⅓ liter. Weekly production capacities in three factories A, B, and C are 25800, 24600 and 27000 bottles, respectively. Expected weekly production: 21600 bottles of  9° beer in  ½ l bottles, 22800 bottles of 10° beer in ½ l bottles, 3600 bottles of 12° dark lager in ½ l bottles,  20400 bottles of 12° pale lager in ½ l bottles, and 3000 pieces of 2° pale lager in ⅓l bottles. Production costs of beer are in table.</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397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734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Production plan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Aim: Plan production such that the production costs are minimized.</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5F665762-C605-495D-A37B-899244D95F41}"/>
              </a:ext>
            </a:extLst>
          </p:cNvPr>
          <p:cNvGraphicFramePr>
            <a:graphicFrameLocks noChangeAspect="1"/>
          </p:cNvGraphicFramePr>
          <p:nvPr>
            <p:extLst>
              <p:ext uri="{D42A27DB-BD31-4B8C-83A1-F6EECF244321}">
                <p14:modId xmlns:p14="http://schemas.microsoft.com/office/powerpoint/2010/main" val="1602614693"/>
              </p:ext>
            </p:extLst>
          </p:nvPr>
        </p:nvGraphicFramePr>
        <p:xfrm>
          <a:off x="395536" y="1739580"/>
          <a:ext cx="8564562" cy="2909887"/>
        </p:xfrm>
        <a:graphic>
          <a:graphicData uri="http://schemas.openxmlformats.org/presentationml/2006/ole">
            <mc:AlternateContent xmlns:mc="http://schemas.openxmlformats.org/markup-compatibility/2006">
              <mc:Choice xmlns:v="urn:schemas-microsoft-com:vml" Requires="v">
                <p:oleObj spid="_x0000_s3076" name="Document" r:id="rId3" imgW="4796638" imgH="1630499" progId="Word.Document.8">
                  <p:embed/>
                </p:oleObj>
              </mc:Choice>
              <mc:Fallback>
                <p:oleObj name="Document" r:id="rId3" imgW="4796638" imgH="1630499" progId="Word.Document.8">
                  <p:embed/>
                  <p:pic>
                    <p:nvPicPr>
                      <p:cNvPr id="17412" name="Object 4">
                        <a:extLst>
                          <a:ext uri="{FF2B5EF4-FFF2-40B4-BE49-F238E27FC236}">
                            <a16:creationId xmlns:a16="http://schemas.microsoft.com/office/drawing/2014/main" id="{601734B6-4883-4A95-806D-AF60FD5BBFB2}"/>
                          </a:ext>
                        </a:extLst>
                      </p:cNvPr>
                      <p:cNvPicPr>
                        <a:picLocks noChangeAspect="1" noChangeArrowheads="1"/>
                      </p:cNvPicPr>
                      <p:nvPr/>
                    </p:nvPicPr>
                    <p:blipFill>
                      <a:blip r:embed="rId4"/>
                      <a:srcRect l="4817" r="6021"/>
                      <a:stretch>
                        <a:fillRect/>
                      </a:stretch>
                    </p:blipFill>
                    <p:spPr bwMode="auto">
                      <a:xfrm>
                        <a:off x="395536" y="1739580"/>
                        <a:ext cx="8564562" cy="29098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20836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2286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Production plan - solution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Factories – sources</a:t>
            </a:r>
          </a:p>
          <a:p>
            <a:r>
              <a:rPr lang="en-US" sz="2200" b="1" dirty="0">
                <a:solidFill>
                  <a:srgbClr val="307871"/>
                </a:solidFill>
                <a:latin typeface="Times New Roman" panose="02020603050405020304" pitchFamily="18" charset="0"/>
                <a:cs typeface="Times New Roman" panose="02020603050405020304" pitchFamily="18" charset="0"/>
              </a:rPr>
              <a:t>Requests for special types of beer – destinations</a:t>
            </a:r>
          </a:p>
          <a:p>
            <a:pPr marL="0" indent="0">
              <a:buNone/>
            </a:pPr>
            <a:endParaRPr lang="en-US" sz="2200" b="1" dirty="0">
              <a:solidFill>
                <a:srgbClr val="307871"/>
              </a:solidFill>
              <a:latin typeface="Times New Roman" panose="02020603050405020304" pitchFamily="18" charset="0"/>
              <a:cs typeface="Times New Roman" panose="02020603050405020304" pitchFamily="18" charset="0"/>
            </a:endParaRPr>
          </a:p>
          <a:p>
            <a:pPr marL="0" indent="0">
              <a:buNone/>
            </a:pPr>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Transportation problem with three sources and five destinations.</a:t>
            </a:r>
          </a:p>
          <a:p>
            <a:r>
              <a:rPr lang="en-US" sz="2200" b="1" dirty="0">
                <a:solidFill>
                  <a:srgbClr val="307871"/>
                </a:solidFill>
                <a:latin typeface="Times New Roman" panose="02020603050405020304" pitchFamily="18" charset="0"/>
                <a:cs typeface="Times New Roman" panose="02020603050405020304" pitchFamily="18" charset="0"/>
              </a:rPr>
              <a:t>(Capacity of factories is higher than requests for production – unbalanced transportation problem)</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
        <p:nvSpPr>
          <p:cNvPr id="2" name="Šipka: dolů 1">
            <a:extLst>
              <a:ext uri="{FF2B5EF4-FFF2-40B4-BE49-F238E27FC236}">
                <a16:creationId xmlns:a16="http://schemas.microsoft.com/office/drawing/2014/main" id="{B968B024-A855-4EA5-82EA-AE3308CAC16D}"/>
              </a:ext>
            </a:extLst>
          </p:cNvPr>
          <p:cNvSpPr/>
          <p:nvPr/>
        </p:nvSpPr>
        <p:spPr>
          <a:xfrm>
            <a:off x="3558988" y="2366682"/>
            <a:ext cx="367553" cy="7799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511274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6679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Production plan – optimal solution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Total production costs 18 870,-.</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8B18CFFE-9700-4472-B0A2-CF95FF5606DB}"/>
              </a:ext>
            </a:extLst>
          </p:cNvPr>
          <p:cNvGraphicFramePr>
            <a:graphicFrameLocks noChangeAspect="1"/>
          </p:cNvGraphicFramePr>
          <p:nvPr>
            <p:extLst>
              <p:ext uri="{D42A27DB-BD31-4B8C-83A1-F6EECF244321}">
                <p14:modId xmlns:p14="http://schemas.microsoft.com/office/powerpoint/2010/main" val="1652286674"/>
              </p:ext>
            </p:extLst>
          </p:nvPr>
        </p:nvGraphicFramePr>
        <p:xfrm>
          <a:off x="395536" y="1726733"/>
          <a:ext cx="7767638" cy="2351087"/>
        </p:xfrm>
        <a:graphic>
          <a:graphicData uri="http://schemas.openxmlformats.org/presentationml/2006/ole">
            <mc:AlternateContent xmlns:mc="http://schemas.openxmlformats.org/markup-compatibility/2006">
              <mc:Choice xmlns:v="urn:schemas-microsoft-com:vml" Requires="v">
                <p:oleObj spid="_x0000_s4100" name="Document" r:id="rId3" imgW="4784566" imgH="1454917" progId="Word.Document.8">
                  <p:embed/>
                </p:oleObj>
              </mc:Choice>
              <mc:Fallback>
                <p:oleObj name="Document" r:id="rId3" imgW="4784566" imgH="1454917" progId="Word.Document.8">
                  <p:embed/>
                  <p:pic>
                    <p:nvPicPr>
                      <p:cNvPr id="19460" name="Object 4">
                        <a:extLst>
                          <a:ext uri="{FF2B5EF4-FFF2-40B4-BE49-F238E27FC236}">
                            <a16:creationId xmlns:a16="http://schemas.microsoft.com/office/drawing/2014/main" id="{0400E254-5DB3-4F11-ABE7-17AE509D68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4930" r="5408" b="5327"/>
                      <a:stretch>
                        <a:fillRect/>
                      </a:stretch>
                    </p:blipFill>
                    <p:spPr bwMode="auto">
                      <a:xfrm>
                        <a:off x="395536" y="1726733"/>
                        <a:ext cx="7767638" cy="235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58352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47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Points to remember</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Sources</a:t>
            </a:r>
          </a:p>
          <a:p>
            <a:r>
              <a:rPr lang="en-US" sz="2200" b="1" dirty="0">
                <a:solidFill>
                  <a:srgbClr val="307871"/>
                </a:solidFill>
                <a:latin typeface="Times New Roman" panose="02020603050405020304" pitchFamily="18" charset="0"/>
                <a:cs typeface="Times New Roman" panose="02020603050405020304" pitchFamily="18" charset="0"/>
              </a:rPr>
              <a:t>Destinations</a:t>
            </a:r>
          </a:p>
          <a:p>
            <a:r>
              <a:rPr lang="en-US" sz="2200" b="1" dirty="0">
                <a:solidFill>
                  <a:srgbClr val="307871"/>
                </a:solidFill>
                <a:latin typeface="Times New Roman" panose="02020603050405020304" pitchFamily="18" charset="0"/>
                <a:cs typeface="Times New Roman" panose="02020603050405020304" pitchFamily="18" charset="0"/>
              </a:rPr>
              <a:t>Initial solution</a:t>
            </a:r>
          </a:p>
          <a:p>
            <a:r>
              <a:rPr lang="en-US" sz="2200" b="1" dirty="0">
                <a:solidFill>
                  <a:srgbClr val="307871"/>
                </a:solidFill>
                <a:latin typeface="Times New Roman" panose="02020603050405020304" pitchFamily="18" charset="0"/>
                <a:cs typeface="Times New Roman" panose="02020603050405020304" pitchFamily="18" charset="0"/>
              </a:rPr>
              <a:t>Optimal solution</a:t>
            </a:r>
          </a:p>
          <a:p>
            <a:r>
              <a:rPr lang="en-US" sz="2200" b="1" dirty="0">
                <a:solidFill>
                  <a:srgbClr val="307871"/>
                </a:solidFill>
                <a:latin typeface="Times New Roman" panose="02020603050405020304" pitchFamily="18" charset="0"/>
                <a:cs typeface="Times New Roman" panose="02020603050405020304" pitchFamily="18" charset="0"/>
              </a:rPr>
              <a:t>Production scheduling</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489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587188" y="2584453"/>
            <a:ext cx="110176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6000" b="1" dirty="0">
                <a:solidFill>
                  <a:srgbClr val="002060"/>
                </a:solidFill>
                <a:latin typeface="Times New Roman" panose="02020603050405020304" pitchFamily="18" charset="0"/>
                <a:cs typeface="Times New Roman" panose="02020603050405020304" pitchFamily="18" charset="0"/>
              </a:rPr>
              <a:t>Thank you for your attention</a:t>
            </a:r>
            <a:endParaRPr lang="en-US" altLang="cs-CZ" sz="6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9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5942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Definition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basic transportation problem was originally developed by F.L. </a:t>
            </a:r>
            <a:r>
              <a:rPr lang="en-US" sz="2200" b="1" dirty="0" err="1">
                <a:solidFill>
                  <a:srgbClr val="307871"/>
                </a:solidFill>
                <a:latin typeface="Times New Roman" panose="02020603050405020304" pitchFamily="18" charset="0"/>
                <a:cs typeface="Times New Roman" panose="02020603050405020304" pitchFamily="18" charset="0"/>
              </a:rPr>
              <a:t>Hitchcockin</a:t>
            </a:r>
            <a:r>
              <a:rPr lang="en-US" sz="2200" b="1" dirty="0">
                <a:solidFill>
                  <a:srgbClr val="307871"/>
                </a:solidFill>
                <a:latin typeface="Times New Roman" panose="02020603050405020304" pitchFamily="18" charset="0"/>
                <a:cs typeface="Times New Roman" panose="02020603050405020304" pitchFamily="18" charset="0"/>
              </a:rPr>
              <a:t> 1941 in his study entitled “The distribution of a product from several sources to numerous locations”.</a:t>
            </a:r>
          </a:p>
          <a:p>
            <a:r>
              <a:rPr lang="en-US" sz="2200" b="1" dirty="0">
                <a:solidFill>
                  <a:srgbClr val="307871"/>
                </a:solidFill>
                <a:latin typeface="Times New Roman" panose="02020603050405020304" pitchFamily="18" charset="0"/>
                <a:cs typeface="Times New Roman" panose="02020603050405020304" pitchFamily="18" charset="0"/>
              </a:rPr>
              <a:t>To find out optimum transportation schedule keeping in mind cost of transportation to be minimized.</a:t>
            </a:r>
          </a:p>
          <a:p>
            <a:r>
              <a:rPr lang="en-US" sz="2200" b="1" dirty="0">
                <a:solidFill>
                  <a:srgbClr val="307871"/>
                </a:solidFill>
                <a:latin typeface="Times New Roman" panose="02020603050405020304" pitchFamily="18" charset="0"/>
                <a:cs typeface="Times New Roman" panose="02020603050405020304" pitchFamily="18" charset="0"/>
              </a:rPr>
              <a:t>The transportation problem is a special type of LPP where the objective is to minimize the cost of distributing a product from a number of sources or origins to a number of destinations.</a:t>
            </a:r>
          </a:p>
          <a:p>
            <a:r>
              <a:rPr lang="en-US" sz="2200" b="1" dirty="0">
                <a:solidFill>
                  <a:srgbClr val="307871"/>
                </a:solidFill>
                <a:latin typeface="Times New Roman" panose="02020603050405020304" pitchFamily="18" charset="0"/>
                <a:cs typeface="Times New Roman" panose="02020603050405020304" pitchFamily="18" charset="0"/>
              </a:rPr>
              <a:t>Because of its special structure the usual simplex method is not suitable for solving transportation problems. These problems require special method of solution.</a:t>
            </a:r>
          </a:p>
        </p:txBody>
      </p:sp>
    </p:spTree>
    <p:extLst>
      <p:ext uri="{BB962C8B-B14F-4D97-AF65-F5344CB8AC3E}">
        <p14:creationId xmlns:p14="http://schemas.microsoft.com/office/powerpoint/2010/main" val="3018240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9364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Transportation Problem </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6" name="Picture 4" descr="obr6_1">
            <a:extLst>
              <a:ext uri="{FF2B5EF4-FFF2-40B4-BE49-F238E27FC236}">
                <a16:creationId xmlns:a16="http://schemas.microsoft.com/office/drawing/2014/main" id="{2DEAA99B-BB15-4D40-9FB3-B90801FB30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016093" y="1340923"/>
            <a:ext cx="6842125" cy="4776788"/>
          </a:xfrm>
          <a:prstGeom prst="rect">
            <a:avLst/>
          </a:prstGeom>
          <a:noFill/>
        </p:spPr>
      </p:pic>
    </p:spTree>
    <p:extLst>
      <p:ext uri="{BB962C8B-B14F-4D97-AF65-F5344CB8AC3E}">
        <p14:creationId xmlns:p14="http://schemas.microsoft.com/office/powerpoint/2010/main" val="4149636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014280"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Economical and Mathematical Model of the Transportation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307871"/>
                </a:solidFill>
                <a:latin typeface="Times New Roman" panose="02020603050405020304" pitchFamily="18" charset="0"/>
                <a:cs typeface="Times New Roman" panose="02020603050405020304" pitchFamily="18" charset="0"/>
              </a:rPr>
              <a:t>The transportation problem elements:</a:t>
            </a:r>
          </a:p>
          <a:p>
            <a:r>
              <a:rPr lang="en-US" sz="2200" b="1" i="1" dirty="0">
                <a:solidFill>
                  <a:srgbClr val="307871"/>
                </a:solidFill>
                <a:latin typeface="Times New Roman" panose="02020603050405020304" pitchFamily="18" charset="0"/>
                <a:cs typeface="Times New Roman" panose="02020603050405020304" pitchFamily="18" charset="0"/>
              </a:rPr>
              <a:t>m</a:t>
            </a:r>
            <a:r>
              <a:rPr lang="en-US" sz="2200" b="1" dirty="0">
                <a:solidFill>
                  <a:srgbClr val="307871"/>
                </a:solidFill>
                <a:latin typeface="Times New Roman" panose="02020603050405020304" pitchFamily="18" charset="0"/>
                <a:cs typeface="Times New Roman" panose="02020603050405020304" pitchFamily="18" charset="0"/>
              </a:rPr>
              <a:t> sources (depots, suppliers), denote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err="1">
                <a:solidFill>
                  <a:srgbClr val="307871"/>
                </a:solidFill>
                <a:latin typeface="Times New Roman" panose="02020603050405020304" pitchFamily="18" charset="0"/>
                <a:cs typeface="Times New Roman" panose="02020603050405020304" pitchFamily="18" charset="0"/>
              </a:rPr>
              <a:t>S</a:t>
            </a:r>
            <a:r>
              <a:rPr lang="en-US" sz="2200" b="1" baseline="-25000" dirty="0" err="1">
                <a:solidFill>
                  <a:srgbClr val="307871"/>
                </a:solidFill>
                <a:latin typeface="Times New Roman" panose="02020603050405020304" pitchFamily="18" charset="0"/>
                <a:cs typeface="Times New Roman" panose="02020603050405020304" pitchFamily="18" charset="0"/>
              </a:rPr>
              <a:t>m</a:t>
            </a:r>
            <a:r>
              <a:rPr lang="en-US" sz="2200" b="1" dirty="0">
                <a:solidFill>
                  <a:srgbClr val="307871"/>
                </a:solidFill>
                <a:latin typeface="Times New Roman" panose="02020603050405020304" pitchFamily="18" charset="0"/>
                <a:cs typeface="Times New Roman" panose="02020603050405020304" pitchFamily="18" charset="0"/>
              </a:rPr>
              <a:t> </a:t>
            </a:r>
          </a:p>
          <a:p>
            <a:r>
              <a:rPr lang="en-US" sz="2200" b="1" i="1" dirty="0">
                <a:solidFill>
                  <a:srgbClr val="307871"/>
                </a:solidFill>
                <a:latin typeface="Times New Roman" panose="02020603050405020304" pitchFamily="18" charset="0"/>
                <a:cs typeface="Times New Roman" panose="02020603050405020304" pitchFamily="18" charset="0"/>
              </a:rPr>
              <a:t>n</a:t>
            </a:r>
            <a:r>
              <a:rPr lang="en-US" sz="2200" b="1" dirty="0">
                <a:solidFill>
                  <a:srgbClr val="307871"/>
                </a:solidFill>
                <a:latin typeface="Times New Roman" panose="02020603050405020304" pitchFamily="18" charset="0"/>
                <a:cs typeface="Times New Roman" panose="02020603050405020304" pitchFamily="18" charset="0"/>
              </a:rPr>
              <a:t> destinations (customers), denote </a:t>
            </a:r>
            <a:r>
              <a:rPr lang="en-US" sz="2200" b="1" i="1" dirty="0">
                <a:solidFill>
                  <a:srgbClr val="307871"/>
                </a:solidFill>
                <a:latin typeface="Times New Roman" panose="02020603050405020304" pitchFamily="18" charset="0"/>
                <a:cs typeface="Times New Roman" panose="02020603050405020304" pitchFamily="18" charset="0"/>
              </a:rPr>
              <a:t>D</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D</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err="1">
                <a:solidFill>
                  <a:srgbClr val="307871"/>
                </a:solidFill>
                <a:latin typeface="Times New Roman" panose="02020603050405020304" pitchFamily="18" charset="0"/>
                <a:cs typeface="Times New Roman" panose="02020603050405020304" pitchFamily="18" charset="0"/>
              </a:rPr>
              <a:t>D</a:t>
            </a:r>
            <a:r>
              <a:rPr lang="en-US" sz="2200" b="1" baseline="-25000" dirty="0" err="1">
                <a:solidFill>
                  <a:srgbClr val="307871"/>
                </a:solidFill>
                <a:latin typeface="Times New Roman" panose="02020603050405020304" pitchFamily="18" charset="0"/>
                <a:cs typeface="Times New Roman" panose="02020603050405020304" pitchFamily="18" charset="0"/>
              </a:rPr>
              <a:t>n</a:t>
            </a:r>
            <a:endParaRPr lang="en-US" sz="2200" b="1" baseline="-25000"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Capacities of sources denote </a:t>
            </a:r>
            <a:r>
              <a:rPr lang="en-US" sz="2200" b="1" i="1" dirty="0">
                <a:solidFill>
                  <a:srgbClr val="307871"/>
                </a:solidFill>
                <a:latin typeface="Times New Roman" panose="02020603050405020304" pitchFamily="18" charset="0"/>
                <a:cs typeface="Times New Roman" panose="02020603050405020304" pitchFamily="18" charset="0"/>
              </a:rPr>
              <a:t>a</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a</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a</a:t>
            </a:r>
            <a:r>
              <a:rPr lang="en-US" sz="2200" b="1" i="1" baseline="-25000" dirty="0">
                <a:solidFill>
                  <a:srgbClr val="307871"/>
                </a:solidFill>
                <a:latin typeface="Times New Roman" panose="02020603050405020304" pitchFamily="18" charset="0"/>
                <a:cs typeface="Times New Roman" panose="02020603050405020304" pitchFamily="18" charset="0"/>
              </a:rPr>
              <a:t>m</a:t>
            </a:r>
          </a:p>
          <a:p>
            <a:r>
              <a:rPr lang="en-US" sz="2200" b="1" dirty="0">
                <a:solidFill>
                  <a:srgbClr val="307871"/>
                </a:solidFill>
                <a:latin typeface="Times New Roman" panose="02020603050405020304" pitchFamily="18" charset="0"/>
                <a:cs typeface="Times New Roman" panose="02020603050405020304" pitchFamily="18" charset="0"/>
              </a:rPr>
              <a:t>Demand of targets denote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n</a:t>
            </a:r>
          </a:p>
          <a:p>
            <a:r>
              <a:rPr lang="en-US" sz="2200" b="1" dirty="0">
                <a:solidFill>
                  <a:srgbClr val="307871"/>
                </a:solidFill>
                <a:latin typeface="Times New Roman" panose="02020603050405020304" pitchFamily="18" charset="0"/>
                <a:cs typeface="Times New Roman" panose="02020603050405020304" pitchFamily="18" charset="0"/>
              </a:rPr>
              <a:t>Costs of transporting one unit of goods from the source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to the destination </a:t>
            </a:r>
            <a:r>
              <a:rPr lang="en-US" sz="2200" b="1" i="1" dirty="0" err="1">
                <a:solidFill>
                  <a:srgbClr val="307871"/>
                </a:solidFill>
                <a:latin typeface="Times New Roman" panose="02020603050405020304" pitchFamily="18" charset="0"/>
                <a:cs typeface="Times New Roman" panose="02020603050405020304" pitchFamily="18" charset="0"/>
              </a:rPr>
              <a:t>D</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denote </a:t>
            </a:r>
            <a:r>
              <a:rPr lang="en-US" sz="2200" b="1" i="1" dirty="0" err="1">
                <a:solidFill>
                  <a:srgbClr val="307871"/>
                </a:solidFill>
                <a:latin typeface="Times New Roman" panose="02020603050405020304" pitchFamily="18" charset="0"/>
                <a:cs typeface="Times New Roman" panose="02020603050405020304" pitchFamily="18" charset="0"/>
              </a:rPr>
              <a:t>c</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baseline="-25000" dirty="0" err="1">
                <a:solidFill>
                  <a:srgbClr val="307871"/>
                </a:solidFill>
                <a:latin typeface="Times New Roman" panose="02020603050405020304" pitchFamily="18" charset="0"/>
                <a:cs typeface="Times New Roman" panose="02020603050405020304" pitchFamily="18" charset="0"/>
              </a:rPr>
              <a:t>,</a:t>
            </a:r>
            <a:r>
              <a:rPr lang="en-US" sz="2200" b="1" i="1" baseline="-25000" dirty="0" err="1">
                <a:solidFill>
                  <a:srgbClr val="307871"/>
                </a:solidFill>
                <a:latin typeface="Times New Roman" panose="02020603050405020304" pitchFamily="18" charset="0"/>
                <a:cs typeface="Times New Roman" panose="02020603050405020304" pitchFamily="18" charset="0"/>
              </a:rPr>
              <a:t>j</a:t>
            </a:r>
            <a:endParaRPr lang="en-US" sz="2200" b="1" i="1" baseline="-25000" dirty="0">
              <a:solidFill>
                <a:srgbClr val="307871"/>
              </a:solidFill>
              <a:latin typeface="Times New Roman" panose="02020603050405020304" pitchFamily="18" charset="0"/>
              <a:cs typeface="Times New Roman" panose="02020603050405020304" pitchFamily="18" charset="0"/>
            </a:endParaRP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Objective:</a:t>
            </a:r>
          </a:p>
          <a:p>
            <a:r>
              <a:rPr lang="en-US" sz="2200" b="1" dirty="0">
                <a:solidFill>
                  <a:srgbClr val="307871"/>
                </a:solidFill>
                <a:latin typeface="Times New Roman" panose="02020603050405020304" pitchFamily="18" charset="0"/>
                <a:cs typeface="Times New Roman" panose="02020603050405020304" pitchFamily="18" charset="0"/>
              </a:rPr>
              <a:t>Find the volumes of shipments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baseline="-25000" dirty="0" err="1">
                <a:solidFill>
                  <a:srgbClr val="307871"/>
                </a:solidFill>
                <a:latin typeface="Times New Roman" panose="02020603050405020304" pitchFamily="18" charset="0"/>
                <a:cs typeface="Times New Roman" panose="02020603050405020304" pitchFamily="18" charset="0"/>
              </a:rPr>
              <a: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between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a </a:t>
            </a:r>
            <a:r>
              <a:rPr lang="en-US" sz="2200" b="1" i="1" dirty="0" err="1">
                <a:solidFill>
                  <a:srgbClr val="307871"/>
                </a:solidFill>
                <a:latin typeface="Times New Roman" panose="02020603050405020304" pitchFamily="18" charset="0"/>
                <a:cs typeface="Times New Roman" panose="02020603050405020304" pitchFamily="18" charset="0"/>
              </a:rPr>
              <a:t>D</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to minimize the total transportation costs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644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014280"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Economical and Mathematical Model of the Transportation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AEED212F-02EB-4E85-A4A5-883845FDA96F}"/>
              </a:ext>
            </a:extLst>
          </p:cNvPr>
          <p:cNvPicPr>
            <a:picLocks noChangeAspect="1"/>
          </p:cNvPicPr>
          <p:nvPr/>
        </p:nvPicPr>
        <p:blipFill>
          <a:blip r:embed="rId2"/>
          <a:stretch>
            <a:fillRect/>
          </a:stretch>
        </p:blipFill>
        <p:spPr>
          <a:xfrm>
            <a:off x="395536" y="1226408"/>
            <a:ext cx="7484440" cy="4833517"/>
          </a:xfrm>
          <a:prstGeom prst="rect">
            <a:avLst/>
          </a:prstGeom>
        </p:spPr>
      </p:pic>
    </p:spTree>
    <p:extLst>
      <p:ext uri="{BB962C8B-B14F-4D97-AF65-F5344CB8AC3E}">
        <p14:creationId xmlns:p14="http://schemas.microsoft.com/office/powerpoint/2010/main" val="187973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014280"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Economical and Mathematical Model of the Transportation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Balanced transportation problem</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t>
            </a: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Unbalanced transportation problem</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Every unbalanced TP is possible to transform to the balanced TP!</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AAB831C0-997E-4A45-9B9A-24E0672C0359}"/>
              </a:ext>
            </a:extLst>
          </p:cNvPr>
          <p:cNvGraphicFramePr>
            <a:graphicFrameLocks noChangeAspect="1"/>
          </p:cNvGraphicFramePr>
          <p:nvPr>
            <p:extLst>
              <p:ext uri="{D42A27DB-BD31-4B8C-83A1-F6EECF244321}">
                <p14:modId xmlns:p14="http://schemas.microsoft.com/office/powerpoint/2010/main" val="1889032690"/>
              </p:ext>
            </p:extLst>
          </p:nvPr>
        </p:nvGraphicFramePr>
        <p:xfrm>
          <a:off x="1891740" y="2081306"/>
          <a:ext cx="1800225" cy="552450"/>
        </p:xfrm>
        <a:graphic>
          <a:graphicData uri="http://schemas.openxmlformats.org/presentationml/2006/ole">
            <mc:AlternateContent xmlns:mc="http://schemas.openxmlformats.org/markup-compatibility/2006">
              <mc:Choice xmlns:v="urn:schemas-microsoft-com:vml" Requires="v">
                <p:oleObj spid="_x0000_s1030" name="Rovnice" r:id="rId3" imgW="837836" imgH="253890" progId="Equation.3">
                  <p:embed/>
                </p:oleObj>
              </mc:Choice>
              <mc:Fallback>
                <p:oleObj name="Rovnice" r:id="rId3" imgW="837836" imgH="253890" progId="Equation.3">
                  <p:embed/>
                  <p:pic>
                    <p:nvPicPr>
                      <p:cNvPr id="7173" name="Object 4">
                        <a:extLst>
                          <a:ext uri="{FF2B5EF4-FFF2-40B4-BE49-F238E27FC236}">
                            <a16:creationId xmlns:a16="http://schemas.microsoft.com/office/drawing/2014/main" id="{8DA93A7E-6E72-4DF6-91C2-C9ED9F3462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1740" y="2081306"/>
                        <a:ext cx="18002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8279C581-2D08-422D-ACAD-74F743E700E1}"/>
              </a:ext>
            </a:extLst>
          </p:cNvPr>
          <p:cNvGraphicFramePr>
            <a:graphicFrameLocks noChangeAspect="1"/>
          </p:cNvGraphicFramePr>
          <p:nvPr>
            <p:extLst>
              <p:ext uri="{D42A27DB-BD31-4B8C-83A1-F6EECF244321}">
                <p14:modId xmlns:p14="http://schemas.microsoft.com/office/powerpoint/2010/main" val="646275475"/>
              </p:ext>
            </p:extLst>
          </p:nvPr>
        </p:nvGraphicFramePr>
        <p:xfrm>
          <a:off x="1891740" y="3325905"/>
          <a:ext cx="1870075" cy="574675"/>
        </p:xfrm>
        <a:graphic>
          <a:graphicData uri="http://schemas.openxmlformats.org/presentationml/2006/ole">
            <mc:AlternateContent xmlns:mc="http://schemas.openxmlformats.org/markup-compatibility/2006">
              <mc:Choice xmlns:v="urn:schemas-microsoft-com:vml" Requires="v">
                <p:oleObj spid="_x0000_s1031" name="Rovnice" r:id="rId5" imgW="837836" imgH="253890" progId="Equation.3">
                  <p:embed/>
                </p:oleObj>
              </mc:Choice>
              <mc:Fallback>
                <p:oleObj name="Rovnice" r:id="rId5" imgW="837836" imgH="253890" progId="Equation.3">
                  <p:embed/>
                  <p:pic>
                    <p:nvPicPr>
                      <p:cNvPr id="7175" name="Object 6">
                        <a:extLst>
                          <a:ext uri="{FF2B5EF4-FFF2-40B4-BE49-F238E27FC236}">
                            <a16:creationId xmlns:a16="http://schemas.microsoft.com/office/drawing/2014/main" id="{35FE2B73-CE55-45A4-B69E-25AE73E4E7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1740" y="3325905"/>
                        <a:ext cx="187007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6940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6365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Balancing of the TP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307871"/>
                </a:solidFill>
                <a:latin typeface="Times New Roman" panose="02020603050405020304" pitchFamily="18" charset="0"/>
                <a:cs typeface="Times New Roman" panose="02020603050405020304" pitchFamily="18" charset="0"/>
              </a:rPr>
              <a:t>Exceed of Supply:</a:t>
            </a:r>
          </a:p>
          <a:p>
            <a:r>
              <a:rPr lang="en-US" sz="2200" b="1" dirty="0">
                <a:solidFill>
                  <a:srgbClr val="307871"/>
                </a:solidFill>
                <a:latin typeface="Times New Roman" panose="02020603050405020304" pitchFamily="18" charset="0"/>
                <a:cs typeface="Times New Roman" panose="02020603050405020304" pitchFamily="18" charset="0"/>
              </a:rPr>
              <a:t>Dummy destination </a:t>
            </a:r>
            <a:r>
              <a:rPr lang="en-US" sz="2200" b="1" i="1" dirty="0">
                <a:solidFill>
                  <a:srgbClr val="307871"/>
                </a:solidFill>
                <a:latin typeface="Times New Roman" panose="02020603050405020304" pitchFamily="18" charset="0"/>
                <a:cs typeface="Times New Roman" panose="02020603050405020304" pitchFamily="18" charset="0"/>
              </a:rPr>
              <a:t>D</a:t>
            </a:r>
            <a:r>
              <a:rPr lang="en-US" sz="2200" b="1" i="1" baseline="-25000" dirty="0">
                <a:solidFill>
                  <a:srgbClr val="307871"/>
                </a:solidFill>
                <a:latin typeface="Times New Roman" panose="02020603050405020304" pitchFamily="18" charset="0"/>
                <a:cs typeface="Times New Roman" panose="02020603050405020304" pitchFamily="18" charset="0"/>
              </a:rPr>
              <a:t>f</a:t>
            </a:r>
            <a:r>
              <a:rPr lang="en-US" sz="2200" b="1" dirty="0">
                <a:solidFill>
                  <a:srgbClr val="307871"/>
                </a:solidFill>
                <a:latin typeface="Times New Roman" panose="02020603050405020304" pitchFamily="18" charset="0"/>
                <a:cs typeface="Times New Roman" panose="02020603050405020304" pitchFamily="18" charset="0"/>
              </a:rPr>
              <a:t>, with demand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f</a:t>
            </a:r>
            <a:r>
              <a:rPr lang="en-US" sz="2200" b="1" dirty="0">
                <a:solidFill>
                  <a:srgbClr val="307871"/>
                </a:solidFill>
                <a:latin typeface="Times New Roman" panose="02020603050405020304" pitchFamily="18" charset="0"/>
                <a:cs typeface="Times New Roman" panose="02020603050405020304" pitchFamily="18" charset="0"/>
              </a:rPr>
              <a:t> which is equal the difference, i.e. </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Exceed of Demand:</a:t>
            </a:r>
          </a:p>
          <a:p>
            <a:r>
              <a:rPr lang="en-US" sz="2200" b="1" dirty="0">
                <a:solidFill>
                  <a:srgbClr val="307871"/>
                </a:solidFill>
                <a:latin typeface="Times New Roman" panose="02020603050405020304" pitchFamily="18" charset="0"/>
                <a:cs typeface="Times New Roman" panose="02020603050405020304" pitchFamily="18" charset="0"/>
              </a:rPr>
              <a:t>Dummy Source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i="1" baseline="-25000" dirty="0">
                <a:solidFill>
                  <a:srgbClr val="307871"/>
                </a:solidFill>
                <a:latin typeface="Times New Roman" panose="02020603050405020304" pitchFamily="18" charset="0"/>
                <a:cs typeface="Times New Roman" panose="02020603050405020304" pitchFamily="18" charset="0"/>
              </a:rPr>
              <a:t>f</a:t>
            </a:r>
            <a:r>
              <a:rPr lang="en-US" sz="2200" b="1" dirty="0">
                <a:solidFill>
                  <a:srgbClr val="307871"/>
                </a:solidFill>
                <a:latin typeface="Times New Roman" panose="02020603050405020304" pitchFamily="18" charset="0"/>
                <a:cs typeface="Times New Roman" panose="02020603050405020304" pitchFamily="18" charset="0"/>
              </a:rPr>
              <a:t>, with capacity </a:t>
            </a:r>
            <a:r>
              <a:rPr lang="en-US" sz="2200" b="1" i="1" dirty="0" err="1">
                <a:solidFill>
                  <a:srgbClr val="307871"/>
                </a:solidFill>
                <a:latin typeface="Times New Roman" panose="02020603050405020304" pitchFamily="18" charset="0"/>
                <a:cs typeface="Times New Roman" panose="02020603050405020304" pitchFamily="18" charset="0"/>
              </a:rPr>
              <a:t>a</a:t>
            </a:r>
            <a:r>
              <a:rPr lang="en-US" sz="2200" b="1" i="1" baseline="-25000" dirty="0" err="1">
                <a:solidFill>
                  <a:srgbClr val="307871"/>
                </a:solidFill>
                <a:latin typeface="Times New Roman" panose="02020603050405020304" pitchFamily="18" charset="0"/>
                <a:cs typeface="Times New Roman" panose="02020603050405020304" pitchFamily="18" charset="0"/>
              </a:rPr>
              <a:t>f</a:t>
            </a:r>
            <a:r>
              <a:rPr lang="en-US" sz="2200" b="1" dirty="0">
                <a:solidFill>
                  <a:srgbClr val="307871"/>
                </a:solidFill>
                <a:latin typeface="Times New Roman" panose="02020603050405020304" pitchFamily="18" charset="0"/>
                <a:cs typeface="Times New Roman" panose="02020603050405020304" pitchFamily="18" charset="0"/>
              </a:rPr>
              <a:t> which is equal the difference, i.e.</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11F540E0-75F3-4B82-B348-6E1E161BE602}"/>
              </a:ext>
            </a:extLst>
          </p:cNvPr>
          <p:cNvGraphicFramePr>
            <a:graphicFrameLocks noChangeAspect="1"/>
          </p:cNvGraphicFramePr>
          <p:nvPr>
            <p:extLst>
              <p:ext uri="{D42A27DB-BD31-4B8C-83A1-F6EECF244321}">
                <p14:modId xmlns:p14="http://schemas.microsoft.com/office/powerpoint/2010/main" val="147470983"/>
              </p:ext>
            </p:extLst>
          </p:nvPr>
        </p:nvGraphicFramePr>
        <p:xfrm>
          <a:off x="2153491" y="2745909"/>
          <a:ext cx="2519362" cy="566737"/>
        </p:xfrm>
        <a:graphic>
          <a:graphicData uri="http://schemas.openxmlformats.org/presentationml/2006/ole">
            <mc:AlternateContent xmlns:mc="http://schemas.openxmlformats.org/markup-compatibility/2006">
              <mc:Choice xmlns:v="urn:schemas-microsoft-com:vml" Requires="v">
                <p:oleObj spid="_x0000_s2054" name="Rovnice" r:id="rId3" imgW="1143000" imgH="254000" progId="Equation.3">
                  <p:embed/>
                </p:oleObj>
              </mc:Choice>
              <mc:Fallback>
                <p:oleObj name="Rovnice" r:id="rId3" imgW="1143000" imgH="254000" progId="Equation.3">
                  <p:embed/>
                  <p:pic>
                    <p:nvPicPr>
                      <p:cNvPr id="8197" name="Object 4">
                        <a:extLst>
                          <a:ext uri="{FF2B5EF4-FFF2-40B4-BE49-F238E27FC236}">
                            <a16:creationId xmlns:a16="http://schemas.microsoft.com/office/drawing/2014/main" id="{20B3A43F-7397-4E80-8681-9CAE10BC2C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491" y="2745909"/>
                        <a:ext cx="2519362"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384FC92C-60AF-4FBD-905C-7397AF6BADB9}"/>
              </a:ext>
            </a:extLst>
          </p:cNvPr>
          <p:cNvGraphicFramePr>
            <a:graphicFrameLocks noChangeAspect="1"/>
          </p:cNvGraphicFramePr>
          <p:nvPr>
            <p:extLst>
              <p:ext uri="{D42A27DB-BD31-4B8C-83A1-F6EECF244321}">
                <p14:modId xmlns:p14="http://schemas.microsoft.com/office/powerpoint/2010/main" val="2130079960"/>
              </p:ext>
            </p:extLst>
          </p:nvPr>
        </p:nvGraphicFramePr>
        <p:xfrm>
          <a:off x="2153491" y="4744851"/>
          <a:ext cx="2520950" cy="561975"/>
        </p:xfrm>
        <a:graphic>
          <a:graphicData uri="http://schemas.openxmlformats.org/presentationml/2006/ole">
            <mc:AlternateContent xmlns:mc="http://schemas.openxmlformats.org/markup-compatibility/2006">
              <mc:Choice xmlns:v="urn:schemas-microsoft-com:vml" Requires="v">
                <p:oleObj spid="_x0000_s2055" name="Rovnice" r:id="rId5" imgW="1155700" imgH="254000" progId="Equation.3">
                  <p:embed/>
                </p:oleObj>
              </mc:Choice>
              <mc:Fallback>
                <p:oleObj name="Rovnice" r:id="rId5" imgW="1155700" imgH="254000" progId="Equation.3">
                  <p:embed/>
                  <p:pic>
                    <p:nvPicPr>
                      <p:cNvPr id="8199" name="Object 6">
                        <a:extLst>
                          <a:ext uri="{FF2B5EF4-FFF2-40B4-BE49-F238E27FC236}">
                            <a16:creationId xmlns:a16="http://schemas.microsoft.com/office/drawing/2014/main" id="{48447848-7DB5-4CAD-8A4E-93C37396B9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3491" y="4744851"/>
                        <a:ext cx="25209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64080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6365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Balancing of the TP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02AAF6DE-0E8E-47BC-A0FB-9F964CB61AF1}"/>
              </a:ext>
            </a:extLst>
          </p:cNvPr>
          <p:cNvPicPr>
            <a:picLocks noChangeAspect="1"/>
          </p:cNvPicPr>
          <p:nvPr/>
        </p:nvPicPr>
        <p:blipFill>
          <a:blip r:embed="rId2"/>
          <a:stretch>
            <a:fillRect/>
          </a:stretch>
        </p:blipFill>
        <p:spPr>
          <a:xfrm>
            <a:off x="395536" y="1226408"/>
            <a:ext cx="7523477" cy="4842698"/>
          </a:xfrm>
          <a:prstGeom prst="rect">
            <a:avLst/>
          </a:prstGeom>
        </p:spPr>
      </p:pic>
    </p:spTree>
    <p:extLst>
      <p:ext uri="{BB962C8B-B14F-4D97-AF65-F5344CB8AC3E}">
        <p14:creationId xmlns:p14="http://schemas.microsoft.com/office/powerpoint/2010/main" val="429178541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1397</Words>
  <Application>Microsoft Office PowerPoint</Application>
  <PresentationFormat>Širokoúhlá obrazovka</PresentationFormat>
  <Paragraphs>118</Paragraphs>
  <Slides>26</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3</vt:i4>
      </vt:variant>
      <vt:variant>
        <vt:lpstr>Nadpisy snímků</vt:lpstr>
      </vt:variant>
      <vt:variant>
        <vt:i4>26</vt:i4>
      </vt:variant>
    </vt:vector>
  </HeadingPairs>
  <TitlesOfParts>
    <vt:vector size="34" baseType="lpstr">
      <vt:lpstr>Arial</vt:lpstr>
      <vt:lpstr>Calibri</vt:lpstr>
      <vt:lpstr>Calibri Light</vt:lpstr>
      <vt:lpstr>Times New Roman</vt:lpstr>
      <vt:lpstr>Motiv Office</vt:lpstr>
      <vt:lpstr>Editor rovnic 3.0</vt:lpstr>
      <vt:lpstr>Dokument Microsoft Wordu 97–2003</vt:lpstr>
      <vt:lpstr>Dokument aplikace Microsoft Office Word 97- 2003</vt:lpstr>
      <vt:lpstr>Transportation Problem</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 </cp:lastModifiedBy>
  <cp:revision>39</cp:revision>
  <dcterms:created xsi:type="dcterms:W3CDTF">2016-11-25T20:36:16Z</dcterms:created>
  <dcterms:modified xsi:type="dcterms:W3CDTF">2019-12-14T14:36:37Z</dcterms:modified>
</cp:coreProperties>
</file>