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90"/>
  </p:notesMasterIdLst>
  <p:sldIdLst>
    <p:sldId id="256" r:id="rId3"/>
    <p:sldId id="263" r:id="rId4"/>
    <p:sldId id="297" r:id="rId5"/>
    <p:sldId id="267" r:id="rId6"/>
    <p:sldId id="264" r:id="rId7"/>
    <p:sldId id="268" r:id="rId8"/>
    <p:sldId id="257" r:id="rId9"/>
    <p:sldId id="258" r:id="rId10"/>
    <p:sldId id="265"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9" r:id="rId31"/>
    <p:sldId id="290" r:id="rId32"/>
    <p:sldId id="287" r:id="rId33"/>
    <p:sldId id="292" r:id="rId34"/>
    <p:sldId id="293" r:id="rId35"/>
    <p:sldId id="294" r:id="rId36"/>
    <p:sldId id="295" r:id="rId37"/>
    <p:sldId id="266" r:id="rId38"/>
    <p:sldId id="262" r:id="rId39"/>
    <p:sldId id="261" r:id="rId40"/>
    <p:sldId id="303" r:id="rId41"/>
    <p:sldId id="304" r:id="rId42"/>
    <p:sldId id="305" r:id="rId43"/>
    <p:sldId id="306" r:id="rId44"/>
    <p:sldId id="291" r:id="rId45"/>
    <p:sldId id="307" r:id="rId46"/>
    <p:sldId id="298" r:id="rId47"/>
    <p:sldId id="308" r:id="rId48"/>
    <p:sldId id="309" r:id="rId49"/>
    <p:sldId id="299" r:id="rId50"/>
    <p:sldId id="310" r:id="rId51"/>
    <p:sldId id="311" r:id="rId52"/>
    <p:sldId id="300" r:id="rId53"/>
    <p:sldId id="312" r:id="rId54"/>
    <p:sldId id="301" r:id="rId55"/>
    <p:sldId id="302" r:id="rId56"/>
    <p:sldId id="313" r:id="rId57"/>
    <p:sldId id="314" r:id="rId58"/>
    <p:sldId id="315" r:id="rId59"/>
    <p:sldId id="317" r:id="rId60"/>
    <p:sldId id="316"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296" r:id="rId8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3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22.10.2020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4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51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5375E66-7B87-49D3-A24F-A429FE8AFAF8}" type="datetimeFigureOut">
              <a:rPr lang="cs-CZ" smtClean="0"/>
              <a:t>22.10.2020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5375E66-7B87-49D3-A24F-A429FE8AFAF8}" type="datetimeFigureOut">
              <a:rPr lang="cs-CZ" smtClean="0"/>
              <a:t>22.10.2020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22.10.2020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22.10.2020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8451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botlik@opf.slu.cz"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67.jpeg"/><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9.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8.png"/><Relationship Id="rId4" Type="http://schemas.openxmlformats.org/officeDocument/2006/relationships/image" Target="../media/image77.png"/></Relationships>
</file>

<file path=ppt/slides/_rels/slide6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4.png"/><Relationship Id="rId4" Type="http://schemas.openxmlformats.org/officeDocument/2006/relationships/image" Target="../media/image83.png"/></Relationships>
</file>

<file path=ppt/slides/_rels/slide7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91.jpeg"/></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a:ln w="0"/>
                <a:solidFill>
                  <a:schemeClr val="bg1"/>
                </a:solidFill>
                <a:effectLst>
                  <a:outerShdw blurRad="38100" dist="19050" dir="2700000" algn="tl" rotWithShape="0">
                    <a:schemeClr val="dk1">
                      <a:alpha val="40000"/>
                    </a:schemeClr>
                  </a:outerShdw>
                </a:effectLst>
              </a:rPr>
              <a:t>Informatika </a:t>
            </a:r>
          </a:p>
          <a:p>
            <a:pPr algn="ctr"/>
            <a:r>
              <a:rPr lang="cs-CZ" sz="4000" b="1" dirty="0">
                <a:ln w="0"/>
                <a:solidFill>
                  <a:schemeClr val="bg1"/>
                </a:solidFill>
                <a:effectLst>
                  <a:outerShdw blurRad="38100" dist="19050" dir="2700000" algn="tl" rotWithShape="0">
                    <a:schemeClr val="dk1">
                      <a:alpha val="40000"/>
                    </a:schemeClr>
                  </a:outerShdw>
                </a:effectLst>
              </a:rPr>
              <a:t>pro profesně zaměřené obory</a:t>
            </a: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a:ln w="0"/>
                <a:solidFill>
                  <a:schemeClr val="bg1"/>
                </a:solidFill>
                <a:effectLst>
                  <a:outerShdw blurRad="38100" dist="19050" dir="2700000" algn="tl" rotWithShape="0">
                    <a:schemeClr val="dk1">
                      <a:alpha val="40000"/>
                    </a:schemeClr>
                  </a:outerShdw>
                </a:effectLst>
              </a:rPr>
              <a:t>Ing. Josef Botlík</a:t>
            </a: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Tree>
    <p:extLst>
      <p:ext uri="{BB962C8B-B14F-4D97-AF65-F5344CB8AC3E}">
        <p14:creationId xmlns:p14="http://schemas.microsoft.com/office/powerpoint/2010/main" val="296233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pic>
        <p:nvPicPr>
          <p:cNvPr id="2" name="Obrázek 1"/>
          <p:cNvPicPr>
            <a:picLocks noChangeAspect="1"/>
          </p:cNvPicPr>
          <p:nvPr/>
        </p:nvPicPr>
        <p:blipFill>
          <a:blip r:embed="rId3"/>
          <a:stretch>
            <a:fillRect/>
          </a:stretch>
        </p:blipFill>
        <p:spPr>
          <a:xfrm>
            <a:off x="469900" y="1558925"/>
            <a:ext cx="9324975" cy="1733550"/>
          </a:xfrm>
          <a:prstGeom prst="rect">
            <a:avLst/>
          </a:prstGeom>
        </p:spPr>
      </p:pic>
      <p:pic>
        <p:nvPicPr>
          <p:cNvPr id="5" name="Obrázek 4"/>
          <p:cNvPicPr>
            <a:picLocks noChangeAspect="1"/>
          </p:cNvPicPr>
          <p:nvPr/>
        </p:nvPicPr>
        <p:blipFill>
          <a:blip r:embed="rId4"/>
          <a:stretch>
            <a:fillRect/>
          </a:stretch>
        </p:blipFill>
        <p:spPr>
          <a:xfrm>
            <a:off x="590550" y="3163887"/>
            <a:ext cx="9715500" cy="3171825"/>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a:t>Pro domácnosti</a:t>
            </a:r>
          </a:p>
        </p:txBody>
      </p:sp>
    </p:spTree>
    <p:extLst>
      <p:ext uri="{BB962C8B-B14F-4D97-AF65-F5344CB8AC3E}">
        <p14:creationId xmlns:p14="http://schemas.microsoft.com/office/powerpoint/2010/main" val="229878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a:t>Pro firmy</a:t>
            </a:r>
          </a:p>
        </p:txBody>
      </p:sp>
      <p:pic>
        <p:nvPicPr>
          <p:cNvPr id="3" name="Obrázek 2"/>
          <p:cNvPicPr>
            <a:picLocks noChangeAspect="1"/>
          </p:cNvPicPr>
          <p:nvPr/>
        </p:nvPicPr>
        <p:blipFill rotWithShape="1">
          <a:blip r:embed="rId3"/>
          <a:srcRect l="78413" r="5273"/>
          <a:stretch/>
        </p:blipFill>
        <p:spPr>
          <a:xfrm>
            <a:off x="5480599" y="1472658"/>
            <a:ext cx="1473200" cy="1866900"/>
          </a:xfrm>
          <a:prstGeom prst="rect">
            <a:avLst/>
          </a:prstGeom>
        </p:spPr>
      </p:pic>
      <p:pic>
        <p:nvPicPr>
          <p:cNvPr id="8" name="Obrázek 7"/>
          <p:cNvPicPr>
            <a:picLocks noChangeAspect="1"/>
          </p:cNvPicPr>
          <p:nvPr/>
        </p:nvPicPr>
        <p:blipFill rotWithShape="1">
          <a:blip r:embed="rId3"/>
          <a:srcRect l="39733" r="43390"/>
          <a:stretch/>
        </p:blipFill>
        <p:spPr>
          <a:xfrm>
            <a:off x="2826025" y="1471304"/>
            <a:ext cx="1524000" cy="1866900"/>
          </a:xfrm>
          <a:prstGeom prst="rect">
            <a:avLst/>
          </a:prstGeom>
        </p:spPr>
      </p:pic>
      <p:pic>
        <p:nvPicPr>
          <p:cNvPr id="9" name="Obrázek 8"/>
          <p:cNvPicPr>
            <a:picLocks noChangeAspect="1"/>
          </p:cNvPicPr>
          <p:nvPr/>
        </p:nvPicPr>
        <p:blipFill rotWithShape="1">
          <a:blip r:embed="rId3"/>
          <a:srcRect t="13707" r="81364" b="6993"/>
          <a:stretch/>
        </p:blipFill>
        <p:spPr>
          <a:xfrm>
            <a:off x="239157" y="1727200"/>
            <a:ext cx="1682750" cy="1480457"/>
          </a:xfrm>
          <a:prstGeom prst="rect">
            <a:avLst/>
          </a:prstGeom>
        </p:spPr>
      </p:pic>
      <p:pic>
        <p:nvPicPr>
          <p:cNvPr id="10" name="Obrázek 9"/>
          <p:cNvPicPr>
            <a:picLocks noChangeAspect="1"/>
          </p:cNvPicPr>
          <p:nvPr/>
        </p:nvPicPr>
        <p:blipFill rotWithShape="1">
          <a:blip r:embed="rId4"/>
          <a:srcRect l="72913"/>
          <a:stretch/>
        </p:blipFill>
        <p:spPr>
          <a:xfrm>
            <a:off x="10512491" y="1649521"/>
            <a:ext cx="1520518" cy="1513177"/>
          </a:xfrm>
          <a:prstGeom prst="rect">
            <a:avLst/>
          </a:prstGeom>
        </p:spPr>
      </p:pic>
      <p:pic>
        <p:nvPicPr>
          <p:cNvPr id="11" name="Obrázek 10"/>
          <p:cNvPicPr>
            <a:picLocks noChangeAspect="1"/>
          </p:cNvPicPr>
          <p:nvPr/>
        </p:nvPicPr>
        <p:blipFill rotWithShape="1">
          <a:blip r:embed="rId5"/>
          <a:srcRect r="2370"/>
          <a:stretch/>
        </p:blipFill>
        <p:spPr>
          <a:xfrm>
            <a:off x="1" y="3338076"/>
            <a:ext cx="2666367" cy="1311928"/>
          </a:xfrm>
          <a:prstGeom prst="rect">
            <a:avLst/>
          </a:prstGeom>
        </p:spPr>
      </p:pic>
      <p:pic>
        <p:nvPicPr>
          <p:cNvPr id="12" name="Obrázek 11"/>
          <p:cNvPicPr>
            <a:picLocks noChangeAspect="1"/>
          </p:cNvPicPr>
          <p:nvPr/>
        </p:nvPicPr>
        <p:blipFill rotWithShape="1">
          <a:blip r:embed="rId6"/>
          <a:srcRect r="2754"/>
          <a:stretch/>
        </p:blipFill>
        <p:spPr>
          <a:xfrm>
            <a:off x="2759960" y="3319085"/>
            <a:ext cx="2475889" cy="1349909"/>
          </a:xfrm>
          <a:prstGeom prst="rect">
            <a:avLst/>
          </a:prstGeom>
        </p:spPr>
      </p:pic>
      <p:pic>
        <p:nvPicPr>
          <p:cNvPr id="13" name="Obrázek 12"/>
          <p:cNvPicPr>
            <a:picLocks noChangeAspect="1"/>
          </p:cNvPicPr>
          <p:nvPr/>
        </p:nvPicPr>
        <p:blipFill rotWithShape="1">
          <a:blip r:embed="rId7"/>
          <a:srcRect r="3811"/>
          <a:stretch/>
        </p:blipFill>
        <p:spPr>
          <a:xfrm>
            <a:off x="5247846" y="3504517"/>
            <a:ext cx="2473754" cy="1085850"/>
          </a:xfrm>
          <a:prstGeom prst="rect">
            <a:avLst/>
          </a:prstGeom>
        </p:spPr>
      </p:pic>
      <p:pic>
        <p:nvPicPr>
          <p:cNvPr id="14" name="Obrázek 13"/>
          <p:cNvPicPr>
            <a:picLocks noChangeAspect="1"/>
          </p:cNvPicPr>
          <p:nvPr/>
        </p:nvPicPr>
        <p:blipFill rotWithShape="1">
          <a:blip r:embed="rId8"/>
          <a:srcRect l="4701" r="3808"/>
          <a:stretch/>
        </p:blipFill>
        <p:spPr>
          <a:xfrm>
            <a:off x="7881257" y="3430803"/>
            <a:ext cx="2119086" cy="1207014"/>
          </a:xfrm>
          <a:prstGeom prst="rect">
            <a:avLst/>
          </a:prstGeom>
        </p:spPr>
      </p:pic>
      <p:pic>
        <p:nvPicPr>
          <p:cNvPr id="15" name="Obrázek 14"/>
          <p:cNvPicPr>
            <a:picLocks noChangeAspect="1"/>
          </p:cNvPicPr>
          <p:nvPr/>
        </p:nvPicPr>
        <p:blipFill rotWithShape="1">
          <a:blip r:embed="rId4"/>
          <a:srcRect r="72304"/>
          <a:stretch/>
        </p:blipFill>
        <p:spPr>
          <a:xfrm>
            <a:off x="7867940" y="1649520"/>
            <a:ext cx="1554668" cy="1513177"/>
          </a:xfrm>
          <a:prstGeom prst="rect">
            <a:avLst/>
          </a:prstGeom>
        </p:spPr>
      </p:pic>
      <p:pic>
        <p:nvPicPr>
          <p:cNvPr id="16" name="Obrázek 15"/>
          <p:cNvPicPr>
            <a:picLocks noChangeAspect="1"/>
          </p:cNvPicPr>
          <p:nvPr/>
        </p:nvPicPr>
        <p:blipFill rotWithShape="1">
          <a:blip r:embed="rId9"/>
          <a:srcRect r="4549"/>
          <a:stretch/>
        </p:blipFill>
        <p:spPr>
          <a:xfrm>
            <a:off x="10160000" y="3455104"/>
            <a:ext cx="2052429" cy="1267293"/>
          </a:xfrm>
          <a:prstGeom prst="rect">
            <a:avLst/>
          </a:prstGeom>
        </p:spPr>
      </p:pic>
      <p:pic>
        <p:nvPicPr>
          <p:cNvPr id="17" name="Obrázek 16"/>
          <p:cNvPicPr>
            <a:picLocks noChangeAspect="1"/>
          </p:cNvPicPr>
          <p:nvPr/>
        </p:nvPicPr>
        <p:blipFill rotWithShape="1">
          <a:blip r:embed="rId10"/>
          <a:srcRect l="50916" b="4354"/>
          <a:stretch/>
        </p:blipFill>
        <p:spPr>
          <a:xfrm>
            <a:off x="239157" y="5605257"/>
            <a:ext cx="1996044" cy="743900"/>
          </a:xfrm>
          <a:prstGeom prst="rect">
            <a:avLst/>
          </a:prstGeom>
        </p:spPr>
      </p:pic>
      <p:pic>
        <p:nvPicPr>
          <p:cNvPr id="18" name="Obrázek 17"/>
          <p:cNvPicPr>
            <a:picLocks noChangeAspect="1"/>
          </p:cNvPicPr>
          <p:nvPr/>
        </p:nvPicPr>
        <p:blipFill rotWithShape="1">
          <a:blip r:embed="rId10"/>
          <a:srcRect r="50143" b="13337"/>
          <a:stretch/>
        </p:blipFill>
        <p:spPr>
          <a:xfrm>
            <a:off x="211489" y="4772351"/>
            <a:ext cx="2023712" cy="672785"/>
          </a:xfrm>
          <a:prstGeom prst="rect">
            <a:avLst/>
          </a:prstGeom>
        </p:spPr>
      </p:pic>
      <p:pic>
        <p:nvPicPr>
          <p:cNvPr id="21" name="Obrázek 20"/>
          <p:cNvPicPr>
            <a:picLocks noChangeAspect="1"/>
          </p:cNvPicPr>
          <p:nvPr/>
        </p:nvPicPr>
        <p:blipFill rotWithShape="1">
          <a:blip r:embed="rId11"/>
          <a:srcRect r="69832" b="16282"/>
          <a:stretch/>
        </p:blipFill>
        <p:spPr>
          <a:xfrm>
            <a:off x="5525396" y="4642799"/>
            <a:ext cx="1567542" cy="640860"/>
          </a:xfrm>
          <a:prstGeom prst="rect">
            <a:avLst/>
          </a:prstGeom>
        </p:spPr>
      </p:pic>
      <p:pic>
        <p:nvPicPr>
          <p:cNvPr id="22" name="Obrázek 21"/>
          <p:cNvPicPr>
            <a:picLocks noChangeAspect="1"/>
          </p:cNvPicPr>
          <p:nvPr/>
        </p:nvPicPr>
        <p:blipFill rotWithShape="1">
          <a:blip r:embed="rId11"/>
          <a:srcRect l="31145" r="40643" b="11542"/>
          <a:stretch/>
        </p:blipFill>
        <p:spPr>
          <a:xfrm>
            <a:off x="5576195" y="5341147"/>
            <a:ext cx="1465943" cy="677146"/>
          </a:xfrm>
          <a:prstGeom prst="rect">
            <a:avLst/>
          </a:prstGeom>
        </p:spPr>
      </p:pic>
      <p:pic>
        <p:nvPicPr>
          <p:cNvPr id="23" name="Obrázek 22"/>
          <p:cNvPicPr>
            <a:picLocks noChangeAspect="1"/>
          </p:cNvPicPr>
          <p:nvPr/>
        </p:nvPicPr>
        <p:blipFill rotWithShape="1">
          <a:blip r:embed="rId11"/>
          <a:srcRect l="60894" b="6802"/>
          <a:stretch/>
        </p:blipFill>
        <p:spPr>
          <a:xfrm>
            <a:off x="5293166" y="6018293"/>
            <a:ext cx="2032000" cy="713432"/>
          </a:xfrm>
          <a:prstGeom prst="rect">
            <a:avLst/>
          </a:prstGeom>
        </p:spPr>
      </p:pic>
      <p:pic>
        <p:nvPicPr>
          <p:cNvPr id="24" name="Obrázek 23"/>
          <p:cNvPicPr>
            <a:picLocks noChangeAspect="1"/>
          </p:cNvPicPr>
          <p:nvPr/>
        </p:nvPicPr>
        <p:blipFill rotWithShape="1">
          <a:blip r:embed="rId10"/>
          <a:srcRect r="50143" b="13337"/>
          <a:stretch/>
        </p:blipFill>
        <p:spPr>
          <a:xfrm>
            <a:off x="2713365" y="4789316"/>
            <a:ext cx="2023712" cy="672785"/>
          </a:xfrm>
          <a:prstGeom prst="rect">
            <a:avLst/>
          </a:prstGeom>
        </p:spPr>
      </p:pic>
      <p:pic>
        <p:nvPicPr>
          <p:cNvPr id="25" name="Obrázek 24"/>
          <p:cNvPicPr>
            <a:picLocks noChangeAspect="1"/>
          </p:cNvPicPr>
          <p:nvPr/>
        </p:nvPicPr>
        <p:blipFill rotWithShape="1">
          <a:blip r:embed="rId10"/>
          <a:srcRect l="50916" b="4354"/>
          <a:stretch/>
        </p:blipFill>
        <p:spPr>
          <a:xfrm>
            <a:off x="2713365" y="5605257"/>
            <a:ext cx="1996044" cy="743900"/>
          </a:xfrm>
          <a:prstGeom prst="rect">
            <a:avLst/>
          </a:prstGeom>
        </p:spPr>
      </p:pic>
      <p:pic>
        <p:nvPicPr>
          <p:cNvPr id="26" name="Obrázek 25"/>
          <p:cNvPicPr>
            <a:picLocks noChangeAspect="1"/>
          </p:cNvPicPr>
          <p:nvPr/>
        </p:nvPicPr>
        <p:blipFill rotWithShape="1">
          <a:blip r:embed="rId10"/>
          <a:srcRect r="50143" b="13337"/>
          <a:stretch/>
        </p:blipFill>
        <p:spPr>
          <a:xfrm>
            <a:off x="7721600" y="4722397"/>
            <a:ext cx="2023712" cy="672785"/>
          </a:xfrm>
          <a:prstGeom prst="rect">
            <a:avLst/>
          </a:prstGeom>
        </p:spPr>
      </p:pic>
      <p:pic>
        <p:nvPicPr>
          <p:cNvPr id="27" name="Obrázek 26"/>
          <p:cNvPicPr>
            <a:picLocks noChangeAspect="1"/>
          </p:cNvPicPr>
          <p:nvPr/>
        </p:nvPicPr>
        <p:blipFill rotWithShape="1">
          <a:blip r:embed="rId10"/>
          <a:srcRect r="50143" b="13337"/>
          <a:stretch/>
        </p:blipFill>
        <p:spPr>
          <a:xfrm>
            <a:off x="10004083" y="4722397"/>
            <a:ext cx="2023712" cy="672785"/>
          </a:xfrm>
          <a:prstGeom prst="rect">
            <a:avLst/>
          </a:prstGeom>
        </p:spPr>
      </p:pic>
      <p:pic>
        <p:nvPicPr>
          <p:cNvPr id="29" name="Obrázek 28"/>
          <p:cNvPicPr>
            <a:picLocks noChangeAspect="1"/>
          </p:cNvPicPr>
          <p:nvPr/>
        </p:nvPicPr>
        <p:blipFill rotWithShape="1">
          <a:blip r:embed="rId11"/>
          <a:srcRect l="90109" b="3907"/>
          <a:stretch/>
        </p:blipFill>
        <p:spPr>
          <a:xfrm>
            <a:off x="11138401" y="5563614"/>
            <a:ext cx="513944" cy="735586"/>
          </a:xfrm>
          <a:prstGeom prst="rect">
            <a:avLst/>
          </a:prstGeom>
        </p:spPr>
      </p:pic>
      <p:pic>
        <p:nvPicPr>
          <p:cNvPr id="31" name="Obrázek 30"/>
          <p:cNvPicPr>
            <a:picLocks noChangeAspect="1"/>
          </p:cNvPicPr>
          <p:nvPr/>
        </p:nvPicPr>
        <p:blipFill rotWithShape="1">
          <a:blip r:embed="rId11"/>
          <a:srcRect l="60894" r="20086" b="4856"/>
          <a:stretch/>
        </p:blipFill>
        <p:spPr>
          <a:xfrm>
            <a:off x="10018348" y="5555482"/>
            <a:ext cx="988285" cy="728329"/>
          </a:xfrm>
          <a:prstGeom prst="rect">
            <a:avLst/>
          </a:prstGeom>
        </p:spPr>
      </p:pic>
      <p:pic>
        <p:nvPicPr>
          <p:cNvPr id="32" name="Obrázek 31"/>
          <p:cNvPicPr>
            <a:picLocks noChangeAspect="1"/>
          </p:cNvPicPr>
          <p:nvPr/>
        </p:nvPicPr>
        <p:blipFill rotWithShape="1">
          <a:blip r:embed="rId11"/>
          <a:srcRect l="60894" t="1" r="29931" b="8633"/>
          <a:stretch/>
        </p:blipFill>
        <p:spPr>
          <a:xfrm>
            <a:off x="7767375" y="5527212"/>
            <a:ext cx="476740" cy="699417"/>
          </a:xfrm>
          <a:prstGeom prst="rect">
            <a:avLst/>
          </a:prstGeom>
        </p:spPr>
      </p:pic>
    </p:spTree>
    <p:extLst>
      <p:ext uri="{BB962C8B-B14F-4D97-AF65-F5344CB8AC3E}">
        <p14:creationId xmlns:p14="http://schemas.microsoft.com/office/powerpoint/2010/main" val="38846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a:t>Pro vysokoškoláky</a:t>
            </a:r>
          </a:p>
        </p:txBody>
      </p:sp>
      <p:pic>
        <p:nvPicPr>
          <p:cNvPr id="3" name="Obrázek 2"/>
          <p:cNvPicPr>
            <a:picLocks noChangeAspect="1"/>
          </p:cNvPicPr>
          <p:nvPr/>
        </p:nvPicPr>
        <p:blipFill>
          <a:blip r:embed="rId3"/>
          <a:stretch>
            <a:fillRect/>
          </a:stretch>
        </p:blipFill>
        <p:spPr>
          <a:xfrm>
            <a:off x="684212" y="1887764"/>
            <a:ext cx="2085975" cy="2095500"/>
          </a:xfrm>
          <a:prstGeom prst="rect">
            <a:avLst/>
          </a:prstGeom>
        </p:spPr>
      </p:pic>
      <p:pic>
        <p:nvPicPr>
          <p:cNvPr id="8" name="Obrázek 7"/>
          <p:cNvPicPr>
            <a:picLocks noChangeAspect="1"/>
          </p:cNvPicPr>
          <p:nvPr/>
        </p:nvPicPr>
        <p:blipFill>
          <a:blip r:embed="rId4"/>
          <a:stretch>
            <a:fillRect/>
          </a:stretch>
        </p:blipFill>
        <p:spPr>
          <a:xfrm>
            <a:off x="3343728" y="1887764"/>
            <a:ext cx="7629309" cy="817426"/>
          </a:xfrm>
          <a:prstGeom prst="rect">
            <a:avLst/>
          </a:prstGeom>
        </p:spPr>
      </p:pic>
      <p:pic>
        <p:nvPicPr>
          <p:cNvPr id="9" name="Obrázek 8"/>
          <p:cNvPicPr>
            <a:picLocks noChangeAspect="1"/>
          </p:cNvPicPr>
          <p:nvPr/>
        </p:nvPicPr>
        <p:blipFill>
          <a:blip r:embed="rId5"/>
          <a:stretch>
            <a:fillRect/>
          </a:stretch>
        </p:blipFill>
        <p:spPr>
          <a:xfrm>
            <a:off x="3240296" y="2606951"/>
            <a:ext cx="7898105" cy="478673"/>
          </a:xfrm>
          <a:prstGeom prst="rect">
            <a:avLst/>
          </a:prstGeom>
        </p:spPr>
      </p:pic>
      <p:pic>
        <p:nvPicPr>
          <p:cNvPr id="10" name="Obrázek 9"/>
          <p:cNvPicPr>
            <a:picLocks noChangeAspect="1"/>
          </p:cNvPicPr>
          <p:nvPr/>
        </p:nvPicPr>
        <p:blipFill>
          <a:blip r:embed="rId6"/>
          <a:stretch>
            <a:fillRect/>
          </a:stretch>
        </p:blipFill>
        <p:spPr>
          <a:xfrm>
            <a:off x="31956" y="4397592"/>
            <a:ext cx="6623545" cy="2220722"/>
          </a:xfrm>
          <a:prstGeom prst="rect">
            <a:avLst/>
          </a:prstGeom>
        </p:spPr>
      </p:pic>
      <p:pic>
        <p:nvPicPr>
          <p:cNvPr id="11" name="Obrázek 10"/>
          <p:cNvPicPr>
            <a:picLocks noChangeAspect="1"/>
          </p:cNvPicPr>
          <p:nvPr/>
        </p:nvPicPr>
        <p:blipFill rotWithShape="1">
          <a:blip r:embed="rId7"/>
          <a:srcRect l="-1" r="1481"/>
          <a:stretch/>
        </p:blipFill>
        <p:spPr>
          <a:xfrm>
            <a:off x="6655501" y="4356081"/>
            <a:ext cx="4156335" cy="1944155"/>
          </a:xfrm>
          <a:prstGeom prst="rect">
            <a:avLst/>
          </a:prstGeom>
        </p:spPr>
      </p:pic>
    </p:spTree>
    <p:extLst>
      <p:ext uri="{BB962C8B-B14F-4D97-AF65-F5344CB8AC3E}">
        <p14:creationId xmlns:p14="http://schemas.microsoft.com/office/powerpoint/2010/main" val="24548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a:t>Přehled verzí</a:t>
            </a:r>
          </a:p>
        </p:txBody>
      </p:sp>
      <p:sp>
        <p:nvSpPr>
          <p:cNvPr id="2" name="Obdélník 1"/>
          <p:cNvSpPr/>
          <p:nvPr/>
        </p:nvSpPr>
        <p:spPr>
          <a:xfrm>
            <a:off x="691389" y="2405459"/>
            <a:ext cx="11072922" cy="3373231"/>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365</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365 je předplacená služba, která zajišťuje dostupnost aktuální verze. K dispozici jsou plány Office 365 určené pro domácí a osobní použití, pro menší a střední firmy, velké podniky, školy a neziskové organizace. V současnosti všechny plány Office 365 pro domácí a osobní použití obsahují Office 2016 s plnými verzemi vybraných aplikací, online úložištěm a nepřetržitou technickou podporou. Předplatné je měsíční nebo roční a plán Office 365 pro domácnosti umožňuje distribuci na 5 zařízení.</a:t>
            </a:r>
          </a:p>
        </p:txBody>
      </p:sp>
    </p:spTree>
    <p:extLst>
      <p:ext uri="{BB962C8B-B14F-4D97-AF65-F5344CB8AC3E}">
        <p14:creationId xmlns:p14="http://schemas.microsoft.com/office/powerpoint/2010/main" val="104130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a:t>Přehled verzí</a:t>
            </a:r>
          </a:p>
        </p:txBody>
      </p:sp>
      <p:sp>
        <p:nvSpPr>
          <p:cNvPr id="2" name="Obdélník 1"/>
          <p:cNvSpPr/>
          <p:nvPr/>
        </p:nvSpPr>
        <p:spPr>
          <a:xfrm>
            <a:off x="589789" y="1747211"/>
            <a:ext cx="11072922" cy="4949047"/>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online</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Online je verze MS Office, která umožňuje pro editaci využívat rozhraní webového prohlížeče. Přihlášení se provádí pomocí účtu Microsoft buď na www stránkách https://products.office.com/cs-cz/office-online/ nebo lze Online verzi nainstalovat jako aplikaci, která je rozšířením prohlížeče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Edge</a:t>
            </a:r>
            <a:r>
              <a:rPr lang="cs-CZ" sz="2400" dirty="0">
                <a:latin typeface="Times New Roman" panose="02020603050405020304" pitchFamily="18" charset="0"/>
                <a:ea typeface="Calibri" panose="020F0502020204030204" pitchFamily="34" charset="0"/>
                <a:cs typeface="Times New Roman" panose="02020603050405020304" pitchFamily="18" charset="0"/>
              </a:rPr>
              <a:t>, instalaci lze provést z MS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Store</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cs-CZ" sz="2400" dirty="0">
                <a:latin typeface="Times New Roman" panose="02020603050405020304" pitchFamily="18" charset="0"/>
                <a:ea typeface="Calibri" panose="020F0502020204030204" pitchFamily="34" charset="0"/>
              </a:rPr>
              <a:t>Online verze Office 2016 obsahuje aplikace Word, Excel, PowerPoint, Outlook, OneNote a přes účet Microsoftu máte přístup k </a:t>
            </a:r>
            <a:r>
              <a:rPr lang="cs-CZ" sz="2400" dirty="0" err="1">
                <a:latin typeface="Times New Roman" panose="02020603050405020304" pitchFamily="18" charset="0"/>
                <a:ea typeface="Calibri" panose="020F0502020204030204" pitchFamily="34" charset="0"/>
              </a:rPr>
              <a:t>OneDrive</a:t>
            </a:r>
            <a:r>
              <a:rPr lang="cs-CZ" sz="2400" dirty="0">
                <a:latin typeface="Times New Roman" panose="02020603050405020304" pitchFamily="18" charset="0"/>
                <a:ea typeface="Calibri" panose="020F0502020204030204" pitchFamily="34" charset="0"/>
              </a:rPr>
              <a:t> úložišti. Jedná se o odlehčené verze desktopových Office 2016. Office online verze jsou určeny zejména k základní editaci souborů, zobrazování příloh emailů online a zobrazování uložených souborů v úložištích</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9764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a:t>Přehled verzí</a:t>
            </a:r>
          </a:p>
        </p:txBody>
      </p:sp>
      <p:sp>
        <p:nvSpPr>
          <p:cNvPr id="2" name="Obdélník 1"/>
          <p:cNvSpPr/>
          <p:nvPr/>
        </p:nvSpPr>
        <p:spPr>
          <a:xfrm>
            <a:off x="589789" y="1747211"/>
            <a:ext cx="11072922" cy="4921155"/>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Microsoft Office 2016 je verze určená pro instalaci do počítače. Verze je zpětně kompatibilní, základní kompatibilita je omezena verzemi Office 97 až Office 2003 a verzemi vyššími než Office 2003, (další odlišnosti, ve verzi Office 2007 a 2010).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2016 se dodává jako časově omezená licence ve vybraných plánech Office 365 nebo jako doživotní aplikace pro jeden počítač jednorázově. Jednorázový nákup Office je možný pro počítače PC (například edice Office 2016 pro domácnosti) i pro Mac (např. Office 2016 pro domácnosti pro Mac). U jednorázových nákupů není možnost upgradu, což znamená, že pokud chce uživatel upgradovat na novou verzi Office, musí pořídit novou verzi za plnou cenu.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046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a:t>Přehled verzí</a:t>
            </a:r>
          </a:p>
        </p:txBody>
      </p:sp>
      <p:sp>
        <p:nvSpPr>
          <p:cNvPr id="2" name="Obdélník 1"/>
          <p:cNvSpPr/>
          <p:nvPr/>
        </p:nvSpPr>
        <p:spPr>
          <a:xfrm>
            <a:off x="589789" y="1747211"/>
            <a:ext cx="11072922" cy="2948499"/>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Od verze Office 2007 má prostředí aplikací MS Office nový koncept pracovních nástrojů, odlišný od verze Office 2003, nástrojové lišty byly nahrazeny pásem karet. Nejnovější verzí Office je Office 2016, distribuovaný software je kompletován podle potřeb koncových uživatelů. Programy jsou po instalaci k dispozici v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offline</a:t>
            </a:r>
            <a:r>
              <a:rPr lang="cs-CZ" sz="2400" dirty="0">
                <a:latin typeface="Times New Roman" panose="02020603050405020304" pitchFamily="18" charset="0"/>
                <a:ea typeface="Calibri" panose="020F0502020204030204" pitchFamily="34" charset="0"/>
                <a:cs typeface="Times New Roman" panose="02020603050405020304" pitchFamily="18" charset="0"/>
              </a:rPr>
              <a:t> režimu, pomocí účtu je lze propojit 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cloudovým</a:t>
            </a:r>
            <a:r>
              <a:rPr lang="cs-CZ" sz="2400" dirty="0">
                <a:latin typeface="Times New Roman" panose="02020603050405020304" pitchFamily="18" charset="0"/>
                <a:ea typeface="Calibri" panose="020F0502020204030204" pitchFamily="34" charset="0"/>
                <a:cs typeface="Times New Roman" panose="02020603050405020304" pitchFamily="18" charset="0"/>
              </a:rPr>
              <a:t> úložištěm.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3314"/>
          <a:stretch/>
        </p:blipFill>
        <p:spPr>
          <a:xfrm>
            <a:off x="2889250" y="1091900"/>
            <a:ext cx="8665550" cy="1460799"/>
          </a:xfrm>
          <a:prstGeom prst="rect">
            <a:avLst/>
          </a:prstGeom>
        </p:spPr>
      </p:pic>
      <p:pic>
        <p:nvPicPr>
          <p:cNvPr id="5" name="Obrázek 4"/>
          <p:cNvPicPr>
            <a:picLocks noChangeAspect="1"/>
          </p:cNvPicPr>
          <p:nvPr/>
        </p:nvPicPr>
        <p:blipFill>
          <a:blip r:embed="rId4"/>
          <a:stretch>
            <a:fillRect/>
          </a:stretch>
        </p:blipFill>
        <p:spPr>
          <a:xfrm>
            <a:off x="5255539" y="5366558"/>
            <a:ext cx="6738938" cy="1159549"/>
          </a:xfrm>
          <a:prstGeom prst="rect">
            <a:avLst/>
          </a:prstGeom>
        </p:spPr>
      </p:pic>
      <p:pic>
        <p:nvPicPr>
          <p:cNvPr id="8" name="Obrázek 7"/>
          <p:cNvPicPr>
            <a:picLocks noChangeAspect="1"/>
          </p:cNvPicPr>
          <p:nvPr/>
        </p:nvPicPr>
        <p:blipFill>
          <a:blip r:embed="rId5"/>
          <a:stretch>
            <a:fillRect/>
          </a:stretch>
        </p:blipFill>
        <p:spPr>
          <a:xfrm>
            <a:off x="213639" y="4755708"/>
            <a:ext cx="6076950" cy="1190625"/>
          </a:xfrm>
          <a:prstGeom prst="rect">
            <a:avLst/>
          </a:prstGeom>
        </p:spPr>
      </p:pic>
    </p:spTree>
    <p:extLst>
      <p:ext uri="{BB962C8B-B14F-4D97-AF65-F5344CB8AC3E}">
        <p14:creationId xmlns:p14="http://schemas.microsoft.com/office/powerpoint/2010/main" val="268056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a:t>Přehled verzí</a:t>
            </a:r>
          </a:p>
        </p:txBody>
      </p:sp>
      <p:sp>
        <p:nvSpPr>
          <p:cNvPr id="2" name="Obdélník 1"/>
          <p:cNvSpPr/>
          <p:nvPr/>
        </p:nvSpPr>
        <p:spPr>
          <a:xfrm>
            <a:off x="589789" y="1747211"/>
            <a:ext cx="11072922" cy="2948499"/>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Od verze Office 2007 má prostředí aplikací MS Office nový koncept pracovních nástrojů, odlišný od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erze</a:t>
            </a:r>
            <a:r>
              <a:rPr lang="cs-CZ" sz="2400" dirty="0">
                <a:latin typeface="Times New Roman" panose="02020603050405020304" pitchFamily="18" charset="0"/>
                <a:ea typeface="Calibri" panose="020F0502020204030204" pitchFamily="34" charset="0"/>
                <a:cs typeface="Times New Roman" panose="02020603050405020304" pitchFamily="18" charset="0"/>
              </a:rPr>
              <a:t> Office 2003, nástrojové lišty byly nahrazeny pásem karet. Nejnovější verzí Office je Office 2016, distribuovaný software je kompletován podle potřeb koncových uživatelů. Programy jsou po instalaci k dispozici v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offline</a:t>
            </a:r>
            <a:r>
              <a:rPr lang="cs-CZ" sz="2400" dirty="0">
                <a:latin typeface="Times New Roman" panose="02020603050405020304" pitchFamily="18" charset="0"/>
                <a:ea typeface="Calibri" panose="020F0502020204030204" pitchFamily="34" charset="0"/>
                <a:cs typeface="Times New Roman" panose="02020603050405020304" pitchFamily="18" charset="0"/>
              </a:rPr>
              <a:t> režimu, pomocí účtu je lze propojit 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cloudovým</a:t>
            </a:r>
            <a:r>
              <a:rPr lang="cs-CZ" sz="2400" dirty="0">
                <a:latin typeface="Times New Roman" panose="02020603050405020304" pitchFamily="18" charset="0"/>
                <a:ea typeface="Calibri" panose="020F0502020204030204" pitchFamily="34" charset="0"/>
                <a:cs typeface="Times New Roman" panose="02020603050405020304" pitchFamily="18" charset="0"/>
              </a:rPr>
              <a:t> úložištěm.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3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Dokument, sešit, prezentace, databáze</a:t>
            </a:r>
          </a:p>
        </p:txBody>
      </p:sp>
      <p:sp>
        <p:nvSpPr>
          <p:cNvPr id="2" name="Obdélník 1"/>
          <p:cNvSpPr/>
          <p:nvPr/>
        </p:nvSpPr>
        <p:spPr>
          <a:xfrm>
            <a:off x="589789" y="1747211"/>
            <a:ext cx="11072922" cy="5146024"/>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t>Soubory vytvářené různými aplikacemi MS Office 2016 se liší podle typu aplikace. Word vytváří soubory nazývané „Dokument“, což jsou textové dokumenty, které se dále člení např. na stránky, oddíly apod.</a:t>
            </a:r>
          </a:p>
          <a:p>
            <a:pPr marL="285750" indent="-285750" algn="just">
              <a:lnSpc>
                <a:spcPct val="115000"/>
              </a:lnSpc>
              <a:spcBef>
                <a:spcPts val="1200"/>
              </a:spcBef>
              <a:spcAft>
                <a:spcPts val="1200"/>
              </a:spcAft>
              <a:buFont typeface="Arial" panose="020B0604020202020204" pitchFamily="34" charset="0"/>
              <a:buChar char="•"/>
            </a:pPr>
            <a:r>
              <a:rPr lang="cs-CZ" dirty="0"/>
              <a:t>Excel vytváří soubory nazývané „Sešit“, sešity se dále člení na listy. Elementárním objektem je buňka, která umožňuje základní práci s množinou formátů a s různým obsahem (číslo, datum, text, vzorec, funkce apod.). </a:t>
            </a:r>
          </a:p>
          <a:p>
            <a:pPr marL="285750" indent="-285750" algn="just">
              <a:lnSpc>
                <a:spcPct val="115000"/>
              </a:lnSpc>
              <a:spcBef>
                <a:spcPts val="1200"/>
              </a:spcBef>
              <a:spcAft>
                <a:spcPts val="1200"/>
              </a:spcAft>
              <a:buFont typeface="Arial" panose="020B0604020202020204" pitchFamily="34" charset="0"/>
              <a:buChar char="•"/>
            </a:pPr>
            <a:r>
              <a:rPr lang="cs-CZ" dirty="0"/>
              <a:t>PowerPoint vytváří soubory nazývané „Prezentace“, prezentace se člení na snímky. Na jednotlivé snímky lze vkládat objekty do vrstev, text je jedním z objektů a nemá samostatnou vrstvu, vkládá se jako textové pole. Vzhled snímku je dán vzhledem obrazovky, na které se prezentuje. </a:t>
            </a:r>
          </a:p>
          <a:p>
            <a:pPr marL="285750" indent="-285750" algn="just">
              <a:lnSpc>
                <a:spcPct val="115000"/>
              </a:lnSpc>
              <a:spcBef>
                <a:spcPts val="1200"/>
              </a:spcBef>
              <a:spcAft>
                <a:spcPts val="1200"/>
              </a:spcAft>
              <a:buFont typeface="Arial" panose="020B0604020202020204" pitchFamily="34" charset="0"/>
              <a:buChar char="•"/>
            </a:pPr>
            <a:r>
              <a:rPr lang="cs-CZ" dirty="0"/>
              <a:t>Access vytváří soubory „Databáze“. Tato aplikace má odlišnou filosofii. Na pracovní ploše pracujeme s objekty databáze, s tabulkami, dotazy, formuláři, sestavami a makry. Všechny objekty lze vytvářet a modifikovat. Access pracuje s daty, které zpracovává a ukládá pomocí dříve uvedených objektů. </a:t>
            </a:r>
          </a:p>
          <a:p>
            <a:pPr marL="285750" indent="-285750" algn="just">
              <a:lnSpc>
                <a:spcPct val="115000"/>
              </a:lnSpc>
              <a:spcBef>
                <a:spcPts val="1200"/>
              </a:spcBef>
              <a:spcAft>
                <a:spcPts val="1200"/>
              </a:spcAft>
              <a:buFont typeface="Arial" panose="020B0604020202020204" pitchFamily="34" charset="0"/>
              <a:buChar char="•"/>
            </a:pPr>
            <a:r>
              <a:rPr lang="cs-CZ" dirty="0"/>
              <a:t>Všechny aplikace dále obsahují nástroje pro automatizaci práce, označované jako „Makro“. Makro je zdrojový kód vytvořený pomocí jazyka </a:t>
            </a:r>
            <a:r>
              <a:rPr lang="cs-CZ" dirty="0" err="1"/>
              <a:t>Visual</a:t>
            </a:r>
            <a:r>
              <a:rPr lang="cs-CZ" dirty="0"/>
              <a:t> Basic </a:t>
            </a:r>
            <a:r>
              <a:rPr lang="cs-CZ" dirty="0" err="1"/>
              <a:t>for</a:t>
            </a:r>
            <a:r>
              <a:rPr lang="cs-CZ" dirty="0"/>
              <a:t> </a:t>
            </a:r>
            <a:r>
              <a:rPr lang="cs-CZ" dirty="0" err="1"/>
              <a:t>Aplication</a:t>
            </a:r>
            <a:r>
              <a:rPr lang="cs-CZ" dirty="0"/>
              <a:t>, který je součástí uváděných aplikací.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159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a:t>Typy</a:t>
            </a:r>
            <a:r>
              <a:rPr lang="en-US" sz="2800" dirty="0"/>
              <a:t> 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sp>
        <p:nvSpPr>
          <p:cNvPr id="3" name="Obdélník 2"/>
          <p:cNvSpPr/>
          <p:nvPr/>
        </p:nvSpPr>
        <p:spPr>
          <a:xfrm>
            <a:off x="787400" y="2054136"/>
            <a:ext cx="3251200" cy="4154984"/>
          </a:xfrm>
          <a:prstGeom prst="rect">
            <a:avLst/>
          </a:prstGeom>
        </p:spPr>
        <p:txBody>
          <a:bodyPr wrap="square">
            <a:spAutoFit/>
          </a:bodyPr>
          <a:lstStyle/>
          <a:p>
            <a:r>
              <a:rPr lang="cs-CZ" sz="2400" dirty="0"/>
              <a:t>Word, Excel a PowerPoint používá jednotný způsob formátu ukládaných souborů, počínaje verzí Microsoft Office 2007 jsou formáty souborů založené na jazyce XML. Vlastní dokument je ve skutečnosti komprimovaná složka </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905000"/>
            <a:ext cx="7594600" cy="4813300"/>
          </a:xfrm>
          <a:prstGeom prst="rect">
            <a:avLst/>
          </a:prstGeom>
          <a:noFill/>
        </p:spPr>
      </p:pic>
    </p:spTree>
    <p:extLst>
      <p:ext uri="{BB962C8B-B14F-4D97-AF65-F5344CB8AC3E}">
        <p14:creationId xmlns:p14="http://schemas.microsoft.com/office/powerpoint/2010/main" val="401571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2952" y="559996"/>
            <a:ext cx="7789694" cy="584775"/>
          </a:xfrm>
          <a:prstGeom prst="rect">
            <a:avLst/>
          </a:prstGeom>
        </p:spPr>
        <p:txBody>
          <a:bodyPr wrap="square">
            <a:spAutoFit/>
          </a:bodyPr>
          <a:lstStyle/>
          <a:p>
            <a:r>
              <a:rPr lang="cs-CZ" sz="3200" b="1" dirty="0">
                <a:solidFill>
                  <a:srgbClr val="000000"/>
                </a:solidFill>
              </a:rPr>
              <a:t>1. </a:t>
            </a:r>
            <a:r>
              <a:rPr lang="cs-CZ" sz="3200" b="1" dirty="0" err="1">
                <a:solidFill>
                  <a:srgbClr val="000000"/>
                </a:solidFill>
              </a:rPr>
              <a:t>tutorial</a:t>
            </a:r>
            <a:endParaRPr lang="cs-CZ" sz="3200" b="1" dirty="0">
              <a:solidFill>
                <a:srgbClr val="000000"/>
              </a:solidFill>
            </a:endParaRPr>
          </a:p>
        </p:txBody>
      </p:sp>
      <p:sp>
        <p:nvSpPr>
          <p:cNvPr id="3" name="Obdélník 2"/>
          <p:cNvSpPr/>
          <p:nvPr/>
        </p:nvSpPr>
        <p:spPr>
          <a:xfrm>
            <a:off x="7538913" y="2995572"/>
            <a:ext cx="3598987" cy="2062103"/>
          </a:xfrm>
          <a:prstGeom prst="rect">
            <a:avLst/>
          </a:prstGeom>
        </p:spPr>
        <p:txBody>
          <a:bodyPr wrap="square">
            <a:spAutoFit/>
          </a:bodyPr>
          <a:lstStyle/>
          <a:p>
            <a:pPr algn="just"/>
            <a:r>
              <a:rPr lang="cs-CZ" sz="3200" dirty="0">
                <a:solidFill>
                  <a:srgbClr val="000000"/>
                </a:solidFill>
              </a:rPr>
              <a:t>Ing. Josef Botlík</a:t>
            </a:r>
          </a:p>
          <a:p>
            <a:pPr algn="just"/>
            <a:r>
              <a:rPr lang="cs-CZ" sz="3200" dirty="0">
                <a:solidFill>
                  <a:srgbClr val="000000"/>
                </a:solidFill>
                <a:hlinkClick r:id="rId2"/>
              </a:rPr>
              <a:t>botlik@opf.slu.cz</a:t>
            </a:r>
            <a:endParaRPr lang="cs-CZ" sz="3200" dirty="0">
              <a:solidFill>
                <a:srgbClr val="000000"/>
              </a:solidFill>
            </a:endParaRPr>
          </a:p>
          <a:p>
            <a:pPr algn="just"/>
            <a:r>
              <a:rPr lang="cs-CZ" sz="3200" dirty="0">
                <a:solidFill>
                  <a:srgbClr val="000000"/>
                </a:solidFill>
              </a:rPr>
              <a:t>elearning.opf.slu.cz</a:t>
            </a:r>
          </a:p>
          <a:p>
            <a:pPr algn="just"/>
            <a:r>
              <a:rPr lang="cs-CZ" sz="3200" dirty="0">
                <a:solidFill>
                  <a:srgbClr val="000000"/>
                </a:solidFill>
              </a:rPr>
              <a:t>disk L, </a:t>
            </a:r>
            <a:r>
              <a:rPr lang="cs-CZ" sz="3200" dirty="0" err="1">
                <a:solidFill>
                  <a:srgbClr val="000000"/>
                </a:solidFill>
              </a:rPr>
              <a:t>botlik</a:t>
            </a:r>
            <a:r>
              <a:rPr lang="cs-CZ" sz="3200" dirty="0">
                <a:solidFill>
                  <a:srgbClr val="000000"/>
                </a:solidFill>
              </a:rPr>
              <a:t>/public</a:t>
            </a:r>
          </a:p>
        </p:txBody>
      </p:sp>
      <p:pic>
        <p:nvPicPr>
          <p:cNvPr id="4" name="Obrázek 3"/>
          <p:cNvPicPr>
            <a:picLocks noChangeAspect="1"/>
          </p:cNvPicPr>
          <p:nvPr/>
        </p:nvPicPr>
        <p:blipFill>
          <a:blip r:embed="rId3"/>
          <a:stretch>
            <a:fillRect/>
          </a:stretch>
        </p:blipFill>
        <p:spPr>
          <a:xfrm>
            <a:off x="10766491" y="115467"/>
            <a:ext cx="1251820" cy="975444"/>
          </a:xfrm>
          <a:prstGeom prst="rect">
            <a:avLst/>
          </a:prstGeom>
        </p:spPr>
      </p:pic>
      <p:sp>
        <p:nvSpPr>
          <p:cNvPr id="7" name="Obdélník 6"/>
          <p:cNvSpPr/>
          <p:nvPr/>
        </p:nvSpPr>
        <p:spPr>
          <a:xfrm>
            <a:off x="755452" y="2164576"/>
            <a:ext cx="6984437" cy="461665"/>
          </a:xfrm>
          <a:prstGeom prst="rect">
            <a:avLst/>
          </a:prstGeom>
        </p:spPr>
        <p:txBody>
          <a:bodyPr wrap="square">
            <a:spAutoFit/>
          </a:bodyPr>
          <a:lstStyle/>
          <a:p>
            <a:r>
              <a:rPr lang="cs-CZ" sz="2400" b="1" dirty="0">
                <a:solidFill>
                  <a:srgbClr val="000000"/>
                </a:solidFill>
              </a:rPr>
              <a:t>Cíle kurzu</a:t>
            </a:r>
          </a:p>
        </p:txBody>
      </p:sp>
      <p:sp>
        <p:nvSpPr>
          <p:cNvPr id="8" name="Obdélník 7"/>
          <p:cNvSpPr/>
          <p:nvPr/>
        </p:nvSpPr>
        <p:spPr>
          <a:xfrm>
            <a:off x="755452" y="2764740"/>
            <a:ext cx="6984437" cy="461665"/>
          </a:xfrm>
          <a:prstGeom prst="rect">
            <a:avLst/>
          </a:prstGeom>
        </p:spPr>
        <p:txBody>
          <a:bodyPr wrap="square">
            <a:spAutoFit/>
          </a:bodyPr>
          <a:lstStyle/>
          <a:p>
            <a:r>
              <a:rPr lang="cs-CZ" sz="2400" b="1" dirty="0">
                <a:solidFill>
                  <a:srgbClr val="000000"/>
                </a:solidFill>
              </a:rPr>
              <a:t>Podmínky absolvování kurzu</a:t>
            </a:r>
          </a:p>
        </p:txBody>
      </p:sp>
      <p:sp>
        <p:nvSpPr>
          <p:cNvPr id="9" name="Obdélník 8"/>
          <p:cNvSpPr/>
          <p:nvPr/>
        </p:nvSpPr>
        <p:spPr>
          <a:xfrm>
            <a:off x="755452" y="3364904"/>
            <a:ext cx="6984437" cy="461665"/>
          </a:xfrm>
          <a:prstGeom prst="rect">
            <a:avLst/>
          </a:prstGeom>
        </p:spPr>
        <p:txBody>
          <a:bodyPr wrap="square">
            <a:spAutoFit/>
          </a:bodyPr>
          <a:lstStyle/>
          <a:p>
            <a:r>
              <a:rPr lang="cs-CZ" sz="2400" b="1" dirty="0">
                <a:solidFill>
                  <a:srgbClr val="000000"/>
                </a:solidFill>
              </a:rPr>
              <a:t>Tutoriály - obsah</a:t>
            </a:r>
          </a:p>
        </p:txBody>
      </p:sp>
      <p:sp>
        <p:nvSpPr>
          <p:cNvPr id="10" name="Obdélník 9"/>
          <p:cNvSpPr/>
          <p:nvPr/>
        </p:nvSpPr>
        <p:spPr>
          <a:xfrm>
            <a:off x="755451" y="4731533"/>
            <a:ext cx="6984437" cy="461665"/>
          </a:xfrm>
          <a:prstGeom prst="rect">
            <a:avLst/>
          </a:prstGeom>
        </p:spPr>
        <p:txBody>
          <a:bodyPr wrap="square">
            <a:spAutoFit/>
          </a:bodyPr>
          <a:lstStyle/>
          <a:p>
            <a:r>
              <a:rPr lang="cs-CZ" sz="2400" b="1" dirty="0">
                <a:solidFill>
                  <a:srgbClr val="000000"/>
                </a:solidFill>
              </a:rPr>
              <a:t>Pracovní Plocha, Pásy Karet</a:t>
            </a:r>
          </a:p>
        </p:txBody>
      </p:sp>
      <p:sp>
        <p:nvSpPr>
          <p:cNvPr id="11" name="Obdélník 10"/>
          <p:cNvSpPr/>
          <p:nvPr/>
        </p:nvSpPr>
        <p:spPr>
          <a:xfrm>
            <a:off x="755451" y="4269868"/>
            <a:ext cx="6984437" cy="461665"/>
          </a:xfrm>
          <a:prstGeom prst="rect">
            <a:avLst/>
          </a:prstGeom>
        </p:spPr>
        <p:txBody>
          <a:bodyPr wrap="square">
            <a:spAutoFit/>
          </a:bodyPr>
          <a:lstStyle/>
          <a:p>
            <a:r>
              <a:rPr lang="cs-CZ" sz="2400" b="1" dirty="0">
                <a:solidFill>
                  <a:srgbClr val="000000"/>
                </a:solidFill>
              </a:rPr>
              <a:t>Základní produkty balíku MS Office</a:t>
            </a:r>
          </a:p>
        </p:txBody>
      </p:sp>
    </p:spTree>
    <p:extLst>
      <p:ext uri="{BB962C8B-B14F-4D97-AF65-F5344CB8AC3E}">
        <p14:creationId xmlns:p14="http://schemas.microsoft.com/office/powerpoint/2010/main" val="3602394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a:t>Typy</a:t>
            </a:r>
            <a:r>
              <a:rPr lang="en-US" sz="2800" dirty="0"/>
              <a:t> 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sp>
        <p:nvSpPr>
          <p:cNvPr id="3" name="Obdélník 2"/>
          <p:cNvSpPr/>
          <p:nvPr/>
        </p:nvSpPr>
        <p:spPr>
          <a:xfrm>
            <a:off x="787400" y="2054136"/>
            <a:ext cx="3251200" cy="3416320"/>
          </a:xfrm>
          <a:prstGeom prst="rect">
            <a:avLst/>
          </a:prstGeom>
        </p:spPr>
        <p:txBody>
          <a:bodyPr wrap="square">
            <a:spAutoFit/>
          </a:bodyPr>
          <a:lstStyle/>
          <a:p>
            <a:r>
              <a:rPr lang="cs-CZ" sz="2400" dirty="0"/>
              <a:t>Formáty, které jsou k dispozici pro ukládání v jednotlivých aplikací lze snadno zjistit v nabídce Soubor &gt; Uložit jako. Následně je nutné vybrat místo pro uložení souboru a provést volbu Uložit jako typ.</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60800" y="1747211"/>
            <a:ext cx="6908800" cy="3267164"/>
          </a:xfrm>
          <a:prstGeom prst="rect">
            <a:avLst/>
          </a:prstGeom>
          <a:noFill/>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5164121" y="4444931"/>
            <a:ext cx="6600190" cy="2051050"/>
          </a:xfrm>
          <a:prstGeom prst="rect">
            <a:avLst/>
          </a:prstGeom>
          <a:noFill/>
        </p:spPr>
      </p:pic>
    </p:spTree>
    <p:extLst>
      <p:ext uri="{BB962C8B-B14F-4D97-AF65-F5344CB8AC3E}">
        <p14:creationId xmlns:p14="http://schemas.microsoft.com/office/powerpoint/2010/main" val="80189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a:t>Typy</a:t>
            </a:r>
            <a:r>
              <a:rPr lang="en-US" sz="2800" dirty="0"/>
              <a:t> 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5" name="Obrázek 4"/>
          <p:cNvPicPr>
            <a:picLocks noChangeAspect="1"/>
          </p:cNvPicPr>
          <p:nvPr/>
        </p:nvPicPr>
        <p:blipFill>
          <a:blip r:embed="rId3"/>
          <a:stretch>
            <a:fillRect/>
          </a:stretch>
        </p:blipFill>
        <p:spPr>
          <a:xfrm>
            <a:off x="787400" y="1911349"/>
            <a:ext cx="8140700" cy="4272743"/>
          </a:xfrm>
          <a:prstGeom prst="rect">
            <a:avLst/>
          </a:prstGeom>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9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a:t>Typy</a:t>
            </a:r>
            <a:r>
              <a:rPr lang="en-US" sz="2800" dirty="0"/>
              <a:t> 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400" y="1732914"/>
            <a:ext cx="7612044" cy="5110789"/>
          </a:xfrm>
          <a:prstGeom prst="rect">
            <a:avLst/>
          </a:prstGeom>
        </p:spPr>
      </p:pic>
      <p:pic>
        <p:nvPicPr>
          <p:cNvPr id="205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65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a:t>Typy</a:t>
            </a:r>
            <a:r>
              <a:rPr lang="en-US" sz="2800" dirty="0"/>
              <a:t> 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400" y="1732914"/>
            <a:ext cx="7612044" cy="5110789"/>
          </a:xfrm>
          <a:prstGeom prst="rect">
            <a:avLst/>
          </a:prstGeom>
        </p:spPr>
      </p:pic>
      <p:pic>
        <p:nvPicPr>
          <p:cNvPr id="307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08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a:t>Typy</a:t>
            </a:r>
            <a:r>
              <a:rPr lang="en-US" sz="2800" dirty="0"/>
              <a:t> 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3" name="Obrázek 2"/>
          <p:cNvPicPr>
            <a:picLocks noChangeAspect="1"/>
          </p:cNvPicPr>
          <p:nvPr/>
        </p:nvPicPr>
        <p:blipFill>
          <a:blip r:embed="rId3"/>
          <a:stretch>
            <a:fillRect/>
          </a:stretch>
        </p:blipFill>
        <p:spPr>
          <a:xfrm>
            <a:off x="787399" y="1732914"/>
            <a:ext cx="7795299" cy="5125086"/>
          </a:xfrm>
          <a:prstGeom prst="rect">
            <a:avLst/>
          </a:prstGeom>
        </p:spPr>
      </p:pic>
      <p:pic>
        <p:nvPicPr>
          <p:cNvPr id="409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1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a:t>Typy</a:t>
            </a:r>
            <a:r>
              <a:rPr lang="en-US" sz="2800" dirty="0"/>
              <a:t> 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399" y="1924050"/>
            <a:ext cx="7616359" cy="3155950"/>
          </a:xfrm>
          <a:prstGeom prst="rect">
            <a:avLst/>
          </a:prstGeom>
        </p:spPr>
      </p:pic>
      <p:sp>
        <p:nvSpPr>
          <p:cNvPr id="5" name="Obdélník 4"/>
          <p:cNvSpPr/>
          <p:nvPr/>
        </p:nvSpPr>
        <p:spPr>
          <a:xfrm>
            <a:off x="8539196" y="1585604"/>
            <a:ext cx="3475004" cy="4154984"/>
          </a:xfrm>
          <a:prstGeom prst="rect">
            <a:avLst/>
          </a:prstGeom>
        </p:spPr>
        <p:txBody>
          <a:bodyPr wrap="square">
            <a:spAutoFit/>
          </a:bodyPr>
          <a:lstStyle/>
          <a:p>
            <a:pPr algn="r"/>
            <a:r>
              <a:rPr lang="cs-CZ" sz="2400" dirty="0">
                <a:latin typeface="Times New Roman" panose="02020603050405020304" pitchFamily="18" charset="0"/>
                <a:ea typeface="Calibri" panose="020F0502020204030204" pitchFamily="34" charset="0"/>
              </a:rPr>
              <a:t>Soubory se komprimují automaticky a při otevírání se soubor automaticky rozbalí. Při uložení se automaticky znovu zkomprimuje. K otevírání a zavírání souborů v Office není nutné instalovat žádné speciální nástroje pro kompresi metodou ZIP</a:t>
            </a:r>
            <a:endParaRPr lang="cs-CZ" sz="2400" dirty="0"/>
          </a:p>
        </p:txBody>
      </p:sp>
      <p:pic>
        <p:nvPicPr>
          <p:cNvPr id="512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13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a:t>Typy</a:t>
            </a:r>
            <a:r>
              <a:rPr lang="en-US" sz="2800" dirty="0"/>
              <a:t> a </a:t>
            </a:r>
            <a:r>
              <a:rPr lang="en-US" sz="2800" dirty="0" err="1"/>
              <a:t>formát</a:t>
            </a:r>
            <a:r>
              <a:rPr lang="en-US" sz="2800" dirty="0"/>
              <a:t> </a:t>
            </a:r>
            <a:r>
              <a:rPr lang="en-US" sz="2800" dirty="0" err="1"/>
              <a:t>vytvářených</a:t>
            </a:r>
            <a:r>
              <a:rPr lang="en-US" sz="2800" dirty="0"/>
              <a:t> </a:t>
            </a:r>
            <a:r>
              <a:rPr lang="en-US" sz="2800" dirty="0" err="1"/>
              <a:t>souborů</a:t>
            </a:r>
            <a:r>
              <a:rPr lang="cs-CZ" sz="2800" dirty="0"/>
              <a:t> - šablony</a:t>
            </a:r>
          </a:p>
        </p:txBody>
      </p:sp>
      <p:sp>
        <p:nvSpPr>
          <p:cNvPr id="5" name="Obdélník 4"/>
          <p:cNvSpPr/>
          <p:nvPr/>
        </p:nvSpPr>
        <p:spPr>
          <a:xfrm>
            <a:off x="469900" y="2093604"/>
            <a:ext cx="3475004" cy="4154984"/>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Soubory lze ukládat rovněž ve formě šablon, šablona je částečně upravený dokument, který slouží jako podklad pro vytváření nového dokumentu. Každý soubor je vytvářený na základě šablony. (např. Word používá standardně šablonu „</a:t>
            </a:r>
            <a:r>
              <a:rPr lang="cs-CZ" sz="2400" dirty="0" err="1">
                <a:latin typeface="Times New Roman" panose="02020603050405020304" pitchFamily="18" charset="0"/>
                <a:ea typeface="Calibri" panose="020F0502020204030204" pitchFamily="34" charset="0"/>
              </a:rPr>
              <a:t>Normal</a:t>
            </a:r>
            <a:r>
              <a:rPr lang="cs-CZ" sz="2400" dirty="0">
                <a:latin typeface="Times New Roman" panose="02020603050405020304" pitchFamily="18" charset="0"/>
                <a:ea typeface="Calibri" panose="020F0502020204030204" pitchFamily="34" charset="0"/>
              </a:rPr>
              <a:t>“.</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119880" y="2093604"/>
            <a:ext cx="7856220" cy="4383396"/>
          </a:xfrm>
          <a:prstGeom prst="rect">
            <a:avLst/>
          </a:prstGeom>
          <a:noFill/>
        </p:spPr>
      </p:pic>
      <p:pic>
        <p:nvPicPr>
          <p:cNvPr id="614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5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05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Kompatibilita</a:t>
            </a:r>
          </a:p>
        </p:txBody>
      </p:sp>
      <p:sp>
        <p:nvSpPr>
          <p:cNvPr id="5" name="Obdélník 4"/>
          <p:cNvSpPr/>
          <p:nvPr/>
        </p:nvSpPr>
        <p:spPr>
          <a:xfrm>
            <a:off x="469900" y="2093604"/>
            <a:ext cx="347500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Datové soubory jsou zpětně kompatibilní, přelomové byly verze Office 2003 a 2007, starší verze software nejsou schopny zpracovat nové soubory, pokud nejsou uloženy v režimu kompatibility.</a:t>
            </a:r>
            <a:endParaRPr lang="cs-CZ" sz="24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799714" y="1846580"/>
            <a:ext cx="7964597" cy="4198620"/>
          </a:xfrm>
          <a:prstGeom prst="rect">
            <a:avLst/>
          </a:prstGeom>
          <a:noFill/>
        </p:spPr>
      </p:pic>
      <p:pic>
        <p:nvPicPr>
          <p:cNvPr id="717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74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Kompatibilita</a:t>
            </a:r>
          </a:p>
        </p:txBody>
      </p:sp>
      <p:sp>
        <p:nvSpPr>
          <p:cNvPr id="5" name="Obdélník 4"/>
          <p:cNvSpPr/>
          <p:nvPr/>
        </p:nvSpPr>
        <p:spPr>
          <a:xfrm>
            <a:off x="279401" y="1719915"/>
            <a:ext cx="7099299"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V Office je možné otevřít soubor vytvořený ve starší verzi Office, pracovat s ním a pak jej uložit jak ve stávajícím formátu, tak v původním. Jelikož je v některých případech nutná práce s dokumentem starší verzemi Office, existuje Office nástroj pro kontrolu kompatibility. Tento nástroj ověří, zda je v dokumentu použita nějaká funkce, kterou starší verze Office nepodporuje. </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7087392" y="1856621"/>
            <a:ext cx="4888708" cy="4404953"/>
          </a:xfrm>
          <a:prstGeom prst="rect">
            <a:avLst/>
          </a:prstGeom>
          <a:noFill/>
        </p:spPr>
      </p:pic>
      <p:sp>
        <p:nvSpPr>
          <p:cNvPr id="10" name="Obdélník 9"/>
          <p:cNvSpPr/>
          <p:nvPr/>
        </p:nvSpPr>
        <p:spPr>
          <a:xfrm>
            <a:off x="279401" y="4766903"/>
            <a:ext cx="5478464" cy="1938992"/>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Kontrola kompatibility verzí systému Office je k dispozici na kartě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Informace </a:t>
            </a:r>
            <a:r>
              <a:rPr lang="cs-CZ" sz="2400" dirty="0">
                <a:latin typeface="Times New Roman" panose="02020603050405020304" pitchFamily="18" charset="0"/>
                <a:ea typeface="Calibri" panose="020F0502020204030204" pitchFamily="34" charset="0"/>
              </a:rPr>
              <a:t>&gt;</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pomocí</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tlačítka </a:t>
            </a:r>
            <a:r>
              <a:rPr lang="cs-CZ" sz="2400" b="1" dirty="0">
                <a:latin typeface="Times New Roman" panose="02020603050405020304" pitchFamily="18" charset="0"/>
                <a:ea typeface="Calibri" panose="020F0502020204030204" pitchFamily="34" charset="0"/>
              </a:rPr>
              <a:t>Zjistit možné problémy</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Zkontrolovat kompatibilitu </a:t>
            </a:r>
            <a:endParaRPr lang="cs-CZ" sz="2400" dirty="0"/>
          </a:p>
        </p:txBody>
      </p:sp>
      <p:pic>
        <p:nvPicPr>
          <p:cNvPr id="921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21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sp>
        <p:nvSpPr>
          <p:cNvPr id="5" name="Obdélník 4"/>
          <p:cNvSpPr/>
          <p:nvPr/>
        </p:nvSpPr>
        <p:spPr>
          <a:xfrm>
            <a:off x="185736" y="1732914"/>
            <a:ext cx="11853863" cy="2677656"/>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Soubory z potenciálně nebezpečných míst (přílohy mailu, internetu apod.) mohou obsahovat škodlivý obsah, který může poškodit počítač. </a:t>
            </a:r>
          </a:p>
          <a:p>
            <a:r>
              <a:rPr lang="cs-CZ" sz="2400" dirty="0">
                <a:latin typeface="Times New Roman" panose="02020603050405020304" pitchFamily="18" charset="0"/>
                <a:ea typeface="Calibri" panose="020F0502020204030204" pitchFamily="34" charset="0"/>
              </a:rPr>
              <a:t>Z tohoto důvodu lze zvolit alternativu, že vybrané soubory z potenciálně nebezpečných míst nelze otevřít nebo lze otevřít pouze pro čtení či v chráněném zobrazení. </a:t>
            </a:r>
          </a:p>
          <a:p>
            <a:r>
              <a:rPr lang="cs-CZ" sz="2400" dirty="0">
                <a:latin typeface="Times New Roman" panose="02020603050405020304" pitchFamily="18" charset="0"/>
                <a:ea typeface="Calibri" panose="020F0502020204030204" pitchFamily="34" charset="0"/>
              </a:rPr>
              <a:t>Soubor určený pouze pro čtení nelze editovat, v chráněném zobrazení lze soubor přečíst, zobrazit jeho obsah a povolit dílčí úpravy s menším rizikem, je zakázaná většina funkcí pro úpravy. </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1057274" y="4569851"/>
            <a:ext cx="9813925" cy="1579983"/>
          </a:xfrm>
          <a:prstGeom prst="rect">
            <a:avLst/>
          </a:prstGeom>
          <a:noFill/>
        </p:spPr>
      </p:pic>
      <p:pic>
        <p:nvPicPr>
          <p:cNvPr id="1024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66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63552" y="549066"/>
            <a:ext cx="6984437" cy="461665"/>
          </a:xfrm>
          <a:prstGeom prst="rect">
            <a:avLst/>
          </a:prstGeom>
        </p:spPr>
        <p:txBody>
          <a:bodyPr wrap="square">
            <a:spAutoFit/>
          </a:bodyPr>
          <a:lstStyle/>
          <a:p>
            <a:r>
              <a:rPr lang="cs-CZ" sz="2400" b="1" dirty="0">
                <a:solidFill>
                  <a:srgbClr val="000000"/>
                </a:solidFill>
              </a:rPr>
              <a:t>Cíle kurzu</a:t>
            </a:r>
          </a:p>
        </p:txBody>
      </p:sp>
      <p:sp>
        <p:nvSpPr>
          <p:cNvPr id="3" name="Obdélník 2"/>
          <p:cNvSpPr/>
          <p:nvPr/>
        </p:nvSpPr>
        <p:spPr>
          <a:xfrm>
            <a:off x="299913" y="1090911"/>
            <a:ext cx="11809339" cy="830997"/>
          </a:xfrm>
          <a:prstGeom prst="rect">
            <a:avLst/>
          </a:prstGeom>
        </p:spPr>
        <p:txBody>
          <a:bodyPr wrap="square">
            <a:spAutoFit/>
          </a:bodyPr>
          <a:lstStyle/>
          <a:p>
            <a:pPr algn="just"/>
            <a:endParaRPr lang="cs-CZ" sz="2400" dirty="0">
              <a:solidFill>
                <a:srgbClr val="000000"/>
              </a:solidFill>
            </a:endParaRPr>
          </a:p>
          <a:p>
            <a:pPr algn="just"/>
            <a:endParaRPr lang="cs-CZ" sz="2400" dirty="0">
              <a:solidFill>
                <a:srgbClr val="000000"/>
              </a:solidFill>
            </a:endParaRPr>
          </a:p>
        </p:txBody>
      </p:sp>
      <p:pic>
        <p:nvPicPr>
          <p:cNvPr id="4" name="Obrázek 3"/>
          <p:cNvPicPr>
            <a:picLocks noChangeAspect="1"/>
          </p:cNvPicPr>
          <p:nvPr/>
        </p:nvPicPr>
        <p:blipFill>
          <a:blip r:embed="rId2"/>
          <a:stretch>
            <a:fillRect/>
          </a:stretch>
        </p:blipFill>
        <p:spPr>
          <a:xfrm>
            <a:off x="10766491" y="115467"/>
            <a:ext cx="1251820" cy="975444"/>
          </a:xfrm>
          <a:prstGeom prst="rect">
            <a:avLst/>
          </a:prstGeom>
        </p:spPr>
      </p:pic>
      <p:sp>
        <p:nvSpPr>
          <p:cNvPr id="2" name="TextovéPole 1"/>
          <p:cNvSpPr txBox="1"/>
          <p:nvPr/>
        </p:nvSpPr>
        <p:spPr>
          <a:xfrm>
            <a:off x="495300" y="1090911"/>
            <a:ext cx="11087100" cy="5324535"/>
          </a:xfrm>
          <a:prstGeom prst="rect">
            <a:avLst/>
          </a:prstGeom>
          <a:noFill/>
        </p:spPr>
        <p:txBody>
          <a:bodyPr wrap="square" rtlCol="0">
            <a:spAutoFit/>
          </a:bodyPr>
          <a:lstStyle/>
          <a:p>
            <a:pPr marL="342900" indent="-342900" algn="just">
              <a:buFont typeface="Arial" panose="020B0604020202020204" pitchFamily="34" charset="0"/>
              <a:buChar char="•"/>
            </a:pPr>
            <a:r>
              <a:rPr lang="cs-CZ" sz="2000" dirty="0"/>
              <a:t>naučit studenty teoretickým základům a praktickým dovednostem potřebným pro práci s firemními dokumenty a daty</a:t>
            </a:r>
          </a:p>
          <a:p>
            <a:pPr marL="342900" indent="-342900" algn="just">
              <a:buFont typeface="Arial" panose="020B0604020202020204" pitchFamily="34" charset="0"/>
              <a:buChar char="•"/>
            </a:pPr>
            <a:r>
              <a:rPr lang="cs-CZ" sz="2000" dirty="0"/>
              <a:t>prostřednictvím software MS Office se naučit pracovat se základními objekty (znak, odstavec, stránka, dokument, obrázek, graf, tabulka, sestava, formulář, snímek apod.), zpracovat texty, grafiku a data, využívat styly, šablony, provádět pokročilé stylistické úpravy, vytvářet hromadnou korespondenci, pracovat s odkazy a zdroji, využívat přenositelnost dat mezi jednotlivými produkty, přizpůsobit dokumenty podle požadavků a pomocí maker provádět automatizované činnosti</a:t>
            </a:r>
          </a:p>
          <a:p>
            <a:pPr marL="342900" indent="-342900" algn="just">
              <a:buFont typeface="Arial" panose="020B0604020202020204" pitchFamily="34" charset="0"/>
              <a:buChar char="•"/>
            </a:pPr>
            <a:r>
              <a:rPr lang="cs-CZ" sz="2000" dirty="0"/>
              <a:t>vytvářet firemní prezentace, využívat šablony a motivy a používat pokročilé nástroje jako PowerPoint Designer nebo </a:t>
            </a:r>
            <a:r>
              <a:rPr lang="cs-CZ" sz="2000" dirty="0" err="1"/>
              <a:t>Morfing</a:t>
            </a:r>
            <a:r>
              <a:rPr lang="cs-CZ" sz="2000" dirty="0"/>
              <a:t> </a:t>
            </a:r>
          </a:p>
          <a:p>
            <a:pPr marL="342900" indent="-342900" algn="just">
              <a:buFont typeface="Arial" panose="020B0604020202020204" pitchFamily="34" charset="0"/>
              <a:buChar char="•"/>
            </a:pPr>
            <a:r>
              <a:rPr lang="cs-CZ" sz="2000" dirty="0"/>
              <a:t>v praxi zpracovat data a provádět s nimi základní matematicko statistické operace a vizualizaci informací, používat nástroje pro analýzu dat a prognózu. Data se naučí organizovat prostřednictvím relačně propojených tabulek a dále zpracovávat pomocí dotazů, a formulářů, třídit, filtrovat a organizovat</a:t>
            </a:r>
          </a:p>
          <a:p>
            <a:endParaRPr lang="cs-CZ" sz="2000" dirty="0"/>
          </a:p>
          <a:p>
            <a:pPr algn="just"/>
            <a:r>
              <a:rPr lang="cs-CZ" sz="2000" dirty="0"/>
              <a:t>Studenti se rovněž naučí efektivitě při práci s dokumenty včetně spolupráce v reálném čase a práce s Office Online. Vedle teoretického přehledu je kladen důraz na praktické dovednosti, v rámci seminářů studenti provádějí praktické příklady pomocí příslušného software</a:t>
            </a:r>
          </a:p>
        </p:txBody>
      </p:sp>
    </p:spTree>
    <p:extLst>
      <p:ext uri="{BB962C8B-B14F-4D97-AF65-F5344CB8AC3E}">
        <p14:creationId xmlns:p14="http://schemas.microsoft.com/office/powerpoint/2010/main" val="1082583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787399" y="3513368"/>
            <a:ext cx="10351001" cy="2887432"/>
          </a:xfrm>
          <a:prstGeom prst="rect">
            <a:avLst/>
          </a:prstGeom>
          <a:noFill/>
        </p:spPr>
      </p:pic>
      <p:sp>
        <p:nvSpPr>
          <p:cNvPr id="2" name="Obdélník 1"/>
          <p:cNvSpPr/>
          <p:nvPr/>
        </p:nvSpPr>
        <p:spPr>
          <a:xfrm>
            <a:off x="1095810" y="1958079"/>
            <a:ext cx="10042591" cy="1200329"/>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Chráněné zobrazení je vlastnost, kterou lze aktivovat, resp. modifikovat pomocí nabídky</a:t>
            </a:r>
            <a:r>
              <a:rPr lang="cs-CZ" sz="2400" b="1" dirty="0">
                <a:latin typeface="Times New Roman" panose="02020603050405020304" pitchFamily="18" charset="0"/>
                <a:ea typeface="Calibri" panose="020F0502020204030204" pitchFamily="34" charset="0"/>
              </a:rPr>
              <a:t> Soubor &gt; Možnosti &gt; Centrum zabezpečení &gt; Nastavení Centra zabezpečení &gt; Chráněné zobrazení </a:t>
            </a:r>
            <a:endParaRPr lang="cs-CZ" sz="2400" dirty="0"/>
          </a:p>
        </p:txBody>
      </p:sp>
      <p:pic>
        <p:nvPicPr>
          <p:cNvPr id="1126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33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sp>
        <p:nvSpPr>
          <p:cNvPr id="5" name="Obdélník 4"/>
          <p:cNvSpPr/>
          <p:nvPr/>
        </p:nvSpPr>
        <p:spPr>
          <a:xfrm>
            <a:off x="55596" y="1848811"/>
            <a:ext cx="3475004" cy="4616648"/>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Lze aktivovat blokování určitých typů souborů vytvořených ve starších verzích Office (například dokument Wordu 95), soubory se otevřou automaticky v chráněném zobrazení a funkce úprav budou zakázané. </a:t>
            </a:r>
          </a:p>
          <a:p>
            <a:r>
              <a:rPr lang="cs-CZ" sz="2000" dirty="0">
                <a:latin typeface="Times New Roman" panose="02020603050405020304" pitchFamily="18" charset="0"/>
                <a:ea typeface="Calibri" panose="020F0502020204030204" pitchFamily="34" charset="0"/>
              </a:rPr>
              <a:t>Možnosti blokování jsou téměř shodné u aplikace Word, Excel a PowerPoint, liší se pouze množinou označovaných souborů </a:t>
            </a: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530600" y="1732914"/>
            <a:ext cx="9245600" cy="5252086"/>
          </a:xfrm>
          <a:prstGeom prst="rect">
            <a:avLst/>
          </a:prstGeom>
          <a:noFill/>
        </p:spPr>
      </p:pic>
      <p:pic>
        <p:nvPicPr>
          <p:cNvPr id="819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1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souboru</a:t>
            </a:r>
            <a:endParaRPr lang="cs-CZ" sz="2800" dirty="0"/>
          </a:p>
        </p:txBody>
      </p:sp>
      <p:sp>
        <p:nvSpPr>
          <p:cNvPr id="2" name="Obdélník 1"/>
          <p:cNvSpPr/>
          <p:nvPr/>
        </p:nvSpPr>
        <p:spPr>
          <a:xfrm>
            <a:off x="371475" y="1874213"/>
            <a:ext cx="11210925" cy="221599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některých případech je nutné soubor nechat uzamčený ale s možností čtení, někdy je nutné povolit úpravy dokumentu. Podle nastavení chráněného zobrazení lze upravovat soubory pocházející z důvěryhodných zdrojů, lze je uložit nebo vytisknout. V tomto případě je nutné chráněné zobrazení ukončit. Jakmile chráněné zobrazení opustíte, zruší se režim „jen pro čtení“ a soubor se stane důvěryhodným dokumentem.</a:t>
            </a:r>
          </a:p>
        </p:txBody>
      </p:sp>
      <p:pic>
        <p:nvPicPr>
          <p:cNvPr id="9" name="Obrázek 8"/>
          <p:cNvPicPr/>
          <p:nvPr/>
        </p:nvPicPr>
        <p:blipFill rotWithShape="1">
          <a:blip r:embed="rId3">
            <a:extLst>
              <a:ext uri="{28A0092B-C50C-407E-A947-70E740481C1C}">
                <a14:useLocalDpi xmlns:a14="http://schemas.microsoft.com/office/drawing/2010/main" val="0"/>
              </a:ext>
            </a:extLst>
          </a:blip>
          <a:srcRect b="43574"/>
          <a:stretch/>
        </p:blipFill>
        <p:spPr bwMode="auto">
          <a:xfrm>
            <a:off x="490537" y="4231503"/>
            <a:ext cx="11091863" cy="937397"/>
          </a:xfrm>
          <a:prstGeom prst="rect">
            <a:avLst/>
          </a:prstGeom>
          <a:noFill/>
        </p:spPr>
      </p:pic>
      <p:sp>
        <p:nvSpPr>
          <p:cNvPr id="3" name="Obdélník 2"/>
          <p:cNvSpPr/>
          <p:nvPr/>
        </p:nvSpPr>
        <p:spPr>
          <a:xfrm>
            <a:off x="490536" y="5371407"/>
            <a:ext cx="11091863" cy="83099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Ukončení chráněného zobrazení a provádění úprav po zobrazení žlutého panelu zpráv, na panelu zpráv klikněte na tlačítko </a:t>
            </a:r>
            <a:r>
              <a:rPr lang="cs-CZ" sz="2400" b="1" dirty="0">
                <a:latin typeface="Times New Roman" panose="02020603050405020304" pitchFamily="18" charset="0"/>
                <a:ea typeface="Calibri" panose="020F0502020204030204" pitchFamily="34" charset="0"/>
              </a:rPr>
              <a:t>Povolit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úpravy </a:t>
            </a:r>
            <a:endParaRPr lang="cs-CZ" sz="2400" dirty="0"/>
          </a:p>
        </p:txBody>
      </p:sp>
      <p:pic>
        <p:nvPicPr>
          <p:cNvPr id="1331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93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souboru</a:t>
            </a:r>
            <a:endParaRPr lang="cs-CZ" sz="2800" dirty="0"/>
          </a:p>
        </p:txBody>
      </p:sp>
      <p:sp>
        <p:nvSpPr>
          <p:cNvPr id="2" name="Obdélník 1"/>
          <p:cNvSpPr/>
          <p:nvPr/>
        </p:nvSpPr>
        <p:spPr>
          <a:xfrm>
            <a:off x="371475" y="1643205"/>
            <a:ext cx="11210925" cy="1154162"/>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V případě, že zvolíme nabídku Zobrazení &gt; Upravit dokument, zůstane dokument v režimu „jen pro čtení“. V případě, že chceme dokument upravit, použijeme volbu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Informace</a:t>
            </a:r>
            <a:r>
              <a:rPr lang="cs-CZ" sz="2000" dirty="0">
                <a:latin typeface="Times New Roman" panose="02020603050405020304" pitchFamily="18" charset="0"/>
                <a:ea typeface="Calibri" panose="020F0502020204030204" pitchFamily="34" charset="0"/>
              </a:rPr>
              <a:t>, a vybereme </a:t>
            </a:r>
            <a:r>
              <a:rPr lang="cs-CZ" sz="2000" b="1" dirty="0">
                <a:latin typeface="Times New Roman" panose="02020603050405020304" pitchFamily="18" charset="0"/>
                <a:ea typeface="Calibri" panose="020F0502020204030204" pitchFamily="34" charset="0"/>
              </a:rPr>
              <a:t>Povolit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úpravy</a:t>
            </a:r>
            <a:r>
              <a:rPr lang="cs-CZ" sz="2000" dirty="0">
                <a:latin typeface="Times New Roman" panose="02020603050405020304" pitchFamily="18" charset="0"/>
                <a:ea typeface="Calibri" panose="020F0502020204030204" pitchFamily="34" charset="0"/>
              </a:rPr>
              <a:t>. Je-li zakázáno povolení úprav, je tato volba neaktivní </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71475" y="3479800"/>
            <a:ext cx="7525703" cy="3892223"/>
          </a:xfrm>
          <a:prstGeom prst="rect">
            <a:avLst/>
          </a:prstGeom>
          <a:noFill/>
        </p:spPr>
      </p:pic>
      <p:pic>
        <p:nvPicPr>
          <p:cNvPr id="10" name="Obrázek 9"/>
          <p:cNvPicPr/>
          <p:nvPr/>
        </p:nvPicPr>
        <p:blipFill rotWithShape="1">
          <a:blip r:embed="rId4">
            <a:extLst>
              <a:ext uri="{28A0092B-C50C-407E-A947-70E740481C1C}">
                <a14:useLocalDpi xmlns:a14="http://schemas.microsoft.com/office/drawing/2010/main" val="0"/>
              </a:ext>
            </a:extLst>
          </a:blip>
          <a:srcRect b="43574"/>
          <a:stretch/>
        </p:blipFill>
        <p:spPr bwMode="auto">
          <a:xfrm>
            <a:off x="2946400" y="2797367"/>
            <a:ext cx="8516938" cy="682433"/>
          </a:xfrm>
          <a:prstGeom prst="rect">
            <a:avLst/>
          </a:prstGeom>
          <a:noFill/>
        </p:spPr>
      </p:pic>
      <p:pic>
        <p:nvPicPr>
          <p:cNvPr id="14338"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50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souboru</a:t>
            </a:r>
            <a:endParaRPr lang="cs-CZ" sz="28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26811" y="1908810"/>
            <a:ext cx="7937500" cy="4796790"/>
          </a:xfrm>
          <a:prstGeom prst="rect">
            <a:avLst/>
          </a:prstGeom>
          <a:noFill/>
        </p:spPr>
      </p:pic>
      <p:sp>
        <p:nvSpPr>
          <p:cNvPr id="3" name="Obdélník 2"/>
          <p:cNvSpPr/>
          <p:nvPr/>
        </p:nvSpPr>
        <p:spPr>
          <a:xfrm>
            <a:off x="635000" y="2052935"/>
            <a:ext cx="2984500"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V případě, že chceme dokument upravit, použijeme volbu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Informace</a:t>
            </a:r>
            <a:r>
              <a:rPr lang="cs-CZ" sz="2400" dirty="0">
                <a:latin typeface="Times New Roman" panose="02020603050405020304" pitchFamily="18" charset="0"/>
                <a:ea typeface="Calibri" panose="020F0502020204030204" pitchFamily="34" charset="0"/>
              </a:rPr>
              <a:t>, a vybereme </a:t>
            </a:r>
            <a:r>
              <a:rPr lang="cs-CZ" sz="2400" b="1" dirty="0">
                <a:latin typeface="Times New Roman" panose="02020603050405020304" pitchFamily="18" charset="0"/>
                <a:ea typeface="Calibri" panose="020F0502020204030204" pitchFamily="34" charset="0"/>
              </a:rPr>
              <a:t>Povolit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úpravy</a:t>
            </a:r>
            <a:r>
              <a:rPr lang="cs-CZ" sz="2400" dirty="0">
                <a:latin typeface="Times New Roman" panose="02020603050405020304" pitchFamily="18" charset="0"/>
                <a:ea typeface="Calibri" panose="020F0502020204030204" pitchFamily="34" charset="0"/>
              </a:rPr>
              <a:t>. </a:t>
            </a:r>
          </a:p>
          <a:p>
            <a:r>
              <a:rPr lang="cs-CZ" sz="2400" dirty="0">
                <a:latin typeface="Times New Roman" panose="02020603050405020304" pitchFamily="18" charset="0"/>
                <a:ea typeface="Calibri" panose="020F0502020204030204" pitchFamily="34" charset="0"/>
              </a:rPr>
              <a:t>Je-li zakázáno povolení úprav, je tato volba neaktivní </a:t>
            </a:r>
            <a:endParaRPr lang="cs-CZ" sz="2400" dirty="0"/>
          </a:p>
        </p:txBody>
      </p:sp>
      <p:pic>
        <p:nvPicPr>
          <p:cNvPr id="1536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16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93980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nebo zakázání výstrah zabezpečení na panelu zpráv</a:t>
            </a:r>
            <a:endParaRPr lang="cs-CZ" sz="2800" dirty="0"/>
          </a:p>
        </p:txBody>
      </p:sp>
      <p:sp>
        <p:nvSpPr>
          <p:cNvPr id="5" name="Obdélník 4"/>
          <p:cNvSpPr/>
          <p:nvPr/>
        </p:nvSpPr>
        <p:spPr>
          <a:xfrm>
            <a:off x="185737" y="1890404"/>
            <a:ext cx="3997325" cy="4755148"/>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Panel zpráv zobrazuje výstrahy zabezpečení, pokud se v otevíraném souboru nachází potenciálně nebezpečný aktivní obsah (například makra, ovládací prvky </a:t>
            </a:r>
            <a:r>
              <a:rPr lang="cs-CZ" sz="2000" dirty="0" err="1">
                <a:latin typeface="Times New Roman" panose="02020603050405020304" pitchFamily="18" charset="0"/>
                <a:ea typeface="Calibri" panose="020F0502020204030204" pitchFamily="34" charset="0"/>
                <a:cs typeface="Times New Roman" panose="02020603050405020304" pitchFamily="18" charset="0"/>
              </a:rPr>
              <a:t>ActiveX</a:t>
            </a:r>
            <a:r>
              <a:rPr lang="cs-CZ" sz="2000" dirty="0">
                <a:latin typeface="Times New Roman" panose="02020603050405020304" pitchFamily="18" charset="0"/>
                <a:ea typeface="Calibri" panose="020F0502020204030204" pitchFamily="34" charset="0"/>
                <a:cs typeface="Times New Roman" panose="02020603050405020304" pitchFamily="18" charset="0"/>
              </a:rPr>
              <a:t>, externí data apod.).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Zobrazování zpráv se nastavuje jednotně pro celý MS Office pomocí nabídky </a:t>
            </a:r>
            <a:r>
              <a:rPr lang="cs-CZ" sz="20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Možnosti</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Centrum zabezpečení</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Nastavení Centra zabezpečení</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Panel zpráv.</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r>
              <a:rPr lang="cs-CZ" sz="2000" dirty="0">
                <a:latin typeface="Times New Roman" panose="02020603050405020304" pitchFamily="18" charset="0"/>
                <a:ea typeface="Calibri" panose="020F0502020204030204" pitchFamily="34" charset="0"/>
              </a:rPr>
              <a:t>.</a:t>
            </a: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183061" y="1747211"/>
            <a:ext cx="8008939" cy="2530169"/>
          </a:xfrm>
          <a:prstGeom prst="rect">
            <a:avLst/>
          </a:prstGeom>
          <a:noFill/>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4322761" y="4697578"/>
            <a:ext cx="7780340" cy="1309522"/>
          </a:xfrm>
          <a:prstGeom prst="rect">
            <a:avLst/>
          </a:prstGeom>
          <a:noFill/>
        </p:spPr>
      </p:pic>
      <p:pic>
        <p:nvPicPr>
          <p:cNvPr id="16386"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07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4838248"/>
          </a:xfrm>
          <a:prstGeom prst="rect">
            <a:avLst/>
          </a:prstGeom>
        </p:spPr>
        <p:txBody>
          <a:bodyPr wrap="square">
            <a:spAutoFit/>
          </a:bodyPr>
          <a:lstStyle/>
          <a:p>
            <a:pPr marL="342900" indent="-342900" algn="just">
              <a:lnSpc>
                <a:spcPct val="115000"/>
              </a:lnSpc>
              <a:spcBef>
                <a:spcPts val="1200"/>
              </a:spcBef>
              <a:spcAft>
                <a:spcPts val="12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Přednášená část učiva měla za cíl seznámila studenty se základní filosofií balíku MS Office, uživatelským rozhraním, s typy jednotlivých dokumentů, pracovní plochou jednotlivých programů a se základními objekty, se kterými se v jednotlivých dokumentech při práci setkají. </a:t>
            </a:r>
          </a:p>
          <a:p>
            <a:pPr marL="342900" indent="-342900" algn="just">
              <a:lnSpc>
                <a:spcPct val="115000"/>
              </a:lnSpc>
              <a:spcBef>
                <a:spcPts val="1200"/>
              </a:spcBef>
              <a:spcAft>
                <a:spcPts val="12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Byla vysvětlena unifikace prostředí a nabídek v jednotlivých aplikacích i rozdílnosti a úskalí plynoucí z proměnlivého prostředí.</a:t>
            </a:r>
          </a:p>
          <a:p>
            <a:pPr marL="342900" indent="-342900" algn="just">
              <a:lnSpc>
                <a:spcPct val="115000"/>
              </a:lnSpc>
              <a:spcBef>
                <a:spcPts val="1200"/>
              </a:spcBef>
              <a:spcAft>
                <a:spcPts val="12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Studenti byli seznámeni se základními soubory vytvářenými jednotlivými aplikacemi, upřesnili si typy a formát vytvářených souborů.</a:t>
            </a:r>
          </a:p>
          <a:p>
            <a:pPr marL="342900" indent="-342900" algn="just">
              <a:lnSpc>
                <a:spcPct val="115000"/>
              </a:lnSpc>
              <a:spcBef>
                <a:spcPts val="1200"/>
              </a:spcBef>
              <a:spcAft>
                <a:spcPts val="12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Závěr přednášky ozřejmil studentům zásady chráněného zobrazení a blokování souborů při práci.</a:t>
            </a: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672453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cs-CZ" sz="3600" dirty="0">
                <a:solidFill>
                  <a:prstClr val="black"/>
                </a:solidFill>
              </a:rPr>
              <a:t>PRACOVNÍ PLOCHA, PÁSY KARET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431425" y="1422640"/>
            <a:ext cx="6531604" cy="467336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r>
              <a:rPr lang="cs-CZ" sz="2400" b="1" i="1" dirty="0">
                <a:solidFill>
                  <a:srgbClr val="002060"/>
                </a:solidFill>
              </a:rPr>
              <a:t>Ovládání jednotlivých aplikací MS Office je unifikované a obsahuje ovládací prvky pro skupiny objektů, které jsou využívány v různých aplikacích MS Office. Práce s objekty a vlastnosti objektů jsou v aplikacích ujednoceny a proto lze používat společnou množinu ovládacích prvků. </a:t>
            </a:r>
          </a:p>
          <a:p>
            <a:pPr marL="0" indent="0" defTabSz="914377">
              <a:buNone/>
            </a:pPr>
            <a:r>
              <a:rPr lang="cs-CZ" sz="2400" b="1" i="1" dirty="0">
                <a:solidFill>
                  <a:srgbClr val="002060"/>
                </a:solidFill>
              </a:rPr>
              <a:t>V této část přednášky bude srovnáno pracovní prostředí, pracovní plochy jednotlivých aplikací a ovládání pomocí pásů karet. </a:t>
            </a:r>
          </a:p>
          <a:p>
            <a:pPr marL="0" indent="0" defTabSz="914377">
              <a:buNone/>
            </a:pPr>
            <a:r>
              <a:rPr lang="cs-CZ" sz="2400" b="1" i="1" dirty="0">
                <a:solidFill>
                  <a:srgbClr val="002060"/>
                </a:solidFill>
              </a:rPr>
              <a:t>Studentům bude dán základ, který umožní orientaci v aplikacích na základě zobecnění principů.</a:t>
            </a:r>
          </a:p>
          <a:p>
            <a:pPr marL="0" indent="0" defTabSz="914377">
              <a:buNone/>
            </a:pPr>
            <a:r>
              <a:rPr lang="cs-CZ" sz="2400" b="1" i="1" dirty="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96000"/>
            <a:ext cx="2688299" cy="405343"/>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92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cs-CZ" sz="3600" dirty="0">
                <a:solidFill>
                  <a:prstClr val="black"/>
                </a:solidFill>
              </a:rPr>
              <a:t>PRACOVNÍ PLOCHA, PÁSY KARET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165204"/>
            <a:ext cx="5674299" cy="4859078"/>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PRACOVNÍ PLOCHA, PÁSY KARET</a:t>
            </a:r>
          </a:p>
          <a:p>
            <a:pPr marL="0" lvl="1" indent="0" algn="just">
              <a:spcBef>
                <a:spcPts val="0"/>
              </a:spcBef>
              <a:buNone/>
            </a:pPr>
            <a:r>
              <a:rPr lang="cs-CZ" sz="2400" dirty="0">
                <a:solidFill>
                  <a:prstClr val="black"/>
                </a:solidFill>
              </a:rPr>
              <a:t>2.1.1	Pásy karet	</a:t>
            </a:r>
          </a:p>
          <a:p>
            <a:pPr marL="0" lvl="1" indent="0" algn="just">
              <a:spcBef>
                <a:spcPts val="0"/>
              </a:spcBef>
              <a:buNone/>
            </a:pPr>
            <a:r>
              <a:rPr lang="cs-CZ" sz="2400" dirty="0">
                <a:solidFill>
                  <a:prstClr val="black"/>
                </a:solidFill>
              </a:rPr>
              <a:t>2.1.2	Disproporce prostředí</a:t>
            </a:r>
          </a:p>
          <a:p>
            <a:pPr marL="0" lvl="1" indent="0" algn="just">
              <a:spcBef>
                <a:spcPts val="0"/>
              </a:spcBef>
              <a:buNone/>
            </a:pPr>
            <a:r>
              <a:rPr lang="cs-CZ" sz="2400" dirty="0">
                <a:solidFill>
                  <a:prstClr val="black"/>
                </a:solidFill>
              </a:rPr>
              <a:t>2.2	Nastavování aplikací, karta Soubor</a:t>
            </a:r>
          </a:p>
          <a:p>
            <a:pPr marL="0" lvl="1" indent="0" algn="just">
              <a:spcBef>
                <a:spcPts val="0"/>
              </a:spcBef>
              <a:buNone/>
            </a:pPr>
            <a:r>
              <a:rPr lang="cs-CZ" sz="2400" dirty="0">
                <a:solidFill>
                  <a:prstClr val="black"/>
                </a:solidFill>
              </a:rPr>
              <a:t>2.3	Základní objekty pro práci s MS Office a jejich vlastnosti</a:t>
            </a:r>
          </a:p>
          <a:p>
            <a:pPr marL="0" lvl="1" indent="0" algn="just">
              <a:spcBef>
                <a:spcPts val="0"/>
              </a:spcBef>
              <a:buNone/>
            </a:pPr>
            <a:endParaRPr lang="cs-CZ" sz="2400" dirty="0">
              <a:solidFill>
                <a:prstClr val="black"/>
              </a:solidFill>
            </a:endParaRPr>
          </a:p>
          <a:p>
            <a:pPr marL="0" lvl="1" indent="0" algn="just">
              <a:spcBef>
                <a:spcPts val="0"/>
              </a:spcBef>
              <a:buNone/>
            </a:pPr>
            <a:r>
              <a:rPr lang="cs-CZ" sz="2400" dirty="0">
                <a:solidFill>
                  <a:prstClr val="black"/>
                </a:solidFill>
              </a:rPr>
              <a:t>PRÁCE S TEXTEM, MS WORD</a:t>
            </a:r>
          </a:p>
          <a:p>
            <a:pPr marL="0" lvl="1" indent="0" algn="just">
              <a:spcBef>
                <a:spcPts val="0"/>
              </a:spcBef>
              <a:buNone/>
            </a:pPr>
            <a:r>
              <a:rPr lang="cs-CZ" sz="2400" dirty="0">
                <a:solidFill>
                  <a:prstClr val="black"/>
                </a:solidFill>
              </a:rPr>
              <a:t>3.1	Pracovní prostředí, možnosti dokumentu	</a:t>
            </a:r>
          </a:p>
          <a:p>
            <a:pPr marL="0" lvl="1" indent="0" algn="just">
              <a:spcBef>
                <a:spcPts val="0"/>
              </a:spcBef>
              <a:buNone/>
            </a:pPr>
            <a:r>
              <a:rPr lang="cs-CZ" sz="2400" dirty="0">
                <a:solidFill>
                  <a:prstClr val="black"/>
                </a:solidFill>
              </a:rPr>
              <a:t>3.2	Možnosti aplikace Word	</a:t>
            </a:r>
          </a:p>
          <a:p>
            <a:pPr marL="0" lvl="1" indent="0" algn="just">
              <a:spcBef>
                <a:spcPts val="0"/>
              </a:spcBef>
              <a:buNone/>
            </a:pPr>
            <a:r>
              <a:rPr lang="cs-CZ" sz="2400" dirty="0">
                <a:solidFill>
                  <a:prstClr val="black"/>
                </a:solidFill>
              </a:rPr>
              <a:t>3.2.1	Karta Soubor	</a:t>
            </a:r>
          </a:p>
          <a:p>
            <a:pPr marL="0" lvl="1" indent="0" algn="just">
              <a:spcBef>
                <a:spcPts val="0"/>
              </a:spcBef>
              <a:buNone/>
            </a:pPr>
            <a:r>
              <a:rPr lang="cs-CZ" sz="2400" dirty="0">
                <a:solidFill>
                  <a:prstClr val="black"/>
                </a:solidFill>
              </a:rPr>
              <a:t>3.2.2	Soubor &gt; Možnosti</a:t>
            </a:r>
          </a:p>
          <a:p>
            <a:pPr marL="0" lvl="1" indent="0" algn="just">
              <a:spcBef>
                <a:spcPts val="0"/>
              </a:spcBef>
              <a:buNone/>
            </a:pPr>
            <a:endParaRPr lang="cs-CZ" sz="2400" b="1" dirty="0">
              <a:solidFill>
                <a:prstClr val="black"/>
              </a:solidFill>
            </a:endParaRPr>
          </a:p>
          <a:p>
            <a:pPr marL="0" lvl="1" indent="0" algn="just">
              <a:spcBef>
                <a:spcPts val="0"/>
              </a:spcBef>
              <a:buNone/>
            </a:pP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spTree>
    <p:extLst>
      <p:ext uri="{BB962C8B-B14F-4D97-AF65-F5344CB8AC3E}">
        <p14:creationId xmlns:p14="http://schemas.microsoft.com/office/powerpoint/2010/main" val="689747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Základní nástroje</a:t>
            </a:r>
          </a:p>
        </p:txBody>
      </p:sp>
      <p:sp>
        <p:nvSpPr>
          <p:cNvPr id="5" name="Obdélník 4"/>
          <p:cNvSpPr/>
          <p:nvPr/>
        </p:nvSpPr>
        <p:spPr>
          <a:xfrm>
            <a:off x="371475" y="1867545"/>
            <a:ext cx="347500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Pro práci s aplikacemi platí standardní zásady ovládání, jako jsou ve Windows 10. Uvádím základní ovládací prvky, se kterými se můžete setkat, výčet není úplný, jedná se o nejčastěji používané</a:t>
            </a:r>
            <a:endParaRPr lang="cs-CZ" sz="2400" dirty="0"/>
          </a:p>
        </p:txBody>
      </p:sp>
      <p:pic>
        <p:nvPicPr>
          <p:cNvPr id="8" name="Obrázek 7"/>
          <p:cNvPicPr/>
          <p:nvPr/>
        </p:nvPicPr>
        <p:blipFill>
          <a:blip r:embed="rId3"/>
          <a:stretch>
            <a:fillRect/>
          </a:stretch>
        </p:blipFill>
        <p:spPr>
          <a:xfrm>
            <a:off x="4102100" y="2093604"/>
            <a:ext cx="812800" cy="738496"/>
          </a:xfrm>
          <a:prstGeom prst="rect">
            <a:avLst/>
          </a:prstGeom>
        </p:spPr>
      </p:pic>
      <p:sp>
        <p:nvSpPr>
          <p:cNvPr id="2" name="Obdélník 1"/>
          <p:cNvSpPr/>
          <p:nvPr/>
        </p:nvSpPr>
        <p:spPr>
          <a:xfrm>
            <a:off x="6393363" y="1891009"/>
            <a:ext cx="5269999" cy="2959272"/>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tlačítko „více“, šipka v pravém dolním rohu skupiny voleb: aktivuje dialogové okno vztahující se ke skupině. Například u nabídky </a:t>
            </a:r>
            <a:r>
              <a:rPr lang="cs-CZ" b="1" dirty="0">
                <a:latin typeface="Times New Roman" panose="02020603050405020304" pitchFamily="18" charset="0"/>
                <a:ea typeface="Calibri" panose="020F0502020204030204" pitchFamily="34" charset="0"/>
                <a:cs typeface="Times New Roman" panose="02020603050405020304" pitchFamily="18" charset="0"/>
              </a:rPr>
              <a:t>Reference</a:t>
            </a:r>
            <a:r>
              <a:rPr lang="cs-CZ" dirty="0">
                <a:latin typeface="Times New Roman" panose="02020603050405020304" pitchFamily="18" charset="0"/>
                <a:ea typeface="Calibri" panose="020F0502020204030204" pitchFamily="34" charset="0"/>
                <a:cs typeface="Times New Roman" panose="02020603050405020304" pitchFamily="18" charset="0"/>
              </a:rPr>
              <a:t> &gt; </a:t>
            </a:r>
            <a:r>
              <a:rPr lang="cs-CZ" b="1" dirty="0">
                <a:latin typeface="Times New Roman" panose="02020603050405020304" pitchFamily="18" charset="0"/>
                <a:ea typeface="Calibri" panose="020F0502020204030204" pitchFamily="34" charset="0"/>
                <a:cs typeface="Times New Roman" panose="02020603050405020304" pitchFamily="18" charset="0"/>
              </a:rPr>
              <a:t>Poznámky</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pod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čarou</a:t>
            </a:r>
            <a:r>
              <a:rPr lang="cs-CZ" dirty="0">
                <a:latin typeface="Times New Roman" panose="02020603050405020304" pitchFamily="18" charset="0"/>
                <a:ea typeface="Calibri" panose="020F0502020204030204" pitchFamily="34" charset="0"/>
                <a:cs typeface="Times New Roman" panose="02020603050405020304" pitchFamily="18" charset="0"/>
              </a:rPr>
              <a:t> aktivuje souhrnné nastavování poznámek pod čarou a vysvětlivek. V některých případech je jedinou možností, jak se dostat k příslušným natavením. Například Tabulátory jsou vlastností vztahující se k odstavci, proto jsou dostupné v nabídce </a:t>
            </a:r>
            <a:r>
              <a:rPr lang="cs-CZ" b="1" dirty="0">
                <a:latin typeface="Times New Roman" panose="02020603050405020304" pitchFamily="18" charset="0"/>
                <a:ea typeface="Calibri" panose="020F0502020204030204" pitchFamily="34" charset="0"/>
                <a:cs typeface="Times New Roman" panose="02020603050405020304" pitchFamily="18" charset="0"/>
              </a:rPr>
              <a:t>Domů</a:t>
            </a:r>
            <a:r>
              <a:rPr lang="cs-CZ" dirty="0">
                <a:latin typeface="Times New Roman" panose="02020603050405020304" pitchFamily="18" charset="0"/>
                <a:ea typeface="Calibri" panose="020F0502020204030204" pitchFamily="34" charset="0"/>
                <a:cs typeface="Times New Roman" panose="02020603050405020304" pitchFamily="18" charset="0"/>
              </a:rPr>
              <a:t> &gt; </a:t>
            </a:r>
            <a:r>
              <a:rPr lang="cs-CZ" b="1" dirty="0">
                <a:latin typeface="Times New Roman" panose="02020603050405020304" pitchFamily="18" charset="0"/>
                <a:ea typeface="Calibri" panose="020F0502020204030204" pitchFamily="34" charset="0"/>
                <a:cs typeface="Times New Roman" panose="02020603050405020304" pitchFamily="18" charset="0"/>
              </a:rPr>
              <a:t>Odstavec</a:t>
            </a:r>
            <a:r>
              <a:rPr lang="cs-CZ" dirty="0">
                <a:latin typeface="Times New Roman" panose="02020603050405020304" pitchFamily="18" charset="0"/>
                <a:ea typeface="Calibri" panose="020F0502020204030204" pitchFamily="34" charset="0"/>
                <a:cs typeface="Times New Roman" panose="02020603050405020304" pitchFamily="18" charset="0"/>
              </a:rPr>
              <a:t>, po otevření dialogového okna.</a:t>
            </a:r>
          </a:p>
        </p:txBody>
      </p:sp>
      <p:pic>
        <p:nvPicPr>
          <p:cNvPr id="3" name="Obrázek 2"/>
          <p:cNvPicPr>
            <a:picLocks noChangeAspect="1"/>
          </p:cNvPicPr>
          <p:nvPr/>
        </p:nvPicPr>
        <p:blipFill>
          <a:blip r:embed="rId4"/>
          <a:stretch>
            <a:fillRect/>
          </a:stretch>
        </p:blipFill>
        <p:spPr>
          <a:xfrm>
            <a:off x="489451" y="5436246"/>
            <a:ext cx="10954390" cy="1229173"/>
          </a:xfrm>
          <a:prstGeom prst="rect">
            <a:avLst/>
          </a:prstGeom>
        </p:spPr>
      </p:pic>
      <p:pic>
        <p:nvPicPr>
          <p:cNvPr id="9" name="Obrázek 8"/>
          <p:cNvPicPr>
            <a:picLocks noChangeAspect="1"/>
          </p:cNvPicPr>
          <p:nvPr/>
        </p:nvPicPr>
        <p:blipFill>
          <a:blip r:embed="rId5"/>
          <a:stretch>
            <a:fillRect/>
          </a:stretch>
        </p:blipFill>
        <p:spPr>
          <a:xfrm>
            <a:off x="3603624" y="3353010"/>
            <a:ext cx="2580189" cy="1270646"/>
          </a:xfrm>
          <a:prstGeom prst="rect">
            <a:avLst/>
          </a:prstGeom>
        </p:spPr>
      </p:pic>
      <p:cxnSp>
        <p:nvCxnSpPr>
          <p:cNvPr id="11" name="Přímá spojnice se šipkou 10"/>
          <p:cNvCxnSpPr/>
          <p:nvPr/>
        </p:nvCxnSpPr>
        <p:spPr>
          <a:xfrm flipH="1" flipV="1">
            <a:off x="5067300" y="4165600"/>
            <a:ext cx="727576" cy="2006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4857750" y="5765800"/>
            <a:ext cx="1873250" cy="8996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881687" y="4369001"/>
            <a:ext cx="302126" cy="2546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H="1" flipV="1">
            <a:off x="4741052" y="2698553"/>
            <a:ext cx="1037448" cy="16770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530"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0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63552" y="549066"/>
            <a:ext cx="6984437" cy="461665"/>
          </a:xfrm>
          <a:prstGeom prst="rect">
            <a:avLst/>
          </a:prstGeom>
        </p:spPr>
        <p:txBody>
          <a:bodyPr wrap="square">
            <a:spAutoFit/>
          </a:bodyPr>
          <a:lstStyle/>
          <a:p>
            <a:r>
              <a:rPr lang="cs-CZ" sz="2400" b="1" dirty="0">
                <a:solidFill>
                  <a:srgbClr val="000000"/>
                </a:solidFill>
              </a:rPr>
              <a:t>Podmínky absolvování kurzu</a:t>
            </a:r>
          </a:p>
        </p:txBody>
      </p:sp>
      <p:sp>
        <p:nvSpPr>
          <p:cNvPr id="3" name="Obdélník 2"/>
          <p:cNvSpPr/>
          <p:nvPr/>
        </p:nvSpPr>
        <p:spPr>
          <a:xfrm>
            <a:off x="299913" y="1090911"/>
            <a:ext cx="11809339" cy="830997"/>
          </a:xfrm>
          <a:prstGeom prst="rect">
            <a:avLst/>
          </a:prstGeom>
        </p:spPr>
        <p:txBody>
          <a:bodyPr wrap="square">
            <a:spAutoFit/>
          </a:bodyPr>
          <a:lstStyle/>
          <a:p>
            <a:pPr algn="just"/>
            <a:endParaRPr lang="cs-CZ" sz="2400" dirty="0">
              <a:solidFill>
                <a:srgbClr val="000000"/>
              </a:solidFill>
            </a:endParaRPr>
          </a:p>
          <a:p>
            <a:pPr algn="just"/>
            <a:endParaRPr lang="cs-CZ" sz="24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2" name="Obdélník 1"/>
          <p:cNvSpPr/>
          <p:nvPr/>
        </p:nvSpPr>
        <p:spPr>
          <a:xfrm>
            <a:off x="900459" y="1280014"/>
            <a:ext cx="8305800" cy="5170646"/>
          </a:xfrm>
          <a:prstGeom prst="rect">
            <a:avLst/>
          </a:prstGeom>
        </p:spPr>
        <p:txBody>
          <a:bodyPr wrap="square">
            <a:spAutoFit/>
          </a:bodyPr>
          <a:lstStyle/>
          <a:p>
            <a:pPr marL="342900" indent="-342900">
              <a:buFont typeface="Arial" panose="020B0604020202020204" pitchFamily="34" charset="0"/>
              <a:buChar char="•"/>
            </a:pPr>
            <a:r>
              <a:rPr lang="cs-CZ" sz="2200" dirty="0">
                <a:latin typeface="Times New Roman" panose="02020603050405020304" pitchFamily="18" charset="0"/>
                <a:ea typeface="Times New Roman" panose="02020603050405020304" pitchFamily="18" charset="0"/>
              </a:rPr>
              <a:t>Aktivní účast na tutoriálech kontrolovaná dílčími testy znalostí. </a:t>
            </a:r>
          </a:p>
          <a:p>
            <a:pPr marL="342900" indent="-342900">
              <a:buFont typeface="Arial" panose="020B0604020202020204" pitchFamily="34" charset="0"/>
              <a:buChar char="•"/>
            </a:pPr>
            <a:endParaRPr lang="cs-CZ" sz="22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cs-CZ" sz="2200" dirty="0">
                <a:latin typeface="Times New Roman" panose="02020603050405020304" pitchFamily="18" charset="0"/>
                <a:ea typeface="Times New Roman" panose="02020603050405020304" pitchFamily="18" charset="0"/>
              </a:rPr>
              <a:t>Průběžný test v týdnu po 2. tutoriálu, (elektronicky v prostředí </a:t>
            </a:r>
            <a:r>
              <a:rPr lang="cs-CZ" sz="2200" dirty="0" err="1">
                <a:latin typeface="Times New Roman" panose="02020603050405020304" pitchFamily="18" charset="0"/>
                <a:ea typeface="Times New Roman" panose="02020603050405020304" pitchFamily="18" charset="0"/>
              </a:rPr>
              <a:t>Moodle</a:t>
            </a:r>
            <a:r>
              <a:rPr lang="cs-CZ" sz="2200" dirty="0">
                <a:latin typeface="Times New Roman" panose="02020603050405020304" pitchFamily="18" charset="0"/>
                <a:ea typeface="Times New Roman" panose="02020603050405020304" pitchFamily="18" charset="0"/>
              </a:rPr>
              <a:t>. Testovaná látka: teorie,  Word,).</a:t>
            </a:r>
          </a:p>
          <a:p>
            <a:pPr marL="342900" indent="-342900">
              <a:buFont typeface="Arial" panose="020B0604020202020204" pitchFamily="34" charset="0"/>
              <a:buChar char="•"/>
            </a:pPr>
            <a:endParaRPr lang="cs-CZ" sz="22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cs-CZ" sz="2200" dirty="0">
                <a:latin typeface="Times New Roman" panose="02020603050405020304" pitchFamily="18" charset="0"/>
                <a:ea typeface="Times New Roman" panose="02020603050405020304" pitchFamily="18" charset="0"/>
              </a:rPr>
              <a:t>Zkouška (prokázání praktických znalostí MS Office, Word, Excel, Access). </a:t>
            </a:r>
          </a:p>
          <a:p>
            <a:pPr marL="342900" indent="-342900">
              <a:buFont typeface="Arial" panose="020B0604020202020204" pitchFamily="34" charset="0"/>
              <a:buChar char="•"/>
            </a:pPr>
            <a:endParaRPr lang="cs-CZ" sz="22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cs-CZ" sz="2200" dirty="0">
                <a:latin typeface="Times New Roman" panose="02020603050405020304" pitchFamily="18" charset="0"/>
                <a:ea typeface="Times New Roman" panose="02020603050405020304" pitchFamily="18" charset="0"/>
              </a:rPr>
              <a:t>Student může získat 30 bodů z průběžného testu, 40 bodů ze zkoušky (10 bodů test, 10 bodů Word, 10 bodů Excel, 10 bodů Access, z každé části musí být nadpoloviční počet získaných bodů), 30 bodů za aktivitu (dílčí testy).</a:t>
            </a:r>
          </a:p>
          <a:p>
            <a:pPr marL="342900" indent="-342900">
              <a:buFont typeface="Arial" panose="020B0604020202020204" pitchFamily="34" charset="0"/>
              <a:buChar char="•"/>
            </a:pPr>
            <a:endParaRPr lang="cs-CZ" sz="22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cs-CZ" sz="2200" dirty="0">
                <a:latin typeface="Times New Roman" panose="02020603050405020304" pitchFamily="18" charset="0"/>
                <a:ea typeface="Times New Roman" panose="02020603050405020304" pitchFamily="18" charset="0"/>
              </a:rPr>
              <a:t> Pro úspěšné absolvování předmětu musí student získat minimálně 20 bodů z průběžného testu a 70 bodů celkem.</a:t>
            </a:r>
            <a:endParaRPr lang="cs-CZ" sz="2200" dirty="0"/>
          </a:p>
        </p:txBody>
      </p:sp>
    </p:spTree>
    <p:extLst>
      <p:ext uri="{BB962C8B-B14F-4D97-AF65-F5344CB8AC3E}">
        <p14:creationId xmlns:p14="http://schemas.microsoft.com/office/powerpoint/2010/main" val="3317183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Základní nástroje</a:t>
            </a:r>
          </a:p>
        </p:txBody>
      </p:sp>
      <p:pic>
        <p:nvPicPr>
          <p:cNvPr id="15" name="Obrázek 14"/>
          <p:cNvPicPr>
            <a:picLocks noChangeAspect="1"/>
          </p:cNvPicPr>
          <p:nvPr/>
        </p:nvPicPr>
        <p:blipFill>
          <a:blip r:embed="rId3"/>
          <a:stretch>
            <a:fillRect/>
          </a:stretch>
        </p:blipFill>
        <p:spPr>
          <a:xfrm>
            <a:off x="469900" y="1705557"/>
            <a:ext cx="7277100" cy="4777793"/>
          </a:xfrm>
          <a:prstGeom prst="rect">
            <a:avLst/>
          </a:prstGeom>
        </p:spPr>
      </p:pic>
      <p:pic>
        <p:nvPicPr>
          <p:cNvPr id="2355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37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Základní nástroje</a:t>
            </a:r>
          </a:p>
        </p:txBody>
      </p:sp>
      <p:pic>
        <p:nvPicPr>
          <p:cNvPr id="2" name="Obrázek 1"/>
          <p:cNvPicPr>
            <a:picLocks noChangeAspect="1"/>
          </p:cNvPicPr>
          <p:nvPr/>
        </p:nvPicPr>
        <p:blipFill>
          <a:blip r:embed="rId3"/>
          <a:stretch>
            <a:fillRect/>
          </a:stretch>
        </p:blipFill>
        <p:spPr>
          <a:xfrm>
            <a:off x="661987" y="1968500"/>
            <a:ext cx="7785754" cy="4381500"/>
          </a:xfrm>
          <a:prstGeom prst="rect">
            <a:avLst/>
          </a:prstGeom>
        </p:spPr>
      </p:pic>
      <p:pic>
        <p:nvPicPr>
          <p:cNvPr id="2457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71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Základní nástroje</a:t>
            </a:r>
          </a:p>
        </p:txBody>
      </p:sp>
      <p:pic>
        <p:nvPicPr>
          <p:cNvPr id="3" name="Obrázek 2"/>
          <p:cNvPicPr>
            <a:picLocks noChangeAspect="1"/>
          </p:cNvPicPr>
          <p:nvPr/>
        </p:nvPicPr>
        <p:blipFill>
          <a:blip r:embed="rId3"/>
          <a:stretch>
            <a:fillRect/>
          </a:stretch>
        </p:blipFill>
        <p:spPr>
          <a:xfrm>
            <a:off x="787399" y="2008187"/>
            <a:ext cx="8325379" cy="4265613"/>
          </a:xfrm>
          <a:prstGeom prst="rect">
            <a:avLst/>
          </a:prstGeom>
        </p:spPr>
      </p:pic>
      <p:sp>
        <p:nvSpPr>
          <p:cNvPr id="8" name="Obdélník 7"/>
          <p:cNvSpPr/>
          <p:nvPr/>
        </p:nvSpPr>
        <p:spPr>
          <a:xfrm>
            <a:off x="1601786" y="2845001"/>
            <a:ext cx="481013" cy="3934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60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59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Pracovní plocha</a:t>
            </a:r>
          </a:p>
        </p:txBody>
      </p:sp>
      <p:sp>
        <p:nvSpPr>
          <p:cNvPr id="5" name="Obdélník 4"/>
          <p:cNvSpPr/>
          <p:nvPr/>
        </p:nvSpPr>
        <p:spPr>
          <a:xfrm>
            <a:off x="199644" y="1668887"/>
            <a:ext cx="4559300"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Pracovní plocha je oblast pro práci s konkrétními daty v požadované formě. V aplikaci Word je to stránka dokumentu, v aplikaci Excel jsou to listy sešitu, v PowerPointu jsou to snímky prezentace. Poněkud odlišná situace je v Accessu, kdy na pracovní ploše může být více různých objektů, pak je pracovní plocha tvořena okny nebo záložkami (oušky karet).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46604" t="44996" r="7094" b="3391"/>
          <a:stretch/>
        </p:blipFill>
        <p:spPr bwMode="auto">
          <a:xfrm>
            <a:off x="4982511" y="1747211"/>
            <a:ext cx="6781800" cy="4453882"/>
          </a:xfrm>
          <a:prstGeom prst="rect">
            <a:avLst/>
          </a:prstGeom>
          <a:noFill/>
          <a:ln>
            <a:noFill/>
          </a:ln>
          <a:extLst>
            <a:ext uri="{53640926-AAD7-44D8-BBD7-CCE9431645EC}">
              <a14:shadowObscured xmlns:a14="http://schemas.microsoft.com/office/drawing/2010/main"/>
            </a:ext>
          </a:extLst>
        </p:spPr>
      </p:pic>
      <p:pic>
        <p:nvPicPr>
          <p:cNvPr id="1229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3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Pracovní plocha</a:t>
            </a:r>
          </a:p>
        </p:txBody>
      </p:sp>
      <p:sp>
        <p:nvSpPr>
          <p:cNvPr id="5" name="Obdélník 4"/>
          <p:cNvSpPr/>
          <p:nvPr/>
        </p:nvSpPr>
        <p:spPr>
          <a:xfrm>
            <a:off x="199644" y="2075287"/>
            <a:ext cx="4559300" cy="418864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Vzhledem ke zjednodušení orientace při práci s aplikacemi  je rozložení pásů karet a nástroje pracovní plochy maximálně unifikováno.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 rozložení v jednotlivých aplikacích (modře je zvýrazněna pracovní plocha a oranžově ovládací prvky)</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r="6337"/>
          <a:stretch/>
        </p:blipFill>
        <p:spPr bwMode="auto">
          <a:xfrm>
            <a:off x="4944810" y="1649201"/>
            <a:ext cx="7018589" cy="4809385"/>
          </a:xfrm>
          <a:prstGeom prst="rect">
            <a:avLst/>
          </a:prstGeom>
          <a:noFill/>
          <a:ln>
            <a:noFill/>
          </a:ln>
          <a:extLst>
            <a:ext uri="{53640926-AAD7-44D8-BBD7-CCE9431645EC}">
              <a14:shadowObscured xmlns:a14="http://schemas.microsoft.com/office/drawing/2010/main"/>
            </a:ext>
          </a:extLst>
        </p:spPr>
      </p:pic>
      <p:pic>
        <p:nvPicPr>
          <p:cNvPr id="2662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3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16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Okna, dialogová okna a podokna</a:t>
            </a:r>
          </a:p>
        </p:txBody>
      </p:sp>
      <p:sp>
        <p:nvSpPr>
          <p:cNvPr id="5" name="Obdélník 4"/>
          <p:cNvSpPr/>
          <p:nvPr/>
        </p:nvSpPr>
        <p:spPr>
          <a:xfrm>
            <a:off x="469900" y="2093604"/>
            <a:ext cx="11036300" cy="4299639"/>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Základním prostředím pro práci je </a:t>
            </a:r>
            <a:r>
              <a:rPr lang="cs-CZ" sz="2400" b="1" dirty="0">
                <a:latin typeface="Times New Roman" panose="02020603050405020304" pitchFamily="18" charset="0"/>
                <a:ea typeface="Calibri" panose="020F0502020204030204" pitchFamily="34" charset="0"/>
                <a:cs typeface="Times New Roman" panose="02020603050405020304" pitchFamily="18" charset="0"/>
              </a:rPr>
              <a:t>okno</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15000"/>
              </a:lnSpc>
              <a:spcAft>
                <a:spcPts val="10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Okno, které se otevře při spuštění aplikace, je </a:t>
            </a:r>
            <a:r>
              <a:rPr lang="cs-CZ" sz="2400" b="1" dirty="0">
                <a:latin typeface="Times New Roman" panose="02020603050405020304" pitchFamily="18" charset="0"/>
                <a:ea typeface="Calibri" panose="020F0502020204030204" pitchFamily="34" charset="0"/>
                <a:cs typeface="Times New Roman" panose="02020603050405020304" pitchFamily="18" charset="0"/>
              </a:rPr>
              <a:t>aplikační okno</a:t>
            </a:r>
            <a:r>
              <a:rPr lang="cs-CZ" sz="2400" dirty="0">
                <a:latin typeface="Times New Roman" panose="02020603050405020304" pitchFamily="18" charset="0"/>
                <a:ea typeface="Calibri" panose="020F0502020204030204" pitchFamily="34" charset="0"/>
                <a:cs typeface="Times New Roman" panose="02020603050405020304" pitchFamily="18" charset="0"/>
              </a:rPr>
              <a:t>, které vytváří základní pracovní prostředí pro spuštěnou aplikaci. V aplikacích Office 2016 platí, že pro každý dokument se otevře vlastní aplikační okno. </a:t>
            </a:r>
          </a:p>
          <a:p>
            <a:pPr marL="342900" indent="-342900">
              <a:lnSpc>
                <a:spcPct val="115000"/>
              </a:lnSpc>
              <a:spcAft>
                <a:spcPts val="10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Vlastní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je otevřený v dokumentovém okně</a:t>
            </a:r>
            <a:r>
              <a:rPr lang="cs-CZ" sz="2400" dirty="0">
                <a:latin typeface="Times New Roman" panose="02020603050405020304" pitchFamily="18" charset="0"/>
                <a:ea typeface="Calibri" panose="020F0502020204030204" pitchFamily="34" charset="0"/>
                <a:cs typeface="Times New Roman" panose="02020603050405020304" pitchFamily="18" charset="0"/>
              </a:rPr>
              <a:t>, což je okno určené pro práci s dokumentem. Nemůže existovat samostatně, je součástí aplikačního okna. Pro jeden soubor může být otevřeno více dokumentových oken. </a:t>
            </a:r>
          </a:p>
          <a:p>
            <a:pPr marL="342900" indent="-342900">
              <a:lnSpc>
                <a:spcPct val="115000"/>
              </a:lnSpc>
              <a:spcAft>
                <a:spcPts val="10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MS Office 2016 pro každý dokument otvírá samostatné aplikační okno, dokumentové okno je tedy shodné s aplikačním.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410"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24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Okna, dialogová okna a podokna</a:t>
            </a:r>
          </a:p>
        </p:txBody>
      </p:sp>
      <p:sp>
        <p:nvSpPr>
          <p:cNvPr id="5" name="Obdélník 4"/>
          <p:cNvSpPr/>
          <p:nvPr/>
        </p:nvSpPr>
        <p:spPr>
          <a:xfrm>
            <a:off x="469900" y="2093604"/>
            <a:ext cx="11036300" cy="3712619"/>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nastavení parametrů aplikace a zadávání některých parametrů dat je určené </a:t>
            </a:r>
            <a:r>
              <a:rPr lang="cs-CZ" sz="2400" b="1" dirty="0">
                <a:latin typeface="Times New Roman" panose="02020603050405020304" pitchFamily="18" charset="0"/>
                <a:ea typeface="Calibri" panose="020F0502020204030204" pitchFamily="34" charset="0"/>
                <a:cs typeface="Times New Roman" panose="02020603050405020304" pitchFamily="18" charset="0"/>
              </a:rPr>
              <a:t>dialogové okno</a:t>
            </a:r>
            <a:r>
              <a:rPr lang="cs-CZ" sz="2400" dirty="0">
                <a:latin typeface="Times New Roman" panose="02020603050405020304" pitchFamily="18" charset="0"/>
                <a:ea typeface="Calibri" panose="020F0502020204030204" pitchFamily="34" charset="0"/>
                <a:cs typeface="Times New Roman" panose="02020603050405020304" pitchFamily="18" charset="0"/>
              </a:rPr>
              <a:t>, zpravidla se nedá se otevřít přímo, vždy jen příkazem z aplikačního okna. </a:t>
            </a:r>
          </a:p>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Dialogových oken je k dispozici poměrně značné množství, otvírají se obvykle stiskem tlačítka        z pásu karet, tlačítky na pásu karet nebo z jejich nabídek, případně z místních nabídek. Pokud lze nabídkou otevřít dialogové okno, je příkaz ukončen třemi tečkami, např.  </a:t>
            </a:r>
          </a:p>
          <a:p>
            <a:pPr>
              <a:lnSpc>
                <a:spcPct val="115000"/>
              </a:lnSpc>
              <a:spcAft>
                <a:spcPts val="10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3"/>
          <a:stretch>
            <a:fillRect/>
          </a:stretch>
        </p:blipFill>
        <p:spPr>
          <a:xfrm>
            <a:off x="1525904" y="3949913"/>
            <a:ext cx="455295" cy="420370"/>
          </a:xfrm>
          <a:prstGeom prst="rect">
            <a:avLst/>
          </a:prstGeom>
        </p:spPr>
      </p:pic>
      <p:pic>
        <p:nvPicPr>
          <p:cNvPr id="12" name="Obrázek 11"/>
          <p:cNvPicPr/>
          <p:nvPr/>
        </p:nvPicPr>
        <p:blipFill rotWithShape="1">
          <a:blip r:embed="rId4"/>
          <a:srcRect l="31639" t="93725" r="44573" b="1569"/>
          <a:stretch/>
        </p:blipFill>
        <p:spPr bwMode="auto">
          <a:xfrm>
            <a:off x="2341562" y="4813300"/>
            <a:ext cx="1658938" cy="419100"/>
          </a:xfrm>
          <a:prstGeom prst="rect">
            <a:avLst/>
          </a:prstGeom>
          <a:ln>
            <a:noFill/>
          </a:ln>
          <a:extLst>
            <a:ext uri="{53640926-AAD7-44D8-BBD7-CCE9431645EC}">
              <a14:shadowObscured xmlns:a14="http://schemas.microsoft.com/office/drawing/2010/main"/>
            </a:ext>
          </a:extLst>
        </p:spPr>
      </p:pic>
      <p:pic>
        <p:nvPicPr>
          <p:cNvPr id="27650"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78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Okna, dialogová okna a podokna</a:t>
            </a:r>
          </a:p>
        </p:txBody>
      </p:sp>
      <p:sp>
        <p:nvSpPr>
          <p:cNvPr id="2" name="Obdélník 1"/>
          <p:cNvSpPr/>
          <p:nvPr/>
        </p:nvSpPr>
        <p:spPr>
          <a:xfrm>
            <a:off x="471328" y="1851752"/>
            <a:ext cx="3378200" cy="646331"/>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„Obnovení dokumentu“, ukončované tlačítkem „Zavřít“, </a:t>
            </a:r>
            <a:endParaRPr lang="cs-CZ" dirty="0"/>
          </a:p>
        </p:txBody>
      </p:sp>
      <p:sp>
        <p:nvSpPr>
          <p:cNvPr id="3" name="Obdélník 2"/>
          <p:cNvSpPr/>
          <p:nvPr/>
        </p:nvSpPr>
        <p:spPr>
          <a:xfrm>
            <a:off x="4273550" y="1851752"/>
            <a:ext cx="3429000" cy="923330"/>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„Formát obrázku“, ukončované v pravém horním rohu křížkem pro zavření okna</a:t>
            </a:r>
            <a:endParaRPr lang="cs-CZ" dirty="0"/>
          </a:p>
        </p:txBody>
      </p:sp>
      <p:sp>
        <p:nvSpPr>
          <p:cNvPr id="8" name="Obdélník 7"/>
          <p:cNvSpPr/>
          <p:nvPr/>
        </p:nvSpPr>
        <p:spPr>
          <a:xfrm>
            <a:off x="8128000" y="1816076"/>
            <a:ext cx="3759200" cy="923330"/>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„Poznámka pod čarou a vysvětlivka“ používané v předchozích verzích, které zůstalo i v Office 2016</a:t>
            </a:r>
            <a:endParaRPr lang="cs-CZ" dirty="0"/>
          </a:p>
        </p:txBody>
      </p:sp>
      <p:pic>
        <p:nvPicPr>
          <p:cNvPr id="13" name="Obrázek 12"/>
          <p:cNvPicPr/>
          <p:nvPr/>
        </p:nvPicPr>
        <p:blipFill>
          <a:blip r:embed="rId3"/>
          <a:stretch>
            <a:fillRect/>
          </a:stretch>
        </p:blipFill>
        <p:spPr>
          <a:xfrm>
            <a:off x="683577" y="3016404"/>
            <a:ext cx="2572703" cy="3524095"/>
          </a:xfrm>
          <a:prstGeom prst="rect">
            <a:avLst/>
          </a:prstGeom>
        </p:spPr>
      </p:pic>
      <p:pic>
        <p:nvPicPr>
          <p:cNvPr id="14" name="Obrázek 13"/>
          <p:cNvPicPr/>
          <p:nvPr/>
        </p:nvPicPr>
        <p:blipFill>
          <a:blip r:embed="rId4"/>
          <a:stretch>
            <a:fillRect/>
          </a:stretch>
        </p:blipFill>
        <p:spPr>
          <a:xfrm>
            <a:off x="4671472" y="3196484"/>
            <a:ext cx="2384743" cy="3163934"/>
          </a:xfrm>
          <a:prstGeom prst="rect">
            <a:avLst/>
          </a:prstGeom>
        </p:spPr>
      </p:pic>
      <p:pic>
        <p:nvPicPr>
          <p:cNvPr id="15" name="Obrázek 14"/>
          <p:cNvPicPr/>
          <p:nvPr/>
        </p:nvPicPr>
        <p:blipFill>
          <a:blip r:embed="rId5"/>
          <a:stretch>
            <a:fillRect/>
          </a:stretch>
        </p:blipFill>
        <p:spPr>
          <a:xfrm>
            <a:off x="8482488" y="3016403"/>
            <a:ext cx="3050223" cy="3524095"/>
          </a:xfrm>
          <a:prstGeom prst="rect">
            <a:avLst/>
          </a:prstGeom>
        </p:spPr>
      </p:pic>
      <p:pic>
        <p:nvPicPr>
          <p:cNvPr id="28674"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59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Pásy karet</a:t>
            </a:r>
          </a:p>
        </p:txBody>
      </p:sp>
      <p:sp>
        <p:nvSpPr>
          <p:cNvPr id="5" name="Obdélník 4"/>
          <p:cNvSpPr/>
          <p:nvPr/>
        </p:nvSpPr>
        <p:spPr>
          <a:xfrm>
            <a:off x="371475" y="3711073"/>
            <a:ext cx="3475004" cy="2800767"/>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Základním nástrojem pro práci je pás karet. Na tomto pásu jsou záložky s jednotlivými ovládacími prvky realizovanými pomocí ikon. V některých případech mohou být ikony shlukovány do skupiny voleb. </a:t>
            </a:r>
            <a:endParaRPr lang="cs-CZ" sz="22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089400" y="3820715"/>
            <a:ext cx="7417972" cy="2880462"/>
          </a:xfrm>
          <a:prstGeom prst="rect">
            <a:avLst/>
          </a:prstGeom>
          <a:noFill/>
        </p:spPr>
      </p:pic>
      <p:pic>
        <p:nvPicPr>
          <p:cNvPr id="2" name="Obrázek 1"/>
          <p:cNvPicPr>
            <a:picLocks noChangeAspect="1"/>
          </p:cNvPicPr>
          <p:nvPr/>
        </p:nvPicPr>
        <p:blipFill>
          <a:blip r:embed="rId4"/>
          <a:stretch>
            <a:fillRect/>
          </a:stretch>
        </p:blipFill>
        <p:spPr>
          <a:xfrm>
            <a:off x="469900" y="1664030"/>
            <a:ext cx="11671342" cy="1824758"/>
          </a:xfrm>
          <a:prstGeom prst="rect">
            <a:avLst/>
          </a:prstGeom>
        </p:spPr>
      </p:pic>
      <p:pic>
        <p:nvPicPr>
          <p:cNvPr id="18434"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97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2731281" y="1180616"/>
            <a:ext cx="9460719" cy="5662602"/>
          </a:xfrm>
          <a:prstGeom prst="rect">
            <a:avLst/>
          </a:prstGeom>
          <a:noFill/>
        </p:spPr>
      </p:pic>
      <p:sp>
        <p:nvSpPr>
          <p:cNvPr id="7" name="TextovéPole 6"/>
          <p:cNvSpPr txBox="1"/>
          <p:nvPr/>
        </p:nvSpPr>
        <p:spPr>
          <a:xfrm>
            <a:off x="469900" y="1223176"/>
            <a:ext cx="2442112" cy="954107"/>
          </a:xfrm>
          <a:prstGeom prst="rect">
            <a:avLst/>
          </a:prstGeom>
          <a:noFill/>
        </p:spPr>
        <p:txBody>
          <a:bodyPr wrap="square" rtlCol="0">
            <a:spAutoFit/>
          </a:bodyPr>
          <a:lstStyle/>
          <a:p>
            <a:r>
              <a:rPr lang="cs-CZ" sz="2800" dirty="0"/>
              <a:t>Pásy karet</a:t>
            </a:r>
          </a:p>
          <a:p>
            <a:r>
              <a:rPr lang="cs-CZ" sz="2800" dirty="0"/>
              <a:t>Základní prvky</a:t>
            </a:r>
          </a:p>
        </p:txBody>
      </p:sp>
      <p:pic>
        <p:nvPicPr>
          <p:cNvPr id="2969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7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63552" y="549066"/>
            <a:ext cx="6984437" cy="461665"/>
          </a:xfrm>
          <a:prstGeom prst="rect">
            <a:avLst/>
          </a:prstGeom>
        </p:spPr>
        <p:txBody>
          <a:bodyPr wrap="square">
            <a:spAutoFit/>
          </a:bodyPr>
          <a:lstStyle/>
          <a:p>
            <a:r>
              <a:rPr lang="cs-CZ" sz="2400" b="1" dirty="0">
                <a:solidFill>
                  <a:srgbClr val="000000"/>
                </a:solidFill>
              </a:rPr>
              <a:t>Tutoriály</a:t>
            </a:r>
          </a:p>
        </p:txBody>
      </p:sp>
      <p:sp>
        <p:nvSpPr>
          <p:cNvPr id="3" name="Obdélník 2"/>
          <p:cNvSpPr/>
          <p:nvPr/>
        </p:nvSpPr>
        <p:spPr>
          <a:xfrm>
            <a:off x="299913" y="1090911"/>
            <a:ext cx="11809339" cy="830997"/>
          </a:xfrm>
          <a:prstGeom prst="rect">
            <a:avLst/>
          </a:prstGeom>
        </p:spPr>
        <p:txBody>
          <a:bodyPr wrap="square">
            <a:spAutoFit/>
          </a:bodyPr>
          <a:lstStyle/>
          <a:p>
            <a:pPr algn="just"/>
            <a:endParaRPr lang="cs-CZ" sz="2400" dirty="0">
              <a:solidFill>
                <a:srgbClr val="000000"/>
              </a:solidFill>
            </a:endParaRPr>
          </a:p>
          <a:p>
            <a:pPr algn="just"/>
            <a:endParaRPr lang="cs-CZ" sz="24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2" name="Obdélník 1"/>
          <p:cNvSpPr/>
          <p:nvPr/>
        </p:nvSpPr>
        <p:spPr>
          <a:xfrm>
            <a:off x="895982" y="1309286"/>
            <a:ext cx="10617200" cy="2296013"/>
          </a:xfrm>
          <a:prstGeom prst="rect">
            <a:avLst/>
          </a:prstGeom>
        </p:spPr>
        <p:txBody>
          <a:bodyPr wrap="square">
            <a:spAutoFit/>
          </a:bodyPr>
          <a:lstStyle/>
          <a:p>
            <a:pPr algn="just">
              <a:lnSpc>
                <a:spcPct val="115000"/>
              </a:lnSpc>
              <a:buSzPts val="1000"/>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1. tutoriál</a:t>
            </a:r>
            <a:endParaRPr lang="cs-CZ" sz="2400" dirty="0"/>
          </a:p>
          <a:p>
            <a:pPr lvl="0" algn="just">
              <a:lnSpc>
                <a:spcPct val="115000"/>
              </a:lnSpc>
              <a:spcAft>
                <a:spcPts val="0"/>
              </a:spcAft>
              <a:buSzPts val="1000"/>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Úvod do kancelářského software, seznámení s produkty MS Office</a:t>
            </a:r>
            <a:endParaRPr lang="cs-CZ" sz="24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cs-CZ" sz="2200" dirty="0">
                <a:latin typeface="Times New Roman" panose="02020603050405020304" pitchFamily="18" charset="0"/>
                <a:ea typeface="Times New Roman" panose="02020603050405020304" pitchFamily="18" charset="0"/>
              </a:rPr>
              <a:t>Základní produkty balíku MS Office, přehled verzí, typy a formát vytvářených souborů, kompatibilita. Dokument, sešit, prezentace, databáze. Pracovní plocha, pás karet, karty, ikony, skupiny voleb, rozevírací menu, dialogová okna. Disproporce, kompatibilita, chráněné zobrazení, povolení úprav, blokování a výstrahy.</a:t>
            </a:r>
          </a:p>
        </p:txBody>
      </p:sp>
      <p:sp>
        <p:nvSpPr>
          <p:cNvPr id="7" name="Obdélník 6"/>
          <p:cNvSpPr/>
          <p:nvPr/>
        </p:nvSpPr>
        <p:spPr>
          <a:xfrm>
            <a:off x="895982" y="3755612"/>
            <a:ext cx="10617200" cy="1846659"/>
          </a:xfrm>
          <a:prstGeom prst="rect">
            <a:avLst/>
          </a:prstGeom>
        </p:spPr>
        <p:txBody>
          <a:bodyPr wrap="square">
            <a:spAutoFit/>
          </a:bodyPr>
          <a:lstStyle/>
          <a:p>
            <a:pPr lvl="0"/>
            <a:r>
              <a:rPr lang="cs-CZ" sz="2400" b="1" dirty="0">
                <a:latin typeface="Times New Roman" panose="02020603050405020304" pitchFamily="18" charset="0"/>
                <a:ea typeface="Times New Roman" panose="02020603050405020304" pitchFamily="18" charset="0"/>
              </a:rPr>
              <a:t>Práce s textem, MS Word</a:t>
            </a:r>
          </a:p>
          <a:p>
            <a:pPr algn="just"/>
            <a:r>
              <a:rPr lang="cs-CZ" sz="2200" dirty="0">
                <a:latin typeface="Times New Roman" panose="02020603050405020304" pitchFamily="18" charset="0"/>
                <a:ea typeface="Times New Roman" panose="02020603050405020304" pitchFamily="18" charset="0"/>
              </a:rPr>
              <a:t>Textový editor MS Office Word – možnosti využití. Možnosti aplikace Word, jednotlivé karty aplikace, Základní objekty při práci s textem, odstavce, styly, editační a korekturní nástroje, tabulky, výpočty, grafické objekty (obrázky, grafy), reference. Sledování změn, slučování dokumentů, hromadná korespondence</a:t>
            </a:r>
            <a:r>
              <a:rPr lang="cs-CZ"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847897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469900" y="1223176"/>
            <a:ext cx="2442112" cy="954107"/>
          </a:xfrm>
          <a:prstGeom prst="rect">
            <a:avLst/>
          </a:prstGeom>
          <a:noFill/>
        </p:spPr>
        <p:txBody>
          <a:bodyPr wrap="square" rtlCol="0">
            <a:spAutoFit/>
          </a:bodyPr>
          <a:lstStyle/>
          <a:p>
            <a:r>
              <a:rPr lang="cs-CZ" sz="2800" dirty="0"/>
              <a:t>Pásy karet</a:t>
            </a:r>
          </a:p>
          <a:p>
            <a:r>
              <a:rPr lang="cs-CZ" sz="2800" dirty="0"/>
              <a:t>Skupiny voleb</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2583017" y="1138770"/>
            <a:ext cx="9416725" cy="5719230"/>
          </a:xfrm>
          <a:prstGeom prst="rect">
            <a:avLst/>
          </a:prstGeom>
          <a:noFill/>
        </p:spPr>
      </p:pic>
      <p:pic>
        <p:nvPicPr>
          <p:cNvPr id="3072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419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Pásy karet</a:t>
            </a:r>
          </a:p>
        </p:txBody>
      </p:sp>
      <p:sp>
        <p:nvSpPr>
          <p:cNvPr id="5" name="Obdélník 4"/>
          <p:cNvSpPr/>
          <p:nvPr/>
        </p:nvSpPr>
        <p:spPr>
          <a:xfrm>
            <a:off x="371475" y="3820715"/>
            <a:ext cx="11722100"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Pásy karet jsou maximálně unifikovány mezi jednotlivými produkty, v jednotlivých aplikacích najdeme shodné záložky (karty) i shodné skupiny voleb (například záložka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skupina voleb </a:t>
            </a:r>
            <a:r>
              <a:rPr lang="cs-CZ" sz="2400" b="1" dirty="0">
                <a:latin typeface="Times New Roman" panose="02020603050405020304" pitchFamily="18" charset="0"/>
                <a:ea typeface="Calibri" panose="020F0502020204030204" pitchFamily="34" charset="0"/>
              </a:rPr>
              <a:t>Písmo</a:t>
            </a:r>
            <a:r>
              <a:rPr lang="cs-CZ" sz="2400" dirty="0">
                <a:latin typeface="Times New Roman" panose="02020603050405020304" pitchFamily="18" charset="0"/>
                <a:ea typeface="Calibri" panose="020F0502020204030204" pitchFamily="34" charset="0"/>
              </a:rPr>
              <a:t> apod., i když mohou mít drobné odlišnosti (v aplikaci MS Access je místo skupiny voleb </a:t>
            </a:r>
            <a:r>
              <a:rPr lang="cs-CZ" sz="2400" b="1" dirty="0">
                <a:latin typeface="Times New Roman" panose="02020603050405020304" pitchFamily="18" charset="0"/>
                <a:ea typeface="Calibri" panose="020F0502020204030204" pitchFamily="34" charset="0"/>
              </a:rPr>
              <a:t>Písmo</a:t>
            </a:r>
            <a:r>
              <a:rPr lang="cs-CZ" sz="2400" dirty="0">
                <a:latin typeface="Times New Roman" panose="02020603050405020304" pitchFamily="18" charset="0"/>
                <a:ea typeface="Calibri" panose="020F0502020204030204" pitchFamily="34" charset="0"/>
              </a:rPr>
              <a:t> skupina </a:t>
            </a:r>
            <a:r>
              <a:rPr lang="cs-CZ" sz="2400" b="1" dirty="0">
                <a:latin typeface="Times New Roman" panose="02020603050405020304" pitchFamily="18" charset="0"/>
                <a:ea typeface="Calibri" panose="020F0502020204030204" pitchFamily="34" charset="0"/>
              </a:rPr>
              <a:t>Formátování textu </a:t>
            </a:r>
            <a:r>
              <a:rPr lang="cs-CZ" sz="2400" dirty="0">
                <a:latin typeface="Times New Roman" panose="02020603050405020304" pitchFamily="18" charset="0"/>
                <a:ea typeface="Calibri" panose="020F0502020204030204" pitchFamily="34" charset="0"/>
              </a:rPr>
              <a:t>apod.), některé nabídky jsou však specifické pro samostatné aplikace a nevyskytují se v jiných (například v aplikaci PowerPoint je záložka </a:t>
            </a:r>
            <a:r>
              <a:rPr lang="cs-CZ" sz="2400" b="1" dirty="0">
                <a:latin typeface="Times New Roman" panose="02020603050405020304" pitchFamily="18" charset="0"/>
                <a:ea typeface="Calibri" panose="020F0502020204030204" pitchFamily="34" charset="0"/>
              </a:rPr>
              <a:t>Animace</a:t>
            </a:r>
            <a:r>
              <a:rPr lang="cs-CZ" sz="2400" dirty="0">
                <a:latin typeface="Times New Roman" panose="02020603050405020304" pitchFamily="18" charset="0"/>
                <a:ea typeface="Calibri" panose="020F0502020204030204" pitchFamily="34" charset="0"/>
              </a:rPr>
              <a:t>, v MS Access je záložka </a:t>
            </a:r>
            <a:r>
              <a:rPr lang="cs-CZ" sz="2400" b="1" dirty="0">
                <a:latin typeface="Times New Roman" panose="02020603050405020304" pitchFamily="18" charset="0"/>
                <a:ea typeface="Calibri" panose="020F0502020204030204" pitchFamily="34" charset="0"/>
              </a:rPr>
              <a:t>Databázové nástroje </a:t>
            </a:r>
            <a:r>
              <a:rPr lang="cs-CZ" sz="2400" dirty="0">
                <a:latin typeface="Times New Roman" panose="02020603050405020304" pitchFamily="18" charset="0"/>
                <a:ea typeface="Calibri" panose="020F0502020204030204" pitchFamily="34" charset="0"/>
              </a:rPr>
              <a:t>apod.). V podstatě jsou však nástroje pro práci se standardními objekty (například s obrázky) shodné (nebo alespoň obdobné).</a:t>
            </a:r>
            <a:endParaRPr lang="cs-CZ" sz="2400" dirty="0"/>
          </a:p>
        </p:txBody>
      </p:sp>
      <p:pic>
        <p:nvPicPr>
          <p:cNvPr id="8" name="Obrázek 7"/>
          <p:cNvPicPr>
            <a:picLocks noChangeAspect="1"/>
          </p:cNvPicPr>
          <p:nvPr/>
        </p:nvPicPr>
        <p:blipFill>
          <a:blip r:embed="rId3"/>
          <a:stretch>
            <a:fillRect/>
          </a:stretch>
        </p:blipFill>
        <p:spPr>
          <a:xfrm>
            <a:off x="469900" y="1664030"/>
            <a:ext cx="11671342" cy="1824758"/>
          </a:xfrm>
          <a:prstGeom prst="rect">
            <a:avLst/>
          </a:prstGeom>
        </p:spPr>
      </p:pic>
      <p:pic>
        <p:nvPicPr>
          <p:cNvPr id="1945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26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Pásy karet</a:t>
            </a:r>
          </a:p>
        </p:txBody>
      </p:sp>
      <p:sp>
        <p:nvSpPr>
          <p:cNvPr id="5" name="Obdélník 4"/>
          <p:cNvSpPr/>
          <p:nvPr/>
        </p:nvSpPr>
        <p:spPr>
          <a:xfrm>
            <a:off x="1" y="1665163"/>
            <a:ext cx="12192000" cy="1631216"/>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Karta </a:t>
            </a:r>
            <a:r>
              <a:rPr lang="cs-CZ" sz="2000" b="1" dirty="0">
                <a:latin typeface="Times New Roman" panose="02020603050405020304" pitchFamily="18" charset="0"/>
                <a:ea typeface="Calibri" panose="020F0502020204030204" pitchFamily="34" charset="0"/>
              </a:rPr>
              <a:t>Domů</a:t>
            </a:r>
            <a:r>
              <a:rPr lang="cs-CZ" sz="2000" dirty="0">
                <a:latin typeface="Times New Roman" panose="02020603050405020304" pitchFamily="18" charset="0"/>
                <a:ea typeface="Calibri" panose="020F0502020204030204" pitchFamily="34" charset="0"/>
              </a:rPr>
              <a:t> u jednotlivých aplikací. </a:t>
            </a:r>
          </a:p>
          <a:p>
            <a:pPr marL="342900" indent="-342900">
              <a:buFont typeface="Arial" panose="020B0604020202020204" pitchFamily="34" charset="0"/>
              <a:buChar char="•"/>
            </a:pPr>
            <a:r>
              <a:rPr lang="cs-CZ" sz="2000" dirty="0">
                <a:latin typeface="Times New Roman" panose="02020603050405020304" pitchFamily="18" charset="0"/>
                <a:ea typeface="Calibri" panose="020F0502020204030204" pitchFamily="34" charset="0"/>
              </a:rPr>
              <a:t>Nástroje vztahující se k práci se schránkou, formáty související s textem, výběry a vyhledávání. </a:t>
            </a:r>
          </a:p>
          <a:p>
            <a:pPr marL="342900" indent="-342900">
              <a:buFont typeface="Arial" panose="020B0604020202020204" pitchFamily="34" charset="0"/>
              <a:buChar char="•"/>
            </a:pPr>
            <a:r>
              <a:rPr lang="cs-CZ" sz="2000" dirty="0">
                <a:latin typeface="Times New Roman" panose="02020603050405020304" pitchFamily="18" charset="0"/>
                <a:ea typeface="Calibri" panose="020F0502020204030204" pitchFamily="34" charset="0"/>
              </a:rPr>
              <a:t>Karty se liší podle objektů, se kterými aplikace pracuje. Proto jsou na kartě u aplikace Excel nabídky pro styly tabulek, u Wordu s textovými styly, u PowerPointu pro práci se snímky apod. </a:t>
            </a:r>
          </a:p>
          <a:p>
            <a:pPr marL="342900" indent="-342900">
              <a:buFont typeface="Arial" panose="020B0604020202020204" pitchFamily="34" charset="0"/>
              <a:buChar char="•"/>
            </a:pPr>
            <a:r>
              <a:rPr lang="cs-CZ" sz="2000" dirty="0">
                <a:latin typeface="Times New Roman" panose="02020603050405020304" pitchFamily="18" charset="0"/>
                <a:ea typeface="Calibri" panose="020F0502020204030204" pitchFamily="34" charset="0"/>
              </a:rPr>
              <a:t>Pro názornost je na kartách vyznačena skupina voleb </a:t>
            </a:r>
            <a:r>
              <a:rPr lang="cs-CZ" sz="2000" b="1" dirty="0">
                <a:latin typeface="Times New Roman" panose="02020603050405020304" pitchFamily="18" charset="0"/>
                <a:ea typeface="Calibri" panose="020F0502020204030204" pitchFamily="34" charset="0"/>
              </a:rPr>
              <a:t>Schránka</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Písmo</a:t>
            </a:r>
            <a:r>
              <a:rPr lang="cs-CZ" sz="2000" dirty="0">
                <a:latin typeface="Times New Roman" panose="02020603050405020304" pitchFamily="18" charset="0"/>
                <a:ea typeface="Calibri" panose="020F0502020204030204" pitchFamily="34" charset="0"/>
              </a:rPr>
              <a:t> (u MS Access </a:t>
            </a:r>
            <a:r>
              <a:rPr lang="cs-CZ" sz="2000" b="1" dirty="0">
                <a:latin typeface="Times New Roman" panose="02020603050405020304" pitchFamily="18" charset="0"/>
                <a:ea typeface="Calibri" panose="020F0502020204030204" pitchFamily="34" charset="0"/>
              </a:rPr>
              <a:t>Formátování</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textu</a:t>
            </a:r>
            <a:r>
              <a:rPr lang="cs-CZ" sz="2000" dirty="0">
                <a:latin typeface="Times New Roman" panose="02020603050405020304" pitchFamily="18" charset="0"/>
                <a:ea typeface="Calibri" panose="020F0502020204030204" pitchFamily="34" charset="0"/>
              </a:rPr>
              <a:t>).</a:t>
            </a:r>
            <a:endParaRPr lang="cs-CZ" sz="20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1284452" y="3296379"/>
            <a:ext cx="9041233" cy="3597446"/>
          </a:xfrm>
          <a:prstGeom prst="rect">
            <a:avLst/>
          </a:prstGeom>
          <a:noFill/>
        </p:spPr>
      </p:pic>
      <p:pic>
        <p:nvPicPr>
          <p:cNvPr id="3174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228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Disproporce prostředí</a:t>
            </a:r>
          </a:p>
        </p:txBody>
      </p:sp>
      <p:sp>
        <p:nvSpPr>
          <p:cNvPr id="5" name="Obdélník 4"/>
          <p:cNvSpPr/>
          <p:nvPr/>
        </p:nvSpPr>
        <p:spPr>
          <a:xfrm>
            <a:off x="292735" y="1896657"/>
            <a:ext cx="11471576" cy="4524315"/>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Naučíte-li se pracovat s jednou aplikací, zvládnete částečně práci i s jinými aplikacemi. </a:t>
            </a:r>
          </a:p>
          <a:p>
            <a:r>
              <a:rPr lang="cs-CZ" sz="2400" dirty="0">
                <a:latin typeface="Times New Roman" panose="02020603050405020304" pitchFamily="18" charset="0"/>
                <a:ea typeface="Calibri" panose="020F0502020204030204" pitchFamily="34" charset="0"/>
              </a:rPr>
              <a:t>Problém, hlavně začátečníkům, může působit </a:t>
            </a:r>
            <a:r>
              <a:rPr lang="cs-CZ" sz="2400" b="1" dirty="0">
                <a:latin typeface="Times New Roman" panose="02020603050405020304" pitchFamily="18" charset="0"/>
                <a:ea typeface="Calibri" panose="020F0502020204030204" pitchFamily="34" charset="0"/>
              </a:rPr>
              <a:t>proměnlivé prostředí</a:t>
            </a:r>
            <a:r>
              <a:rPr lang="cs-CZ" sz="2400" dirty="0">
                <a:latin typeface="Times New Roman" panose="02020603050405020304" pitchFamily="18" charset="0"/>
                <a:ea typeface="Calibri" panose="020F0502020204030204" pitchFamily="34" charset="0"/>
              </a:rPr>
              <a:t>, které je závislé na akci, kterou provádíme, dále na nastavení prostředí, na režimu kompatibility a v neposlední řadě na velikosti okna, ve kterém je aplikace spuštěna. To může mít za následek, že příslušné volby můžeme v některých případech vidět, jindy ne, což může být, především pro začátečníka, matoucí.</a:t>
            </a:r>
          </a:p>
          <a:p>
            <a:endParaRPr lang="cs-CZ" sz="2400" dirty="0">
              <a:latin typeface="Times New Roman" panose="02020603050405020304" pitchFamily="18" charset="0"/>
            </a:endParaRP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způsobené nastavením</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automaticky vyvolávaných nabídek</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režimu kompatibility a odlišných formátů</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velikosti zobrazované oblasti</a:t>
            </a:r>
          </a:p>
          <a:p>
            <a:endParaRPr lang="cs-CZ" sz="2400" dirty="0"/>
          </a:p>
        </p:txBody>
      </p:sp>
      <p:pic>
        <p:nvPicPr>
          <p:cNvPr id="20482"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74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způsobené nastavením</a:t>
            </a:r>
          </a:p>
        </p:txBody>
      </p:sp>
      <p:pic>
        <p:nvPicPr>
          <p:cNvPr id="8" name="Obrázek 7"/>
          <p:cNvPicPr/>
          <p:nvPr/>
        </p:nvPicPr>
        <p:blipFill rotWithShape="1">
          <a:blip r:embed="rId3">
            <a:extLst>
              <a:ext uri="{28A0092B-C50C-407E-A947-70E740481C1C}">
                <a14:useLocalDpi xmlns:a14="http://schemas.microsoft.com/office/drawing/2010/main" val="0"/>
              </a:ext>
            </a:extLst>
          </a:blip>
          <a:srcRect r="11032"/>
          <a:stretch/>
        </p:blipFill>
        <p:spPr bwMode="auto">
          <a:xfrm>
            <a:off x="147906" y="1719515"/>
            <a:ext cx="9052365" cy="2585199"/>
          </a:xfrm>
          <a:prstGeom prst="rect">
            <a:avLst/>
          </a:prstGeom>
          <a:noFill/>
          <a:ln>
            <a:noFill/>
          </a:ln>
          <a:extLst>
            <a:ext uri="{53640926-AAD7-44D8-BBD7-CCE9431645EC}">
              <a14:shadowObscured xmlns:a14="http://schemas.microsoft.com/office/drawing/2010/main"/>
            </a:ext>
          </a:extLst>
        </p:spPr>
      </p:pic>
      <p:pic>
        <p:nvPicPr>
          <p:cNvPr id="9" name="Obrázek 8"/>
          <p:cNvPicPr/>
          <p:nvPr/>
        </p:nvPicPr>
        <p:blipFill>
          <a:blip r:embed="rId4">
            <a:extLst>
              <a:ext uri="{28A0092B-C50C-407E-A947-70E740481C1C}">
                <a14:useLocalDpi xmlns:a14="http://schemas.microsoft.com/office/drawing/2010/main" val="0"/>
              </a:ext>
            </a:extLst>
          </a:blip>
          <a:srcRect/>
          <a:stretch>
            <a:fillRect/>
          </a:stretch>
        </p:blipFill>
        <p:spPr bwMode="auto">
          <a:xfrm>
            <a:off x="7073705" y="4065171"/>
            <a:ext cx="4937760" cy="2575560"/>
          </a:xfrm>
          <a:prstGeom prst="rect">
            <a:avLst/>
          </a:prstGeom>
          <a:noFill/>
        </p:spPr>
      </p:pic>
      <p:pic>
        <p:nvPicPr>
          <p:cNvPr id="10" name="Obrázek 9"/>
          <p:cNvPicPr/>
          <p:nvPr/>
        </p:nvPicPr>
        <p:blipFill rotWithShape="1">
          <a:blip r:embed="rId4">
            <a:extLst>
              <a:ext uri="{28A0092B-C50C-407E-A947-70E740481C1C}">
                <a14:useLocalDpi xmlns:a14="http://schemas.microsoft.com/office/drawing/2010/main" val="0"/>
              </a:ext>
            </a:extLst>
          </a:blip>
          <a:srcRect l="65575" t="28834" r="11064" b="46040"/>
          <a:stretch/>
        </p:blipFill>
        <p:spPr bwMode="auto">
          <a:xfrm>
            <a:off x="3935534" y="5352951"/>
            <a:ext cx="2794781" cy="1484515"/>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t="34388" r="76258" b="43764"/>
          <a:stretch/>
        </p:blipFill>
        <p:spPr bwMode="auto">
          <a:xfrm>
            <a:off x="551178" y="4184942"/>
            <a:ext cx="3384356" cy="1287780"/>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r="73932" b="90100"/>
          <a:stretch/>
        </p:blipFill>
        <p:spPr bwMode="auto">
          <a:xfrm>
            <a:off x="8046720" y="2316172"/>
            <a:ext cx="3717591" cy="1021568"/>
          </a:xfrm>
          <a:prstGeom prst="rect">
            <a:avLst/>
          </a:prstGeom>
          <a:noFill/>
        </p:spPr>
      </p:pic>
      <p:sp>
        <p:nvSpPr>
          <p:cNvPr id="13" name="Obdélník 12"/>
          <p:cNvSpPr/>
          <p:nvPr/>
        </p:nvSpPr>
        <p:spPr>
          <a:xfrm>
            <a:off x="7073705" y="4050059"/>
            <a:ext cx="992848" cy="2546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V="1">
            <a:off x="8046720" y="3103335"/>
            <a:ext cx="309489" cy="9025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8066552" y="2307888"/>
            <a:ext cx="3820647" cy="79544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flipV="1">
            <a:off x="3587262" y="4828832"/>
            <a:ext cx="3486443" cy="37840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107186" y="5207238"/>
            <a:ext cx="4350876" cy="8879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631435" y="5706844"/>
            <a:ext cx="3328328" cy="830997"/>
          </a:xfrm>
          <a:prstGeom prst="rect">
            <a:avLst/>
          </a:prstGeom>
        </p:spPr>
        <p:txBody>
          <a:bodyPr wrap="square">
            <a:spAutoFit/>
          </a:bodyPr>
          <a:lstStyle/>
          <a:p>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Možnosti</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Přizpůsobit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pás</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karet </a:t>
            </a:r>
            <a:endParaRPr lang="cs-CZ" sz="2400" dirty="0"/>
          </a:p>
        </p:txBody>
      </p:sp>
      <p:pic>
        <p:nvPicPr>
          <p:cNvPr id="21506"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00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08292"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automaticky vyvolávaných nabídek</a:t>
            </a:r>
          </a:p>
        </p:txBody>
      </p:sp>
      <p:pic>
        <p:nvPicPr>
          <p:cNvPr id="19" name="Obrázek 18"/>
          <p:cNvPicPr/>
          <p:nvPr/>
        </p:nvPicPr>
        <p:blipFill>
          <a:blip r:embed="rId3">
            <a:extLst>
              <a:ext uri="{28A0092B-C50C-407E-A947-70E740481C1C}">
                <a14:useLocalDpi xmlns:a14="http://schemas.microsoft.com/office/drawing/2010/main" val="0"/>
              </a:ext>
            </a:extLst>
          </a:blip>
          <a:srcRect/>
          <a:stretch>
            <a:fillRect/>
          </a:stretch>
        </p:blipFill>
        <p:spPr bwMode="auto">
          <a:xfrm>
            <a:off x="469899" y="2166425"/>
            <a:ext cx="10924932" cy="4389120"/>
          </a:xfrm>
          <a:prstGeom prst="rect">
            <a:avLst/>
          </a:prstGeom>
          <a:noFill/>
        </p:spPr>
      </p:pic>
      <p:pic>
        <p:nvPicPr>
          <p:cNvPr id="3277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35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399" y="1209694"/>
            <a:ext cx="9725091"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režimu kompatibility a odlišných formátů</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2980686" y="1747212"/>
            <a:ext cx="8890781" cy="4667656"/>
          </a:xfrm>
          <a:prstGeom prst="rect">
            <a:avLst/>
          </a:prstGeom>
          <a:noFill/>
        </p:spPr>
      </p:pic>
      <p:pic>
        <p:nvPicPr>
          <p:cNvPr id="2" name="Obrázek 1"/>
          <p:cNvPicPr>
            <a:picLocks noChangeAspect="1"/>
          </p:cNvPicPr>
          <p:nvPr/>
        </p:nvPicPr>
        <p:blipFill>
          <a:blip r:embed="rId4"/>
          <a:stretch>
            <a:fillRect/>
          </a:stretch>
        </p:blipFill>
        <p:spPr>
          <a:xfrm>
            <a:off x="185737" y="2700964"/>
            <a:ext cx="2629113" cy="3713904"/>
          </a:xfrm>
          <a:prstGeom prst="rect">
            <a:avLst/>
          </a:prstGeom>
        </p:spPr>
      </p:pic>
      <p:cxnSp>
        <p:nvCxnSpPr>
          <p:cNvPr id="9" name="Přímá spojnice se šipkou 8"/>
          <p:cNvCxnSpPr/>
          <p:nvPr/>
        </p:nvCxnSpPr>
        <p:spPr>
          <a:xfrm flipH="1" flipV="1">
            <a:off x="675249" y="3756074"/>
            <a:ext cx="4311488" cy="233742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794"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725091"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velikosti zobrazované oblasti</a:t>
            </a:r>
          </a:p>
        </p:txBody>
      </p:sp>
      <p:pic>
        <p:nvPicPr>
          <p:cNvPr id="10"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3491449" y="1956976"/>
            <a:ext cx="8468551" cy="4166381"/>
          </a:xfrm>
          <a:prstGeom prst="rect">
            <a:avLst/>
          </a:prstGeom>
          <a:noFill/>
        </p:spPr>
      </p:pic>
      <p:sp>
        <p:nvSpPr>
          <p:cNvPr id="3" name="Obdélník 2"/>
          <p:cNvSpPr/>
          <p:nvPr/>
        </p:nvSpPr>
        <p:spPr>
          <a:xfrm>
            <a:off x="185737" y="1956976"/>
            <a:ext cx="3407043" cy="4524315"/>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Změna karty </a:t>
            </a:r>
            <a:r>
              <a:rPr lang="cs-CZ" sz="2400" b="1" dirty="0">
                <a:latin typeface="Times New Roman" panose="02020603050405020304" pitchFamily="18" charset="0"/>
                <a:ea typeface="Calibri" panose="020F0502020204030204" pitchFamily="34" charset="0"/>
              </a:rPr>
              <a:t>Formát</a:t>
            </a:r>
            <a:r>
              <a:rPr lang="cs-CZ" sz="2400" dirty="0">
                <a:latin typeface="Times New Roman" panose="02020603050405020304" pitchFamily="18" charset="0"/>
                <a:ea typeface="Calibri" panose="020F0502020204030204" pitchFamily="34" charset="0"/>
              </a:rPr>
              <a:t> (Nástroje obrázků), při zmenšení okna s aplikací Word. Patrné je např. shluknutí stylů obrázků do skupiny </a:t>
            </a:r>
            <a:r>
              <a:rPr lang="cs-CZ" sz="2400" b="1" dirty="0">
                <a:latin typeface="Times New Roman" panose="02020603050405020304" pitchFamily="18" charset="0"/>
                <a:ea typeface="Calibri" panose="020F0502020204030204" pitchFamily="34" charset="0"/>
              </a:rPr>
              <a:t>Rychlé</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styly</a:t>
            </a:r>
            <a:r>
              <a:rPr lang="cs-CZ" sz="2400" dirty="0">
                <a:latin typeface="Times New Roman" panose="02020603050405020304" pitchFamily="18" charset="0"/>
                <a:ea typeface="Calibri" panose="020F0502020204030204" pitchFamily="34" charset="0"/>
              </a:rPr>
              <a:t> nebo skupiny voleb </a:t>
            </a:r>
            <a:r>
              <a:rPr lang="cs-CZ" sz="2400" b="1" dirty="0">
                <a:latin typeface="Times New Roman" panose="02020603050405020304" pitchFamily="18" charset="0"/>
                <a:ea typeface="Calibri" panose="020F0502020204030204" pitchFamily="34" charset="0"/>
              </a:rPr>
              <a:t>Uspořádat</a:t>
            </a:r>
            <a:r>
              <a:rPr lang="cs-CZ" sz="2400" dirty="0">
                <a:latin typeface="Times New Roman" panose="02020603050405020304" pitchFamily="18" charset="0"/>
                <a:ea typeface="Calibri" panose="020F0502020204030204" pitchFamily="34" charset="0"/>
              </a:rPr>
              <a:t> do jedné ikony. V případě shluknutí se skryté ikony zobrazí pomocí aktivující šipky</a:t>
            </a:r>
            <a:endParaRPr lang="cs-CZ" sz="2400" dirty="0"/>
          </a:p>
        </p:txBody>
      </p:sp>
      <p:pic>
        <p:nvPicPr>
          <p:cNvPr id="3481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85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725091" cy="523220"/>
          </a:xfrm>
          <a:prstGeom prst="rect">
            <a:avLst/>
          </a:prstGeom>
          <a:noFill/>
        </p:spPr>
        <p:txBody>
          <a:bodyPr wrap="square" rtlCol="0">
            <a:spAutoFit/>
          </a:bodyPr>
          <a:lstStyle/>
          <a:p>
            <a:r>
              <a:rPr lang="pt-BR" sz="2800" dirty="0">
                <a:latin typeface="Times New Roman" panose="02020603050405020304" pitchFamily="18" charset="0"/>
                <a:ea typeface="Calibri" panose="020F0502020204030204" pitchFamily="34" charset="0"/>
              </a:rPr>
              <a:t>Nastavování aplikací, karta Soubor</a:t>
            </a:r>
            <a:endParaRPr lang="cs-CZ" sz="2800" dirty="0">
              <a:latin typeface="Times New Roman" panose="02020603050405020304" pitchFamily="18" charset="0"/>
              <a:ea typeface="Calibri" panose="020F0502020204030204" pitchFamily="34" charset="0"/>
            </a:endParaRPr>
          </a:p>
        </p:txBody>
      </p:sp>
      <p:sp>
        <p:nvSpPr>
          <p:cNvPr id="3" name="Obdélník 2"/>
          <p:cNvSpPr/>
          <p:nvPr/>
        </p:nvSpPr>
        <p:spPr>
          <a:xfrm>
            <a:off x="172059" y="1782446"/>
            <a:ext cx="3146192"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Základní nastavování parametrů aplikace je u všech aplikací v nabídce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a:t>
            </a:r>
          </a:p>
          <a:p>
            <a:r>
              <a:rPr lang="cs-CZ" sz="2400" dirty="0">
                <a:latin typeface="Times New Roman" panose="02020603050405020304" pitchFamily="18" charset="0"/>
                <a:ea typeface="Calibri" panose="020F0502020204030204" pitchFamily="34" charset="0"/>
              </a:rPr>
              <a:t>(zleva Access, Excel, PowerPoint, Word).</a:t>
            </a:r>
          </a:p>
          <a:p>
            <a:endParaRPr lang="cs-CZ" sz="2400" dirty="0">
              <a:latin typeface="Times New Roman" panose="02020603050405020304" pitchFamily="18" charset="0"/>
              <a:ea typeface="Calibri" panose="020F0502020204030204" pitchFamily="34" charset="0"/>
            </a:endParaRPr>
          </a:p>
          <a:p>
            <a:r>
              <a:rPr lang="cs-CZ" sz="2400" dirty="0">
                <a:latin typeface="Times New Roman" panose="02020603050405020304" pitchFamily="18" charset="0"/>
                <a:ea typeface="Calibri" panose="020F0502020204030204" pitchFamily="34" charset="0"/>
              </a:rPr>
              <a:t>Karta nemá standardní pás, jako ostatní karty. Po kliknutí na kartu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se zobrazí tzv. zobrazení </a:t>
            </a:r>
            <a:r>
              <a:rPr lang="cs-CZ" sz="2400" b="1" dirty="0">
                <a:latin typeface="Times New Roman" panose="02020603050405020304" pitchFamily="18" charset="0"/>
                <a:ea typeface="Calibri" panose="020F0502020204030204" pitchFamily="34" charset="0"/>
              </a:rPr>
              <a:t>Microsoft Office </a:t>
            </a:r>
            <a:r>
              <a:rPr lang="cs-CZ" sz="2400" b="1" dirty="0" err="1">
                <a:latin typeface="Times New Roman" panose="02020603050405020304" pitchFamily="18" charset="0"/>
                <a:ea typeface="Calibri" panose="020F0502020204030204" pitchFamily="34" charset="0"/>
              </a:rPr>
              <a:t>Backstage</a:t>
            </a:r>
            <a:endParaRPr lang="cs-CZ" sz="2400" b="1" dirty="0"/>
          </a:p>
        </p:txBody>
      </p:sp>
      <p:pic>
        <p:nvPicPr>
          <p:cNvPr id="2" name="Obrázek 1"/>
          <p:cNvPicPr>
            <a:picLocks noChangeAspect="1"/>
          </p:cNvPicPr>
          <p:nvPr/>
        </p:nvPicPr>
        <p:blipFill>
          <a:blip r:embed="rId3"/>
          <a:stretch>
            <a:fillRect/>
          </a:stretch>
        </p:blipFill>
        <p:spPr>
          <a:xfrm>
            <a:off x="3579101" y="1698867"/>
            <a:ext cx="8533590" cy="1334186"/>
          </a:xfrm>
          <a:prstGeom prst="rect">
            <a:avLst/>
          </a:prstGeom>
        </p:spPr>
      </p:pic>
      <p:sp>
        <p:nvSpPr>
          <p:cNvPr id="5" name="Ovál 4"/>
          <p:cNvSpPr/>
          <p:nvPr/>
        </p:nvSpPr>
        <p:spPr>
          <a:xfrm>
            <a:off x="3318250" y="1861894"/>
            <a:ext cx="858129" cy="5905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p:cNvPicPr>
            <a:picLocks noChangeAspect="1"/>
          </p:cNvPicPr>
          <p:nvPr/>
        </p:nvPicPr>
        <p:blipFill>
          <a:blip r:embed="rId4"/>
          <a:stretch>
            <a:fillRect/>
          </a:stretch>
        </p:blipFill>
        <p:spPr>
          <a:xfrm>
            <a:off x="3184799" y="3517291"/>
            <a:ext cx="3975658" cy="2143069"/>
          </a:xfrm>
          <a:prstGeom prst="rect">
            <a:avLst/>
          </a:prstGeom>
        </p:spPr>
      </p:pic>
      <p:cxnSp>
        <p:nvCxnSpPr>
          <p:cNvPr id="11" name="Přímá spojnice se šipkou 10"/>
          <p:cNvCxnSpPr>
            <a:stCxn id="5" idx="3"/>
          </p:cNvCxnSpPr>
          <p:nvPr/>
        </p:nvCxnSpPr>
        <p:spPr>
          <a:xfrm flipH="1">
            <a:off x="3329787" y="2365960"/>
            <a:ext cx="114133" cy="11998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p:nvPr/>
        </p:nvPicPr>
        <p:blipFill>
          <a:blip r:embed="rId5">
            <a:extLst>
              <a:ext uri="{28A0092B-C50C-407E-A947-70E740481C1C}">
                <a14:useLocalDpi xmlns:a14="http://schemas.microsoft.com/office/drawing/2010/main" val="0"/>
              </a:ext>
            </a:extLst>
          </a:blip>
          <a:srcRect/>
          <a:stretch>
            <a:fillRect/>
          </a:stretch>
        </p:blipFill>
        <p:spPr bwMode="auto">
          <a:xfrm>
            <a:off x="6587970" y="2626212"/>
            <a:ext cx="5524721" cy="4231788"/>
          </a:xfrm>
          <a:prstGeom prst="rect">
            <a:avLst/>
          </a:prstGeom>
          <a:noFill/>
        </p:spPr>
      </p:pic>
      <p:pic>
        <p:nvPicPr>
          <p:cNvPr id="36866"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71"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20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pt-BR" sz="2800" dirty="0">
                <a:latin typeface="Times New Roman" panose="02020603050405020304" pitchFamily="18" charset="0"/>
                <a:ea typeface="Calibri" panose="020F0502020204030204" pitchFamily="34" charset="0"/>
              </a:rPr>
              <a:t>Nastavování aplikací, </a:t>
            </a:r>
            <a:r>
              <a:rPr lang="cs-CZ" sz="2800" dirty="0">
                <a:latin typeface="Times New Roman" panose="02020603050405020304" pitchFamily="18" charset="0"/>
                <a:ea typeface="Calibri" panose="020F0502020204030204" pitchFamily="34" charset="0"/>
              </a:rPr>
              <a:t>Microsoft Office </a:t>
            </a:r>
            <a:r>
              <a:rPr lang="cs-CZ" sz="2800" dirty="0" err="1">
                <a:latin typeface="Times New Roman" panose="02020603050405020304" pitchFamily="18" charset="0"/>
                <a:ea typeface="Calibri" panose="020F0502020204030204" pitchFamily="34" charset="0"/>
              </a:rPr>
              <a:t>Backstage</a:t>
            </a:r>
            <a:r>
              <a:rPr lang="cs-CZ" b="1" dirty="0"/>
              <a:t> </a:t>
            </a:r>
            <a:r>
              <a:rPr lang="cs-CZ" sz="2400" b="1" dirty="0">
                <a:latin typeface="Times New Roman" panose="02020603050405020304" pitchFamily="18" charset="0"/>
                <a:ea typeface="Calibri" panose="020F0502020204030204" pitchFamily="34" charset="0"/>
              </a:rPr>
              <a:t>Soubor &gt; Možnosti</a:t>
            </a:r>
          </a:p>
        </p:txBody>
      </p:sp>
      <p:sp>
        <p:nvSpPr>
          <p:cNvPr id="3" name="Obdélník 2"/>
          <p:cNvSpPr/>
          <p:nvPr/>
        </p:nvSpPr>
        <p:spPr>
          <a:xfrm>
            <a:off x="242543" y="1732914"/>
            <a:ext cx="2986237"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Převážná část nastavení parametrů pro zpracovávaný soubor a aplikaci je v nabídce </a:t>
            </a:r>
            <a:r>
              <a:rPr lang="cs-CZ" sz="2400" b="1" dirty="0">
                <a:latin typeface="Times New Roman" panose="02020603050405020304" pitchFamily="18" charset="0"/>
                <a:ea typeface="Calibri" panose="020F0502020204030204" pitchFamily="34" charset="0"/>
              </a:rPr>
              <a:t>Možnosti. </a:t>
            </a:r>
            <a:r>
              <a:rPr lang="cs-CZ" sz="2400" dirty="0">
                <a:latin typeface="Times New Roman" panose="02020603050405020304" pitchFamily="18" charset="0"/>
                <a:ea typeface="Calibri" panose="020F0502020204030204" pitchFamily="34" charset="0"/>
              </a:rPr>
              <a:t>V jednotlivých nabídkách nalezneme shodná, resp. podobná nastavení. Například nabídka </a:t>
            </a:r>
            <a:r>
              <a:rPr lang="cs-CZ" sz="2400" b="1" dirty="0">
                <a:latin typeface="Times New Roman" panose="02020603050405020304" pitchFamily="18" charset="0"/>
                <a:ea typeface="Calibri" panose="020F0502020204030204" pitchFamily="34" charset="0"/>
              </a:rPr>
              <a:t>Přizpůsobit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pás</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karet</a:t>
            </a:r>
            <a:r>
              <a:rPr lang="cs-CZ" sz="2400" dirty="0">
                <a:latin typeface="Times New Roman" panose="02020603050405020304" pitchFamily="18" charset="0"/>
                <a:ea typeface="Calibri" panose="020F0502020204030204" pitchFamily="34" charset="0"/>
              </a:rPr>
              <a:t> je téměř totožná u všech aplikací.</a:t>
            </a:r>
            <a:endParaRPr lang="cs-CZ" sz="2400" dirty="0"/>
          </a:p>
        </p:txBody>
      </p:sp>
      <p:pic>
        <p:nvPicPr>
          <p:cNvPr id="18" name="Obrázek 17"/>
          <p:cNvPicPr>
            <a:picLocks noChangeAspect="1"/>
          </p:cNvPicPr>
          <p:nvPr/>
        </p:nvPicPr>
        <p:blipFill rotWithShape="1">
          <a:blip r:embed="rId3"/>
          <a:srcRect r="22460" b="62271"/>
          <a:stretch/>
        </p:blipFill>
        <p:spPr>
          <a:xfrm>
            <a:off x="3171974" y="1856874"/>
            <a:ext cx="7312649" cy="3873255"/>
          </a:xfrm>
          <a:prstGeom prst="rect">
            <a:avLst/>
          </a:prstGeom>
        </p:spPr>
      </p:pic>
      <p:pic>
        <p:nvPicPr>
          <p:cNvPr id="17" name="Obrázek 16"/>
          <p:cNvPicPr/>
          <p:nvPr/>
        </p:nvPicPr>
        <p:blipFill rotWithShape="1">
          <a:blip r:embed="rId4">
            <a:extLst>
              <a:ext uri="{28A0092B-C50C-407E-A947-70E740481C1C}">
                <a14:useLocalDpi xmlns:a14="http://schemas.microsoft.com/office/drawing/2010/main" val="0"/>
              </a:ext>
            </a:extLst>
          </a:blip>
          <a:srcRect t="54285" b="3638"/>
          <a:stretch/>
        </p:blipFill>
        <p:spPr bwMode="auto">
          <a:xfrm>
            <a:off x="5233182" y="2869809"/>
            <a:ext cx="6958818" cy="3733947"/>
          </a:xfrm>
          <a:prstGeom prst="rect">
            <a:avLst/>
          </a:prstGeom>
          <a:noFill/>
          <a:ln>
            <a:noFill/>
          </a:ln>
          <a:extLst>
            <a:ext uri="{53640926-AAD7-44D8-BBD7-CCE9431645EC}">
              <a14:shadowObscured xmlns:a14="http://schemas.microsoft.com/office/drawing/2010/main"/>
            </a:ext>
          </a:extLst>
        </p:spPr>
      </p:pic>
      <p:sp>
        <p:nvSpPr>
          <p:cNvPr id="5" name="Ovál 4"/>
          <p:cNvSpPr/>
          <p:nvPr/>
        </p:nvSpPr>
        <p:spPr>
          <a:xfrm>
            <a:off x="2858290" y="1837380"/>
            <a:ext cx="1900654" cy="3971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a:stCxn id="5" idx="5"/>
          </p:cNvCxnSpPr>
          <p:nvPr/>
        </p:nvCxnSpPr>
        <p:spPr>
          <a:xfrm>
            <a:off x="4480600" y="2176377"/>
            <a:ext cx="1357492" cy="6934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842"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88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63552" y="549066"/>
            <a:ext cx="6984437" cy="461665"/>
          </a:xfrm>
          <a:prstGeom prst="rect">
            <a:avLst/>
          </a:prstGeom>
        </p:spPr>
        <p:txBody>
          <a:bodyPr wrap="square">
            <a:spAutoFit/>
          </a:bodyPr>
          <a:lstStyle/>
          <a:p>
            <a:r>
              <a:rPr lang="cs-CZ" sz="2400" b="1" dirty="0">
                <a:solidFill>
                  <a:srgbClr val="000000"/>
                </a:solidFill>
              </a:rPr>
              <a:t>Tutoriály</a:t>
            </a:r>
          </a:p>
        </p:txBody>
      </p:sp>
      <p:sp>
        <p:nvSpPr>
          <p:cNvPr id="3" name="Obdélník 2"/>
          <p:cNvSpPr/>
          <p:nvPr/>
        </p:nvSpPr>
        <p:spPr>
          <a:xfrm>
            <a:off x="299913" y="1090911"/>
            <a:ext cx="11809339" cy="830997"/>
          </a:xfrm>
          <a:prstGeom prst="rect">
            <a:avLst/>
          </a:prstGeom>
        </p:spPr>
        <p:txBody>
          <a:bodyPr wrap="square">
            <a:spAutoFit/>
          </a:bodyPr>
          <a:lstStyle/>
          <a:p>
            <a:pPr algn="just"/>
            <a:endParaRPr lang="cs-CZ" sz="2400" dirty="0">
              <a:solidFill>
                <a:srgbClr val="000000"/>
              </a:solidFill>
            </a:endParaRPr>
          </a:p>
          <a:p>
            <a:pPr algn="just"/>
            <a:endParaRPr lang="cs-CZ" sz="24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2" name="Obdélník 1"/>
          <p:cNvSpPr/>
          <p:nvPr/>
        </p:nvSpPr>
        <p:spPr>
          <a:xfrm>
            <a:off x="895982" y="1201231"/>
            <a:ext cx="10617200" cy="5093061"/>
          </a:xfrm>
          <a:prstGeom prst="rect">
            <a:avLst/>
          </a:prstGeom>
        </p:spPr>
        <p:txBody>
          <a:bodyPr wrap="square">
            <a:spAutoFit/>
          </a:bodyPr>
          <a:lstStyle/>
          <a:p>
            <a:pPr algn="just">
              <a:lnSpc>
                <a:spcPct val="115000"/>
              </a:lnSpc>
              <a:buSzPts val="1000"/>
            </a:pPr>
            <a:r>
              <a:rPr lang="cs-CZ" sz="2400" b="1" dirty="0">
                <a:latin typeface="Times New Roman" panose="02020603050405020304" pitchFamily="18" charset="0"/>
                <a:ea typeface="Times New Roman" panose="02020603050405020304" pitchFamily="18" charset="0"/>
                <a:cs typeface="Times New Roman" panose="02020603050405020304" pitchFamily="18" charset="0"/>
              </a:rPr>
              <a:t>2. tutoriál</a:t>
            </a:r>
            <a:endParaRPr lang="cs-CZ" sz="2400" dirty="0"/>
          </a:p>
          <a:p>
            <a:pPr lvl="0"/>
            <a:r>
              <a:rPr lang="cs-CZ" sz="2400" b="1" dirty="0">
                <a:latin typeface="Times New Roman" panose="02020603050405020304" pitchFamily="18" charset="0"/>
                <a:ea typeface="Times New Roman" panose="02020603050405020304" pitchFamily="18" charset="0"/>
              </a:rPr>
              <a:t>Práce s textem, MS Word</a:t>
            </a:r>
          </a:p>
          <a:p>
            <a:pPr algn="just"/>
            <a:r>
              <a:rPr lang="cs-CZ" sz="2200" dirty="0">
                <a:latin typeface="Times New Roman" panose="02020603050405020304" pitchFamily="18" charset="0"/>
                <a:ea typeface="Times New Roman" panose="02020603050405020304" pitchFamily="18" charset="0"/>
              </a:rPr>
              <a:t>Textový editor MS Office Word – možnosti využití. Základní objekty při práci s textem a jejich vlastnosti, znak, slovo, řádek, odstavec, oddíl, stránka, dokument, obrázky. Text, odstavce, styly, číslování, oddíly, editační a korekturní nástroje, tabulky, výpočty, grafické objekty (obrázky, grafy), reference. Rozšířené možnosti.</a:t>
            </a:r>
          </a:p>
          <a:p>
            <a:pPr marL="0" lvl="1" indent="0" algn="just">
              <a:spcBef>
                <a:spcPts val="0"/>
              </a:spcBef>
              <a:buNone/>
            </a:pPr>
            <a:r>
              <a:rPr lang="cs-CZ" sz="2400" b="1" dirty="0">
                <a:latin typeface="Times New Roman" panose="02020603050405020304" pitchFamily="18" charset="0"/>
                <a:ea typeface="Times New Roman" panose="02020603050405020304" pitchFamily="18" charset="0"/>
              </a:rPr>
              <a:t>Firemní prezentace, MS PowerPoint</a:t>
            </a:r>
          </a:p>
          <a:p>
            <a:pPr marL="0" lvl="1" indent="0" algn="just">
              <a:spcBef>
                <a:spcPts val="0"/>
              </a:spcBef>
              <a:buNone/>
            </a:pPr>
            <a:r>
              <a:rPr lang="cs-CZ" sz="2200" dirty="0">
                <a:latin typeface="Times New Roman" panose="02020603050405020304" pitchFamily="18" charset="0"/>
                <a:ea typeface="Times New Roman" panose="02020603050405020304" pitchFamily="18" charset="0"/>
              </a:rPr>
              <a:t>Použití pracovního prostředí aplikace PowerPoint, vytváření prezentace, snímek, rozložení snímku, vlastnosti objektů, animace, přechody snímků. Nastavení parametrů prezentace. </a:t>
            </a:r>
          </a:p>
          <a:p>
            <a:pPr marL="0" lvl="1" algn="just">
              <a:lnSpc>
                <a:spcPct val="114000"/>
              </a:lnSpc>
            </a:pPr>
            <a:r>
              <a:rPr lang="cs-CZ" sz="2400" b="1" dirty="0">
                <a:latin typeface="Times New Roman" panose="02020603050405020304" pitchFamily="18" charset="0"/>
                <a:ea typeface="Times New Roman" panose="02020603050405020304" pitchFamily="18" charset="0"/>
              </a:rPr>
              <a:t>3. tutoriál</a:t>
            </a:r>
          </a:p>
          <a:p>
            <a:pPr marL="0" lvl="1" indent="0" algn="just">
              <a:spcBef>
                <a:spcPts val="0"/>
              </a:spcBef>
              <a:buNone/>
            </a:pPr>
            <a:r>
              <a:rPr lang="cs-CZ" sz="2200" dirty="0">
                <a:latin typeface="Times New Roman" panose="02020603050405020304" pitchFamily="18" charset="0"/>
                <a:ea typeface="Times New Roman" panose="02020603050405020304" pitchFamily="18" charset="0"/>
              </a:rPr>
              <a:t>Zpracování dat, MS Excel – možnosti využití, práce se sešity, práce s listy, práce s oblastmi, práce s buňkou, filtrování, třízení, souhrny, kontingenční tabulka, citlivostní analýza, grafy. </a:t>
            </a:r>
          </a:p>
          <a:p>
            <a:pPr marL="0" lvl="1" indent="0" algn="just">
              <a:spcBef>
                <a:spcPts val="0"/>
              </a:spcBef>
              <a:buNone/>
            </a:pPr>
            <a:r>
              <a:rPr lang="cs-CZ" sz="2200" dirty="0">
                <a:latin typeface="Times New Roman" panose="02020603050405020304" pitchFamily="18" charset="0"/>
                <a:ea typeface="Times New Roman" panose="02020603050405020304" pitchFamily="18" charset="0"/>
              </a:rPr>
              <a:t>MS Access, základní objekty, tabulky, relace, dotazy, formuláře, sestavy, makra.</a:t>
            </a:r>
          </a:p>
          <a:p>
            <a:endParaRPr lang="cs-CZ"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5890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Základní objekty pro práci s MS Office a jejich vlastnosti</a:t>
            </a:r>
            <a:endParaRPr lang="cs-CZ" sz="2400" b="1" dirty="0">
              <a:latin typeface="Times New Roman" panose="02020603050405020304" pitchFamily="18" charset="0"/>
              <a:ea typeface="Calibri" panose="020F0502020204030204" pitchFamily="34" charset="0"/>
            </a:endParaRPr>
          </a:p>
        </p:txBody>
      </p:sp>
      <p:sp>
        <p:nvSpPr>
          <p:cNvPr id="2" name="Obdélník 1"/>
          <p:cNvSpPr/>
          <p:nvPr/>
        </p:nvSpPr>
        <p:spPr>
          <a:xfrm>
            <a:off x="371475" y="1930439"/>
            <a:ext cx="11392836" cy="4570097"/>
          </a:xfrm>
          <a:prstGeom prst="rect">
            <a:avLst/>
          </a:prstGeom>
        </p:spPr>
        <p:txBody>
          <a:bodyPr wrap="square">
            <a:spAutoFit/>
          </a:bodyPr>
          <a:lstStyle/>
          <a:p>
            <a:pPr marL="342900" indent="-342900" algn="just">
              <a:lnSpc>
                <a:spcPct val="115000"/>
              </a:lnSpc>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standardní práce aplikacemi Word, Excel, PowerPoint či Access je objektově orientovaná  </a:t>
            </a:r>
          </a:p>
          <a:p>
            <a:pPr marL="342900" indent="-342900" algn="just">
              <a:lnSpc>
                <a:spcPct val="115000"/>
              </a:lnSpc>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objekty, mají své vlastnosti</a:t>
            </a:r>
          </a:p>
          <a:p>
            <a:pPr marL="342900" indent="-342900" algn="just">
              <a:lnSpc>
                <a:spcPct val="115000"/>
              </a:lnSpc>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existuje množina objektů shodných u více aplikací (textové pole - Word, Excel, PowerPoint), některé objekty jsou naopak specifické pro konkrétní aplikaci (např. Snímek – PowerPoint)</a:t>
            </a:r>
          </a:p>
          <a:p>
            <a:pPr marL="342900" indent="-342900" algn="just">
              <a:lnSpc>
                <a:spcPct val="115000"/>
              </a:lnSpc>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vlastnosti mohou být shodné u různých objektů (ohraničení, velikost apod.), jiné jsou jedinečné (font písma, výška řádku apod.)</a:t>
            </a:r>
          </a:p>
          <a:p>
            <a:pPr marL="342900" indent="-342900" algn="just">
              <a:lnSpc>
                <a:spcPct val="115000"/>
              </a:lnSpc>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Pro úspěšné zvládnutí práce s MS Office je dobré umět identifikovat objekty, se kterými se pracuje a následně zvolit příslušné nabídky pro práci s vlastnostmi daných objektů. Základní pochopení principů a vztahů mezi aplikacemi, objekty a jejich vlastnostmi je prvním krokem k úspěšnému zvládnutí práce s kancelářským balíkem MS Office.</a:t>
            </a:r>
          </a:p>
        </p:txBody>
      </p:sp>
      <p:pic>
        <p:nvPicPr>
          <p:cNvPr id="37890"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5"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407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Základní objekty pro práci s MS Office a jejich vlastnosti</a:t>
            </a:r>
            <a:endParaRPr lang="cs-CZ" sz="2400" b="1" dirty="0">
              <a:latin typeface="Times New Roman" panose="02020603050405020304" pitchFamily="18" charset="0"/>
              <a:ea typeface="Calibri" panose="020F0502020204030204" pitchFamily="34" charset="0"/>
            </a:endParaRPr>
          </a:p>
        </p:txBody>
      </p:sp>
      <p:sp>
        <p:nvSpPr>
          <p:cNvPr id="2" name="Obdélník 1"/>
          <p:cNvSpPr/>
          <p:nvPr/>
        </p:nvSpPr>
        <p:spPr>
          <a:xfrm>
            <a:off x="371475" y="1748909"/>
            <a:ext cx="11392836" cy="510909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Základní skupinu objektů je určena pro práci s textem. Členění je intuitivní a přirozené. Textové objekty jsou společné pro všechny aplikace.</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Další množinou jsou objekty související se vzhledem prezentovaných dat, tedy s vlastnostmi souvisejícími se soubory  jednotlivých aplikací, například s dokumentem (vzhled stránky), s listem a sešitem (záhlaví listu, zobrazení mřížky apod.), se snímkem (pozadí snímku apod.), s formulářem (zobrazení ovládacích prvků, rozměr apod.) atd.</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Část objektů je společná více aplikacím, nejsou ale přímo související s podstatou aplikace a jsou většinou buď nezávislé na aplikaci (obrázek) nebo přenositelné mezi aplikacemi včetně propojení se zdrojovými daty (grafy, tabulky apod.)</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Poslední skupinu tvoří objekty a vlastnosti aplikací, například autor dokumentu, interval ukládání, vlastní slovníky apod. </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Chceme-li pracovat s objektem, musíme objekt vybrat. Výběr objektu je identifikován určitým způsobem, podle výběru jsou k dispozici rozdílné nástroje.</a:t>
            </a:r>
          </a:p>
        </p:txBody>
      </p:sp>
      <p:pic>
        <p:nvPicPr>
          <p:cNvPr id="39938"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3"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92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Pracovní prostředí, možnosti dokumentu</a:t>
            </a:r>
          </a:p>
        </p:txBody>
      </p:sp>
      <p:pic>
        <p:nvPicPr>
          <p:cNvPr id="9" name="Obrázek 8"/>
          <p:cNvPicPr/>
          <p:nvPr/>
        </p:nvPicPr>
        <p:blipFill rotWithShape="1">
          <a:blip r:embed="rId3">
            <a:extLst>
              <a:ext uri="{28A0092B-C50C-407E-A947-70E740481C1C}">
                <a14:useLocalDpi xmlns:a14="http://schemas.microsoft.com/office/drawing/2010/main" val="0"/>
              </a:ext>
            </a:extLst>
          </a:blip>
          <a:srcRect b="49662"/>
          <a:stretch/>
        </p:blipFill>
        <p:spPr bwMode="auto">
          <a:xfrm>
            <a:off x="1617786" y="1367602"/>
            <a:ext cx="10044332" cy="5384892"/>
          </a:xfrm>
          <a:prstGeom prst="rect">
            <a:avLst/>
          </a:prstGeom>
          <a:noFill/>
        </p:spPr>
      </p:pic>
    </p:spTree>
    <p:extLst>
      <p:ext uri="{BB962C8B-B14F-4D97-AF65-F5344CB8AC3E}">
        <p14:creationId xmlns:p14="http://schemas.microsoft.com/office/powerpoint/2010/main" val="2765809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Pracovní prostředí, možnosti dokumentu</a:t>
            </a:r>
          </a:p>
        </p:txBody>
      </p:sp>
      <p:pic>
        <p:nvPicPr>
          <p:cNvPr id="9" name="Obrázek 8"/>
          <p:cNvPicPr/>
          <p:nvPr/>
        </p:nvPicPr>
        <p:blipFill rotWithShape="1">
          <a:blip r:embed="rId3">
            <a:extLst>
              <a:ext uri="{28A0092B-C50C-407E-A947-70E740481C1C}">
                <a14:useLocalDpi xmlns:a14="http://schemas.microsoft.com/office/drawing/2010/main" val="0"/>
              </a:ext>
            </a:extLst>
          </a:blip>
          <a:srcRect l="-560" t="50630" r="560" b="-968"/>
          <a:stretch/>
        </p:blipFill>
        <p:spPr bwMode="auto">
          <a:xfrm>
            <a:off x="1617786" y="1367602"/>
            <a:ext cx="10044332" cy="5384892"/>
          </a:xfrm>
          <a:prstGeom prst="rect">
            <a:avLst/>
          </a:prstGeom>
          <a:noFill/>
        </p:spPr>
      </p:pic>
      <p:sp>
        <p:nvSpPr>
          <p:cNvPr id="2" name="TextovéPole 1"/>
          <p:cNvSpPr txBox="1"/>
          <p:nvPr/>
        </p:nvSpPr>
        <p:spPr>
          <a:xfrm>
            <a:off x="10624930" y="6144011"/>
            <a:ext cx="829994" cy="369332"/>
          </a:xfrm>
          <a:prstGeom prst="rect">
            <a:avLst/>
          </a:prstGeom>
          <a:solidFill>
            <a:srgbClr val="FFFFFF"/>
          </a:solidFill>
        </p:spPr>
        <p:txBody>
          <a:bodyPr wrap="square" rtlCol="0">
            <a:spAutoFit/>
          </a:bodyPr>
          <a:lstStyle/>
          <a:p>
            <a:r>
              <a:rPr lang="cs-CZ" dirty="0">
                <a:solidFill>
                  <a:srgbClr val="000000"/>
                </a:solidFill>
              </a:rPr>
              <a:t>zoom</a:t>
            </a:r>
          </a:p>
        </p:txBody>
      </p:sp>
    </p:spTree>
    <p:extLst>
      <p:ext uri="{BB962C8B-B14F-4D97-AF65-F5344CB8AC3E}">
        <p14:creationId xmlns:p14="http://schemas.microsoft.com/office/powerpoint/2010/main" val="2653941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Pracovní prostředí, možnosti dokumentu</a:t>
            </a:r>
          </a:p>
        </p:txBody>
      </p:sp>
      <p:pic>
        <p:nvPicPr>
          <p:cNvPr id="9" name="Obrázek 8"/>
          <p:cNvPicPr/>
          <p:nvPr/>
        </p:nvPicPr>
        <p:blipFill rotWithShape="1">
          <a:blip r:embed="rId3">
            <a:extLst>
              <a:ext uri="{28A0092B-C50C-407E-A947-70E740481C1C}">
                <a14:useLocalDpi xmlns:a14="http://schemas.microsoft.com/office/drawing/2010/main" val="0"/>
              </a:ext>
            </a:extLst>
          </a:blip>
          <a:srcRect l="72372" t="5827" b="73516"/>
          <a:stretch/>
        </p:blipFill>
        <p:spPr bwMode="auto">
          <a:xfrm>
            <a:off x="5717888" y="1490712"/>
            <a:ext cx="2775056" cy="2209831"/>
          </a:xfrm>
          <a:prstGeom prst="rect">
            <a:avLst/>
          </a:prstGeom>
          <a:noFill/>
        </p:spPr>
      </p:pic>
      <p:pic>
        <p:nvPicPr>
          <p:cNvPr id="8" name="Obrázek 7"/>
          <p:cNvPicPr/>
          <p:nvPr/>
        </p:nvPicPr>
        <p:blipFill rotWithShape="1">
          <a:blip r:embed="rId3">
            <a:extLst>
              <a:ext uri="{28A0092B-C50C-407E-A947-70E740481C1C}">
                <a14:useLocalDpi xmlns:a14="http://schemas.microsoft.com/office/drawing/2010/main" val="0"/>
              </a:ext>
            </a:extLst>
          </a:blip>
          <a:srcRect l="-597" t="11876" r="55336" b="69954"/>
          <a:stretch/>
        </p:blipFill>
        <p:spPr bwMode="auto">
          <a:xfrm>
            <a:off x="5613008" y="4294035"/>
            <a:ext cx="4546209" cy="1943686"/>
          </a:xfrm>
          <a:prstGeom prst="rect">
            <a:avLst/>
          </a:prstGeom>
          <a:noFill/>
        </p:spPr>
      </p:pic>
      <p:sp>
        <p:nvSpPr>
          <p:cNvPr id="12" name="Obdélník 11"/>
          <p:cNvSpPr/>
          <p:nvPr/>
        </p:nvSpPr>
        <p:spPr>
          <a:xfrm>
            <a:off x="0" y="1490712"/>
            <a:ext cx="5247250" cy="4524315"/>
          </a:xfrm>
          <a:prstGeom prst="rect">
            <a:avLst/>
          </a:prstGeom>
        </p:spPr>
        <p:txBody>
          <a:bodyPr wrap="square">
            <a:spAutoFit/>
          </a:bodyPr>
          <a:lstStyle/>
          <a:p>
            <a:pPr marL="342900" indent="-342900">
              <a:buFont typeface="Arial" panose="020B0604020202020204" pitchFamily="34" charset="0"/>
              <a:buChar char="•"/>
            </a:pPr>
            <a:r>
              <a:rPr lang="cs-CZ" sz="2400" dirty="0"/>
              <a:t>některé nástroje mají více možností pro použití, například </a:t>
            </a:r>
            <a:r>
              <a:rPr lang="cs-CZ" sz="2400" b="1" dirty="0"/>
              <a:t>Zobrazení pásu karet </a:t>
            </a:r>
            <a:r>
              <a:rPr lang="cs-CZ" sz="2400" dirty="0"/>
              <a:t>(7) je možno provést na dvou místech. </a:t>
            </a:r>
          </a:p>
          <a:p>
            <a:pPr marL="342900" indent="-342900">
              <a:buFont typeface="Arial" panose="020B0604020202020204" pitchFamily="34" charset="0"/>
              <a:buChar char="•"/>
            </a:pPr>
            <a:r>
              <a:rPr lang="cs-CZ" sz="2400" dirty="0"/>
              <a:t>některé úkony lze provést přímo na pracovní ploše nebo prostřednictvím dialogových oken, nastavení tabulátorů (8) lze provést výběrem příslušného typu tabulátoru a následným kliknutím na vodorovné</a:t>
            </a:r>
          </a:p>
          <a:p>
            <a:pPr marL="342900" indent="-342900">
              <a:buFont typeface="Arial" panose="020B0604020202020204" pitchFamily="34" charset="0"/>
              <a:buChar char="•"/>
            </a:pPr>
            <a:r>
              <a:rPr lang="cs-CZ" sz="2400" dirty="0"/>
              <a:t>tyto akce jsou dostupné ve skupině voleb </a:t>
            </a:r>
            <a:r>
              <a:rPr lang="cs-CZ" sz="2400" b="1" dirty="0"/>
              <a:t>Domů&gt; Odstavec</a:t>
            </a:r>
            <a:r>
              <a:rPr lang="cs-CZ" sz="2400" dirty="0"/>
              <a:t> </a:t>
            </a:r>
            <a:r>
              <a:rPr lang="cs-CZ" sz="2400" b="1" dirty="0"/>
              <a:t>&gt; Tabulátory</a:t>
            </a:r>
            <a:r>
              <a:rPr lang="cs-CZ" sz="2400" dirty="0"/>
              <a:t>) </a:t>
            </a:r>
          </a:p>
        </p:txBody>
      </p:sp>
      <p:pic>
        <p:nvPicPr>
          <p:cNvPr id="13" name="Obrázek 12"/>
          <p:cNvPicPr>
            <a:picLocks noChangeAspect="1"/>
          </p:cNvPicPr>
          <p:nvPr/>
        </p:nvPicPr>
        <p:blipFill>
          <a:blip r:embed="rId4"/>
          <a:stretch>
            <a:fillRect/>
          </a:stretch>
        </p:blipFill>
        <p:spPr>
          <a:xfrm>
            <a:off x="8752568" y="1163943"/>
            <a:ext cx="3305175" cy="3333750"/>
          </a:xfrm>
          <a:prstGeom prst="rect">
            <a:avLst/>
          </a:prstGeom>
        </p:spPr>
      </p:pic>
    </p:spTree>
    <p:extLst>
      <p:ext uri="{BB962C8B-B14F-4D97-AF65-F5344CB8AC3E}">
        <p14:creationId xmlns:p14="http://schemas.microsoft.com/office/powerpoint/2010/main" val="3886946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Pracovní prostředí, možnosti dokumentu</a:t>
            </a:r>
          </a:p>
        </p:txBody>
      </p:sp>
      <p:sp>
        <p:nvSpPr>
          <p:cNvPr id="12" name="Obdélník 11"/>
          <p:cNvSpPr/>
          <p:nvPr/>
        </p:nvSpPr>
        <p:spPr>
          <a:xfrm>
            <a:off x="211015" y="1606191"/>
            <a:ext cx="4726745" cy="4524315"/>
          </a:xfrm>
          <a:prstGeom prst="rect">
            <a:avLst/>
          </a:prstGeom>
        </p:spPr>
        <p:txBody>
          <a:bodyPr wrap="square">
            <a:spAutoFit/>
          </a:bodyPr>
          <a:lstStyle/>
          <a:p>
            <a:pPr marL="342900" indent="-342900">
              <a:buFont typeface="Arial" panose="020B0604020202020204" pitchFamily="34" charset="0"/>
              <a:buChar char="•"/>
            </a:pPr>
            <a:r>
              <a:rPr lang="cs-CZ" sz="2400" dirty="0"/>
              <a:t>Zobrazení stránky se může lišit, v podstatě rozeznáváme </a:t>
            </a:r>
            <a:r>
              <a:rPr lang="cs-CZ" sz="2400" b="1" dirty="0"/>
              <a:t>Režim čtení, Rozložení při tisku, Rozložení webové stránky,</a:t>
            </a:r>
            <a:r>
              <a:rPr lang="cs-CZ" sz="2400" dirty="0"/>
              <a:t> zobrazení jako </a:t>
            </a:r>
            <a:r>
              <a:rPr lang="cs-CZ" sz="2400" b="1" dirty="0"/>
              <a:t>Osnova</a:t>
            </a:r>
            <a:r>
              <a:rPr lang="cs-CZ" sz="2400" dirty="0"/>
              <a:t> a jako </a:t>
            </a:r>
            <a:r>
              <a:rPr lang="cs-CZ" sz="2400" b="1" dirty="0"/>
              <a:t>Koncept</a:t>
            </a:r>
            <a:r>
              <a:rPr lang="cs-CZ" sz="2400" dirty="0"/>
              <a:t>. </a:t>
            </a:r>
          </a:p>
          <a:p>
            <a:pPr marL="342900" indent="-342900">
              <a:buFont typeface="Arial" panose="020B0604020202020204" pitchFamily="34" charset="0"/>
              <a:buChar char="•"/>
            </a:pPr>
            <a:r>
              <a:rPr lang="cs-CZ" sz="2400" dirty="0"/>
              <a:t>Změna se provádí na kartě </a:t>
            </a:r>
            <a:r>
              <a:rPr lang="cs-CZ" sz="2400" b="1" dirty="0"/>
              <a:t>Zobrazení</a:t>
            </a:r>
            <a:r>
              <a:rPr lang="cs-CZ" sz="2400" dirty="0"/>
              <a:t> ve skupině voleb </a:t>
            </a:r>
            <a:r>
              <a:rPr lang="cs-CZ" sz="2400" b="1" dirty="0"/>
              <a:t>Zobrazení</a:t>
            </a:r>
            <a:r>
              <a:rPr lang="cs-CZ" sz="2400" dirty="0"/>
              <a:t> nebo na stavovém řádku. </a:t>
            </a:r>
          </a:p>
          <a:p>
            <a:pPr marL="342900" indent="-342900">
              <a:buFont typeface="Arial" panose="020B0604020202020204" pitchFamily="34" charset="0"/>
              <a:buChar char="•"/>
            </a:pPr>
            <a:r>
              <a:rPr lang="cs-CZ" sz="2400" dirty="0"/>
              <a:t>Standardně se používá volba </a:t>
            </a:r>
            <a:r>
              <a:rPr lang="cs-CZ" sz="2400" b="1" dirty="0"/>
              <a:t>Rozložení při tisku</a:t>
            </a:r>
            <a:r>
              <a:rPr lang="cs-CZ" sz="2400" dirty="0"/>
              <a:t>.</a:t>
            </a:r>
          </a:p>
        </p:txBody>
      </p:sp>
      <p:pic>
        <p:nvPicPr>
          <p:cNvPr id="2" name="Obrázek 1"/>
          <p:cNvPicPr>
            <a:picLocks noChangeAspect="1"/>
          </p:cNvPicPr>
          <p:nvPr/>
        </p:nvPicPr>
        <p:blipFill>
          <a:blip r:embed="rId3"/>
          <a:stretch>
            <a:fillRect/>
          </a:stretch>
        </p:blipFill>
        <p:spPr>
          <a:xfrm>
            <a:off x="6033832" y="1631336"/>
            <a:ext cx="5121848" cy="2063478"/>
          </a:xfrm>
          <a:prstGeom prst="rect">
            <a:avLst/>
          </a:prstGeom>
        </p:spPr>
      </p:pic>
      <p:pic>
        <p:nvPicPr>
          <p:cNvPr id="3" name="Obrázek 2"/>
          <p:cNvPicPr>
            <a:picLocks noChangeAspect="1"/>
          </p:cNvPicPr>
          <p:nvPr/>
        </p:nvPicPr>
        <p:blipFill>
          <a:blip r:embed="rId4"/>
          <a:stretch>
            <a:fillRect/>
          </a:stretch>
        </p:blipFill>
        <p:spPr>
          <a:xfrm>
            <a:off x="6051111" y="4742101"/>
            <a:ext cx="5493741" cy="667932"/>
          </a:xfrm>
          <a:prstGeom prst="rect">
            <a:avLst/>
          </a:prstGeom>
        </p:spPr>
      </p:pic>
      <p:sp>
        <p:nvSpPr>
          <p:cNvPr id="11" name="TextovéPole 10"/>
          <p:cNvSpPr txBox="1"/>
          <p:nvPr/>
        </p:nvSpPr>
        <p:spPr>
          <a:xfrm>
            <a:off x="5921290" y="3576231"/>
            <a:ext cx="5104569"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Zobrazení</a:t>
            </a:r>
          </a:p>
        </p:txBody>
      </p:sp>
      <p:sp>
        <p:nvSpPr>
          <p:cNvPr id="14" name="TextovéPole 13"/>
          <p:cNvSpPr txBox="1"/>
          <p:nvPr/>
        </p:nvSpPr>
        <p:spPr>
          <a:xfrm>
            <a:off x="6051111" y="5392306"/>
            <a:ext cx="5104569"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Stavový řádek</a:t>
            </a:r>
          </a:p>
        </p:txBody>
      </p:sp>
    </p:spTree>
    <p:extLst>
      <p:ext uri="{BB962C8B-B14F-4D97-AF65-F5344CB8AC3E}">
        <p14:creationId xmlns:p14="http://schemas.microsoft.com/office/powerpoint/2010/main" val="827097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err="1">
                <a:solidFill>
                  <a:prstClr val="black"/>
                </a:solidFill>
              </a:rPr>
              <a:t>ožnosti</a:t>
            </a:r>
            <a:r>
              <a:rPr lang="en-US" sz="3600" dirty="0">
                <a:solidFill>
                  <a:prstClr val="black"/>
                </a:solidFill>
              </a:rPr>
              <a:t>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a:t>
            </a:r>
          </a:p>
        </p:txBody>
      </p:sp>
      <p:sp>
        <p:nvSpPr>
          <p:cNvPr id="12" name="Obdélník 11"/>
          <p:cNvSpPr/>
          <p:nvPr/>
        </p:nvSpPr>
        <p:spPr>
          <a:xfrm>
            <a:off x="168812" y="1367601"/>
            <a:ext cx="4726745" cy="5299912"/>
          </a:xfrm>
          <a:prstGeom prst="rect">
            <a:avLst/>
          </a:prstGeom>
        </p:spPr>
        <p:txBody>
          <a:bodyPr wrap="square">
            <a:spAutoFit/>
          </a:bodyPr>
          <a:lstStyle/>
          <a:p>
            <a:pPr marL="342900" lvl="0" indent="-342900">
              <a:buFont typeface="Arial" panose="020B0604020202020204" pitchFamily="34" charset="0"/>
              <a:buChar char="•"/>
            </a:pPr>
            <a:r>
              <a:rPr lang="cs-CZ" sz="2200" dirty="0">
                <a:solidFill>
                  <a:prstClr val="black"/>
                </a:solidFill>
                <a:latin typeface="Times New Roman" panose="02020603050405020304" pitchFamily="18" charset="0"/>
                <a:ea typeface="Calibri" panose="020F0502020204030204" pitchFamily="34" charset="0"/>
              </a:rPr>
              <a:t>slouží k nastavování parametrů aplikace, . </a:t>
            </a:r>
          </a:p>
          <a:p>
            <a:pPr marL="342900" lvl="0" indent="-342900">
              <a:buFont typeface="Arial" panose="020B0604020202020204" pitchFamily="34" charset="0"/>
              <a:buChar char="•"/>
            </a:pPr>
            <a:r>
              <a:rPr lang="cs-CZ" sz="2200" dirty="0">
                <a:solidFill>
                  <a:prstClr val="black"/>
                </a:solidFill>
                <a:latin typeface="Times New Roman" panose="02020603050405020304" pitchFamily="18" charset="0"/>
                <a:ea typeface="Calibri" panose="020F0502020204030204" pitchFamily="34" charset="0"/>
              </a:rPr>
              <a:t>nemá standardní pás, jako ostatní karty, </a:t>
            </a:r>
          </a:p>
          <a:p>
            <a:pPr marL="342900" lvl="0" indent="-342900">
              <a:spcAft>
                <a:spcPts val="1800"/>
              </a:spcAft>
              <a:buFont typeface="Arial" panose="020B0604020202020204" pitchFamily="34" charset="0"/>
              <a:buChar char="•"/>
            </a:pPr>
            <a:r>
              <a:rPr lang="cs-CZ" sz="2200" dirty="0">
                <a:solidFill>
                  <a:prstClr val="black"/>
                </a:solidFill>
                <a:latin typeface="Times New Roman" panose="02020603050405020304" pitchFamily="18" charset="0"/>
                <a:ea typeface="Calibri" panose="020F0502020204030204" pitchFamily="34" charset="0"/>
              </a:rPr>
              <a:t>po kliknutí na kartu </a:t>
            </a:r>
            <a:r>
              <a:rPr lang="cs-CZ" sz="2200" b="1" dirty="0">
                <a:solidFill>
                  <a:prstClr val="black"/>
                </a:solidFill>
                <a:latin typeface="Times New Roman" panose="02020603050405020304" pitchFamily="18" charset="0"/>
                <a:ea typeface="Calibri" panose="020F0502020204030204" pitchFamily="34" charset="0"/>
              </a:rPr>
              <a:t>Soubor</a:t>
            </a:r>
            <a:r>
              <a:rPr lang="cs-CZ" sz="2200" dirty="0">
                <a:solidFill>
                  <a:prstClr val="black"/>
                </a:solidFill>
                <a:latin typeface="Times New Roman" panose="02020603050405020304" pitchFamily="18" charset="0"/>
                <a:ea typeface="Calibri" panose="020F0502020204030204" pitchFamily="34" charset="0"/>
              </a:rPr>
              <a:t> se zobrazí tzv. zobrazení </a:t>
            </a:r>
            <a:r>
              <a:rPr lang="cs-CZ" sz="2200" b="1" dirty="0">
                <a:solidFill>
                  <a:prstClr val="black"/>
                </a:solidFill>
                <a:latin typeface="Times New Roman" panose="02020603050405020304" pitchFamily="18" charset="0"/>
                <a:ea typeface="Calibri" panose="020F0502020204030204" pitchFamily="34" charset="0"/>
              </a:rPr>
              <a:t>Microsoft Office </a:t>
            </a:r>
            <a:r>
              <a:rPr lang="cs-CZ" sz="2200" b="1" dirty="0" err="1">
                <a:solidFill>
                  <a:prstClr val="black"/>
                </a:solidFill>
                <a:latin typeface="Times New Roman" panose="02020603050405020304" pitchFamily="18" charset="0"/>
                <a:ea typeface="Calibri" panose="020F0502020204030204" pitchFamily="34" charset="0"/>
              </a:rPr>
              <a:t>Backstage</a:t>
            </a:r>
            <a:r>
              <a:rPr lang="cs-CZ" sz="2200" b="1" dirty="0">
                <a:solidFill>
                  <a:prstClr val="black"/>
                </a:solidFill>
                <a:latin typeface="Times New Roman" panose="02020603050405020304" pitchFamily="18" charset="0"/>
                <a:ea typeface="Calibri" panose="020F0502020204030204" pitchFamily="34" charset="0"/>
              </a:rPr>
              <a:t>,</a:t>
            </a:r>
          </a:p>
          <a:p>
            <a:pPr marL="2628900" lvl="5" indent="-342900">
              <a:lnSpc>
                <a:spcPct val="70000"/>
              </a:lnSpc>
              <a:buFont typeface="Arial" panose="020B0604020202020204" pitchFamily="34" charset="0"/>
              <a:buChar char="•"/>
            </a:pPr>
            <a:r>
              <a:rPr lang="cs-CZ" sz="2200" dirty="0">
                <a:solidFill>
                  <a:prstClr val="black"/>
                </a:solidFill>
              </a:rPr>
              <a:t>Informace</a:t>
            </a:r>
          </a:p>
          <a:p>
            <a:pPr marL="2628900" lvl="5" indent="-342900">
              <a:lnSpc>
                <a:spcPct val="70000"/>
              </a:lnSpc>
              <a:buFont typeface="Arial" panose="020B0604020202020204" pitchFamily="34" charset="0"/>
              <a:buChar char="•"/>
            </a:pPr>
            <a:r>
              <a:rPr lang="cs-CZ" sz="2200" dirty="0">
                <a:solidFill>
                  <a:prstClr val="black"/>
                </a:solidFill>
              </a:rPr>
              <a:t>Nový</a:t>
            </a:r>
          </a:p>
          <a:p>
            <a:pPr marL="2628900" lvl="5" indent="-342900">
              <a:lnSpc>
                <a:spcPct val="70000"/>
              </a:lnSpc>
              <a:buFont typeface="Arial" panose="020B0604020202020204" pitchFamily="34" charset="0"/>
              <a:buChar char="•"/>
            </a:pPr>
            <a:r>
              <a:rPr lang="cs-CZ" sz="2200" dirty="0">
                <a:solidFill>
                  <a:prstClr val="black"/>
                </a:solidFill>
              </a:rPr>
              <a:t>Otevřít</a:t>
            </a:r>
          </a:p>
          <a:p>
            <a:pPr marL="2628900" lvl="5" indent="-342900">
              <a:lnSpc>
                <a:spcPct val="70000"/>
              </a:lnSpc>
              <a:buFont typeface="Arial" panose="020B0604020202020204" pitchFamily="34" charset="0"/>
              <a:buChar char="•"/>
            </a:pPr>
            <a:r>
              <a:rPr lang="cs-CZ" sz="2200" dirty="0">
                <a:solidFill>
                  <a:prstClr val="black"/>
                </a:solidFill>
              </a:rPr>
              <a:t>Uložit</a:t>
            </a:r>
          </a:p>
          <a:p>
            <a:pPr marL="2628900" lvl="5" indent="-342900">
              <a:lnSpc>
                <a:spcPct val="70000"/>
              </a:lnSpc>
              <a:buFont typeface="Arial" panose="020B0604020202020204" pitchFamily="34" charset="0"/>
              <a:buChar char="•"/>
            </a:pPr>
            <a:r>
              <a:rPr lang="cs-CZ" sz="2200" dirty="0">
                <a:solidFill>
                  <a:prstClr val="black"/>
                </a:solidFill>
              </a:rPr>
              <a:t>Uložit jako</a:t>
            </a:r>
          </a:p>
          <a:p>
            <a:pPr marL="2628900" lvl="5" indent="-342900">
              <a:lnSpc>
                <a:spcPct val="70000"/>
              </a:lnSpc>
              <a:buFont typeface="Arial" panose="020B0604020202020204" pitchFamily="34" charset="0"/>
              <a:buChar char="•"/>
            </a:pPr>
            <a:r>
              <a:rPr lang="cs-CZ" sz="2200" dirty="0">
                <a:solidFill>
                  <a:prstClr val="black"/>
                </a:solidFill>
              </a:rPr>
              <a:t>Tisk</a:t>
            </a:r>
          </a:p>
          <a:p>
            <a:pPr marL="2628900" lvl="5" indent="-342900">
              <a:lnSpc>
                <a:spcPct val="70000"/>
              </a:lnSpc>
              <a:buFont typeface="Arial" panose="020B0604020202020204" pitchFamily="34" charset="0"/>
              <a:buChar char="•"/>
            </a:pPr>
            <a:r>
              <a:rPr lang="cs-CZ" sz="2200" dirty="0">
                <a:solidFill>
                  <a:prstClr val="black"/>
                </a:solidFill>
              </a:rPr>
              <a:t>Sdílet</a:t>
            </a:r>
          </a:p>
          <a:p>
            <a:pPr marL="2628900" lvl="5" indent="-342900">
              <a:lnSpc>
                <a:spcPct val="70000"/>
              </a:lnSpc>
              <a:buFont typeface="Arial" panose="020B0604020202020204" pitchFamily="34" charset="0"/>
              <a:buChar char="•"/>
            </a:pPr>
            <a:r>
              <a:rPr lang="cs-CZ" sz="2200" dirty="0">
                <a:solidFill>
                  <a:prstClr val="black"/>
                </a:solidFill>
              </a:rPr>
              <a:t>Exportovat</a:t>
            </a:r>
          </a:p>
          <a:p>
            <a:pPr marL="2628900" lvl="5" indent="-342900">
              <a:lnSpc>
                <a:spcPct val="70000"/>
              </a:lnSpc>
              <a:buFont typeface="Arial" panose="020B0604020202020204" pitchFamily="34" charset="0"/>
              <a:buChar char="•"/>
            </a:pPr>
            <a:r>
              <a:rPr lang="cs-CZ" sz="2200" dirty="0">
                <a:solidFill>
                  <a:prstClr val="black"/>
                </a:solidFill>
              </a:rPr>
              <a:t>Zavřít</a:t>
            </a:r>
          </a:p>
          <a:p>
            <a:pPr marL="2628900" lvl="5" indent="-342900">
              <a:lnSpc>
                <a:spcPct val="70000"/>
              </a:lnSpc>
              <a:buFont typeface="Arial" panose="020B0604020202020204" pitchFamily="34" charset="0"/>
              <a:buChar char="•"/>
            </a:pPr>
            <a:r>
              <a:rPr lang="cs-CZ" sz="2200" dirty="0">
                <a:solidFill>
                  <a:prstClr val="black"/>
                </a:solidFill>
              </a:rPr>
              <a:t>Účet</a:t>
            </a:r>
          </a:p>
          <a:p>
            <a:pPr marL="2628900" lvl="5" indent="-342900">
              <a:lnSpc>
                <a:spcPct val="70000"/>
              </a:lnSpc>
              <a:buFont typeface="Arial" panose="020B0604020202020204" pitchFamily="34" charset="0"/>
              <a:buChar char="•"/>
            </a:pPr>
            <a:r>
              <a:rPr lang="cs-CZ" sz="2200" dirty="0">
                <a:solidFill>
                  <a:prstClr val="black"/>
                </a:solidFill>
              </a:rPr>
              <a:t>Možnosti</a:t>
            </a:r>
          </a:p>
        </p:txBody>
      </p:sp>
      <p:pic>
        <p:nvPicPr>
          <p:cNvPr id="5" name="Obrázek 4"/>
          <p:cNvPicPr>
            <a:picLocks noChangeAspect="1"/>
          </p:cNvPicPr>
          <p:nvPr/>
        </p:nvPicPr>
        <p:blipFill>
          <a:blip r:embed="rId3"/>
          <a:stretch>
            <a:fillRect/>
          </a:stretch>
        </p:blipFill>
        <p:spPr>
          <a:xfrm>
            <a:off x="4555820" y="1848665"/>
            <a:ext cx="7500310" cy="4473990"/>
          </a:xfrm>
          <a:prstGeom prst="rect">
            <a:avLst/>
          </a:prstGeom>
        </p:spPr>
      </p:pic>
      <p:sp>
        <p:nvSpPr>
          <p:cNvPr id="8" name="Obdélník 7"/>
          <p:cNvSpPr/>
          <p:nvPr/>
        </p:nvSpPr>
        <p:spPr>
          <a:xfrm>
            <a:off x="371426" y="3885605"/>
            <a:ext cx="2012089" cy="400110"/>
          </a:xfrm>
          <a:prstGeom prst="rect">
            <a:avLst/>
          </a:prstGeom>
        </p:spPr>
        <p:txBody>
          <a:bodyPr wrap="none">
            <a:spAutoFit/>
          </a:bodyPr>
          <a:lstStyle/>
          <a:p>
            <a:pPr lvl="0"/>
            <a:r>
              <a:rPr lang="cs-CZ" sz="2000" dirty="0">
                <a:solidFill>
                  <a:prstClr val="black"/>
                </a:solidFill>
                <a:latin typeface="Times New Roman" panose="02020603050405020304" pitchFamily="18" charset="0"/>
              </a:rPr>
              <a:t>základní nabídky:</a:t>
            </a:r>
          </a:p>
        </p:txBody>
      </p:sp>
    </p:spTree>
    <p:extLst>
      <p:ext uri="{BB962C8B-B14F-4D97-AF65-F5344CB8AC3E}">
        <p14:creationId xmlns:p14="http://schemas.microsoft.com/office/powerpoint/2010/main" val="12536198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err="1">
                <a:solidFill>
                  <a:prstClr val="black"/>
                </a:solidFill>
              </a:rPr>
              <a:t>ožnosti</a:t>
            </a:r>
            <a:r>
              <a:rPr lang="en-US" sz="3600" dirty="0">
                <a:solidFill>
                  <a:prstClr val="black"/>
                </a:solidFill>
              </a:rPr>
              <a:t>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Informace</a:t>
            </a:r>
          </a:p>
        </p:txBody>
      </p:sp>
      <p:pic>
        <p:nvPicPr>
          <p:cNvPr id="9" name="Obrázek 8"/>
          <p:cNvPicPr/>
          <p:nvPr/>
        </p:nvPicPr>
        <p:blipFill rotWithShape="1">
          <a:blip r:embed="rId3">
            <a:extLst>
              <a:ext uri="{28A0092B-C50C-407E-A947-70E740481C1C}">
                <a14:useLocalDpi xmlns:a14="http://schemas.microsoft.com/office/drawing/2010/main" val="0"/>
              </a:ext>
            </a:extLst>
          </a:blip>
          <a:srcRect r="5328" b="5575"/>
          <a:stretch/>
        </p:blipFill>
        <p:spPr bwMode="auto">
          <a:xfrm>
            <a:off x="524225" y="1568549"/>
            <a:ext cx="11240086" cy="5289451"/>
          </a:xfrm>
          <a:prstGeom prst="rect">
            <a:avLst/>
          </a:prstGeom>
          <a:noFill/>
        </p:spPr>
      </p:pic>
    </p:spTree>
    <p:extLst>
      <p:ext uri="{BB962C8B-B14F-4D97-AF65-F5344CB8AC3E}">
        <p14:creationId xmlns:p14="http://schemas.microsoft.com/office/powerpoint/2010/main" val="1821540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Nový, Uložit, Uložit jako, Exportovat </a:t>
            </a:r>
            <a:endParaRPr lang="cs-CZ" sz="2800" b="1" dirty="0">
              <a:solidFill>
                <a:srgbClr val="000000"/>
              </a:solidFill>
              <a:latin typeface="Calibri" panose="020F0502020204030204" pitchFamily="34" charset="0"/>
              <a:cs typeface="Calibri" panose="020F0502020204030204" pitchFamily="34" charset="0"/>
            </a:endParaRPr>
          </a:p>
        </p:txBody>
      </p:sp>
      <p:sp>
        <p:nvSpPr>
          <p:cNvPr id="5" name="Obdélník 4"/>
          <p:cNvSpPr/>
          <p:nvPr/>
        </p:nvSpPr>
        <p:spPr>
          <a:xfrm>
            <a:off x="152205" y="1332103"/>
            <a:ext cx="4546404" cy="5509200"/>
          </a:xfrm>
          <a:prstGeom prst="rect">
            <a:avLst/>
          </a:prstGeom>
        </p:spPr>
        <p:txBody>
          <a:bodyPr wrap="square">
            <a:spAutoFit/>
          </a:bodyPr>
          <a:lstStyle/>
          <a:p>
            <a:r>
              <a:rPr lang="cs-CZ" sz="2200" dirty="0"/>
              <a:t>Nabídky </a:t>
            </a:r>
            <a:r>
              <a:rPr lang="cs-CZ" sz="2200" b="1" dirty="0"/>
              <a:t>Nový, Uložit </a:t>
            </a:r>
            <a:r>
              <a:rPr lang="cs-CZ" sz="2200" dirty="0"/>
              <a:t>a </a:t>
            </a:r>
            <a:r>
              <a:rPr lang="cs-CZ" sz="2200" b="1" dirty="0"/>
              <a:t>Uložit jako </a:t>
            </a:r>
            <a:r>
              <a:rPr lang="cs-CZ" sz="2200" dirty="0"/>
              <a:t>jsou standardní, byly již zmíněny na prvním tutoriálu.</a:t>
            </a:r>
          </a:p>
          <a:p>
            <a:r>
              <a:rPr lang="cs-CZ" sz="2200" dirty="0"/>
              <a:t>Za připomenutí stojí ukládání dokumentu jako šablony, kdy se vytvoří dokument, který „se tváří“ jako prázdný, může mít však uložený předdefinovaný obsah. Šablony se ukládají do složky </a:t>
            </a:r>
            <a:r>
              <a:rPr lang="cs-CZ" sz="2200" dirty="0" err="1"/>
              <a:t>Users</a:t>
            </a:r>
            <a:r>
              <a:rPr lang="cs-CZ" sz="2200" dirty="0"/>
              <a:t>\uživatel\</a:t>
            </a:r>
            <a:r>
              <a:rPr lang="cs-CZ" sz="2200" dirty="0" err="1"/>
              <a:t>Documents</a:t>
            </a:r>
            <a:r>
              <a:rPr lang="cs-CZ" sz="2200" dirty="0"/>
              <a:t>\Vlastní šablony Office. Pokud zadáte nejdříve složku, pak teprve typ souboru „šablona“, pak se cesta k souboru automaticky změní. Pokud chcete ukládat dokument ve formátu PDF, lze použít i nabídku </a:t>
            </a:r>
            <a:r>
              <a:rPr lang="cs-CZ" sz="2200" b="1" dirty="0"/>
              <a:t>Exportovat</a:t>
            </a:r>
            <a:r>
              <a:rPr lang="cs-CZ" sz="2200" dirty="0"/>
              <a:t>. </a:t>
            </a:r>
          </a:p>
        </p:txBody>
      </p:sp>
      <p:pic>
        <p:nvPicPr>
          <p:cNvPr id="8" name="Obrázek 7"/>
          <p:cNvPicPr>
            <a:picLocks noChangeAspect="1"/>
          </p:cNvPicPr>
          <p:nvPr/>
        </p:nvPicPr>
        <p:blipFill>
          <a:blip r:embed="rId3"/>
          <a:stretch>
            <a:fillRect/>
          </a:stretch>
        </p:blipFill>
        <p:spPr>
          <a:xfrm>
            <a:off x="4353901" y="1361987"/>
            <a:ext cx="4873536" cy="3207897"/>
          </a:xfrm>
          <a:prstGeom prst="rect">
            <a:avLst/>
          </a:prstGeom>
          <a:ln>
            <a:solidFill>
              <a:srgbClr val="000000"/>
            </a:solidFill>
          </a:ln>
        </p:spPr>
      </p:pic>
      <p:pic>
        <p:nvPicPr>
          <p:cNvPr id="2" name="Obrázek 1"/>
          <p:cNvPicPr>
            <a:picLocks noChangeAspect="1"/>
          </p:cNvPicPr>
          <p:nvPr/>
        </p:nvPicPr>
        <p:blipFill>
          <a:blip r:embed="rId4"/>
          <a:stretch>
            <a:fillRect/>
          </a:stretch>
        </p:blipFill>
        <p:spPr>
          <a:xfrm>
            <a:off x="5438743" y="4149097"/>
            <a:ext cx="5073748" cy="2664536"/>
          </a:xfrm>
          <a:prstGeom prst="rect">
            <a:avLst/>
          </a:prstGeom>
          <a:ln>
            <a:solidFill>
              <a:srgbClr val="000000"/>
            </a:solidFill>
          </a:ln>
        </p:spPr>
      </p:pic>
      <p:pic>
        <p:nvPicPr>
          <p:cNvPr id="3" name="Obrázek 2"/>
          <p:cNvPicPr>
            <a:picLocks noChangeAspect="1"/>
          </p:cNvPicPr>
          <p:nvPr/>
        </p:nvPicPr>
        <p:blipFill rotWithShape="1">
          <a:blip r:embed="rId5"/>
          <a:srcRect l="48732" t="11559" r="33446" b="64687"/>
          <a:stretch/>
        </p:blipFill>
        <p:spPr>
          <a:xfrm>
            <a:off x="7264694" y="1884163"/>
            <a:ext cx="4868885" cy="3045142"/>
          </a:xfrm>
          <a:prstGeom prst="rect">
            <a:avLst/>
          </a:prstGeom>
          <a:ln>
            <a:solidFill>
              <a:srgbClr val="000000"/>
            </a:solidFill>
          </a:ln>
        </p:spPr>
      </p:pic>
    </p:spTree>
    <p:extLst>
      <p:ext uri="{BB962C8B-B14F-4D97-AF65-F5344CB8AC3E}">
        <p14:creationId xmlns:p14="http://schemas.microsoft.com/office/powerpoint/2010/main" val="1009796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Účet</a:t>
            </a:r>
            <a:endParaRPr lang="cs-CZ" sz="2800" b="1" dirty="0">
              <a:solidFill>
                <a:srgbClr val="000000"/>
              </a:solidFill>
              <a:latin typeface="Calibri" panose="020F0502020204030204" pitchFamily="34" charset="0"/>
              <a:cs typeface="Calibri" panose="020F0502020204030204" pitchFamily="34" charset="0"/>
            </a:endParaRPr>
          </a:p>
        </p:txBody>
      </p:sp>
      <p:sp>
        <p:nvSpPr>
          <p:cNvPr id="5" name="Obdélník 4"/>
          <p:cNvSpPr/>
          <p:nvPr/>
        </p:nvSpPr>
        <p:spPr>
          <a:xfrm>
            <a:off x="250678" y="1733361"/>
            <a:ext cx="3723735" cy="3785652"/>
          </a:xfrm>
          <a:prstGeom prst="rect">
            <a:avLst/>
          </a:prstGeom>
        </p:spPr>
        <p:txBody>
          <a:bodyPr wrap="square">
            <a:spAutoFit/>
          </a:bodyPr>
          <a:lstStyle/>
          <a:p>
            <a:r>
              <a:rPr lang="cs-CZ" sz="2400" dirty="0"/>
              <a:t>Nabídka </a:t>
            </a:r>
            <a:r>
              <a:rPr lang="cs-CZ" sz="2400" b="1" dirty="0"/>
              <a:t>Účet</a:t>
            </a:r>
            <a:r>
              <a:rPr lang="cs-CZ" sz="2400" dirty="0"/>
              <a:t> umožňuje nastavení informací na základě účtu Microsoft, propojení dokumentu s </a:t>
            </a:r>
            <a:r>
              <a:rPr lang="cs-CZ" sz="2400" dirty="0" err="1"/>
              <a:t>cloudem</a:t>
            </a:r>
            <a:r>
              <a:rPr lang="cs-CZ" sz="2400" dirty="0"/>
              <a:t> </a:t>
            </a:r>
            <a:r>
              <a:rPr lang="cs-CZ" sz="2400" dirty="0" err="1"/>
              <a:t>OneDrive</a:t>
            </a:r>
            <a:r>
              <a:rPr lang="cs-CZ" sz="2400" dirty="0"/>
              <a:t> a nastavení motivů Office. </a:t>
            </a:r>
          </a:p>
          <a:p>
            <a:r>
              <a:rPr lang="cs-CZ" sz="2400" dirty="0"/>
              <a:t>V této nabídce je velmi důležitá vlastnost, aktivace produktu MS Office a změna Produktového klíče. </a:t>
            </a:r>
          </a:p>
        </p:txBody>
      </p:sp>
      <p:pic>
        <p:nvPicPr>
          <p:cNvPr id="11" name="Obrázek 10"/>
          <p:cNvPicPr/>
          <p:nvPr/>
        </p:nvPicPr>
        <p:blipFill>
          <a:blip r:embed="rId3">
            <a:extLst>
              <a:ext uri="{28A0092B-C50C-407E-A947-70E740481C1C}">
                <a14:useLocalDpi xmlns:a14="http://schemas.microsoft.com/office/drawing/2010/main" val="0"/>
              </a:ext>
            </a:extLst>
          </a:blip>
          <a:srcRect/>
          <a:stretch>
            <a:fillRect/>
          </a:stretch>
        </p:blipFill>
        <p:spPr bwMode="auto">
          <a:xfrm>
            <a:off x="4219425" y="1367601"/>
            <a:ext cx="7659568" cy="5139035"/>
          </a:xfrm>
          <a:prstGeom prst="rect">
            <a:avLst/>
          </a:prstGeom>
          <a:noFill/>
        </p:spPr>
      </p:pic>
      <p:sp>
        <p:nvSpPr>
          <p:cNvPr id="12" name="Obdélník 11"/>
          <p:cNvSpPr/>
          <p:nvPr/>
        </p:nvSpPr>
        <p:spPr>
          <a:xfrm>
            <a:off x="2519680" y="6318208"/>
            <a:ext cx="9672320" cy="461665"/>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 nabídkám karty se dá dostat i pomocí klávesových zkratek ALT + písmeno</a:t>
            </a:r>
            <a:endParaRPr lang="cs-CZ" sz="2400" dirty="0"/>
          </a:p>
        </p:txBody>
      </p:sp>
      <p:pic>
        <p:nvPicPr>
          <p:cNvPr id="13" name="Obrázek 12"/>
          <p:cNvPicPr/>
          <p:nvPr/>
        </p:nvPicPr>
        <p:blipFill rotWithShape="1">
          <a:blip r:embed="rId3">
            <a:extLst>
              <a:ext uri="{28A0092B-C50C-407E-A947-70E740481C1C}">
                <a14:useLocalDpi xmlns:a14="http://schemas.microsoft.com/office/drawing/2010/main" val="0"/>
              </a:ext>
            </a:extLst>
          </a:blip>
          <a:srcRect l="1" t="11445" r="91215" b="80281"/>
          <a:stretch/>
        </p:blipFill>
        <p:spPr bwMode="auto">
          <a:xfrm>
            <a:off x="182146" y="5561785"/>
            <a:ext cx="2296160" cy="1166268"/>
          </a:xfrm>
          <a:prstGeom prst="rect">
            <a:avLst/>
          </a:prstGeom>
          <a:noFill/>
        </p:spPr>
      </p:pic>
    </p:spTree>
    <p:extLst>
      <p:ext uri="{BB962C8B-B14F-4D97-AF65-F5344CB8AC3E}">
        <p14:creationId xmlns:p14="http://schemas.microsoft.com/office/powerpoint/2010/main" val="175797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cs-CZ" sz="3600" dirty="0">
                <a:solidFill>
                  <a:prstClr val="black"/>
                </a:solidFill>
              </a:rPr>
              <a:t>ZÁKLADNÍ PRODUKTY BALÍKU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703190"/>
            <a:ext cx="4806091" cy="549441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a:solidFill>
                  <a:srgbClr val="002060"/>
                </a:solidFill>
              </a:rPr>
              <a:t>Cílem kapitoly je:</a:t>
            </a:r>
          </a:p>
          <a:p>
            <a:pPr marL="457200" indent="-457200" algn="just" defTabSz="914377">
              <a:buFont typeface="+mj-lt"/>
              <a:buAutoNum type="arabicPeriod"/>
            </a:pPr>
            <a:r>
              <a:rPr lang="cs-CZ" sz="2400" b="1" i="1" dirty="0">
                <a:solidFill>
                  <a:srgbClr val="002060"/>
                </a:solidFill>
              </a:rPr>
              <a:t>Seznámit studenty se základní filosofií balíku MS Office</a:t>
            </a:r>
          </a:p>
          <a:p>
            <a:pPr marL="457200" indent="-457200" algn="just" defTabSz="914377">
              <a:buFont typeface="+mj-lt"/>
              <a:buAutoNum type="arabicPeriod"/>
            </a:pPr>
            <a:r>
              <a:rPr lang="cs-CZ" sz="2400" b="1" i="1" dirty="0">
                <a:solidFill>
                  <a:srgbClr val="002060"/>
                </a:solidFill>
              </a:rPr>
              <a:t>Seznámit studenty s uživatelským rozhraním, s typy jednotlivých dokumentů, </a:t>
            </a:r>
          </a:p>
          <a:p>
            <a:pPr marL="457200" indent="-457200" algn="just" defTabSz="914377">
              <a:buFont typeface="+mj-lt"/>
              <a:buAutoNum type="arabicPeriod"/>
            </a:pPr>
            <a:r>
              <a:rPr lang="cs-CZ" sz="2400" b="1" i="1" dirty="0">
                <a:solidFill>
                  <a:srgbClr val="002060"/>
                </a:solidFill>
              </a:rPr>
              <a:t>Seznámit studenty s pracovní plochou jednotlivých programů a se základními objekty, se kterými se v jednotlivých dokumentech při práci setkají. </a:t>
            </a:r>
          </a:p>
          <a:p>
            <a:pPr marL="0" indent="0" algn="just" defTabSz="914377">
              <a:buNone/>
            </a:pPr>
            <a:r>
              <a:rPr lang="cs-CZ" sz="2400" b="1" i="1" dirty="0">
                <a:solidFill>
                  <a:srgbClr val="002060"/>
                </a:solidFill>
              </a:rPr>
              <a:t>Kapitola vysvětlí principy práce s jednotlivými objekty a základní vlastnosti objektů. </a:t>
            </a:r>
          </a:p>
          <a:p>
            <a:pPr marL="0" indent="0" algn="just" defTabSz="914377">
              <a:buNone/>
            </a:pPr>
            <a:r>
              <a:rPr lang="cs-CZ" sz="2400" b="1" i="1" dirty="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a:t>
            </a:r>
            <a:endParaRPr lang="cs-CZ" sz="2800" b="1" dirty="0">
              <a:solidFill>
                <a:srgbClr val="000000"/>
              </a:solidFill>
              <a:latin typeface="Calibri" panose="020F0502020204030204" pitchFamily="34" charset="0"/>
              <a:cs typeface="Calibri" panose="020F0502020204030204" pitchFamily="34" charset="0"/>
            </a:endParaRPr>
          </a:p>
        </p:txBody>
      </p:sp>
      <p:sp>
        <p:nvSpPr>
          <p:cNvPr id="5" name="Obdélník 4"/>
          <p:cNvSpPr/>
          <p:nvPr/>
        </p:nvSpPr>
        <p:spPr>
          <a:xfrm>
            <a:off x="250678" y="1595021"/>
            <a:ext cx="11513633" cy="526297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 práci je opět nutné si uvědomit, že orientace v poměrně značné množině nastavení může být nepřehledná a komplikovaná a že je nutné se dále orientovat pomocí dalšího členění.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Platí zásada, že chci-li například sledovat a opravovat opakující slova v textu, vyberu odpovídající nabídku, což bude zřejmě </a:t>
            </a:r>
            <a:r>
              <a:rPr lang="cs-CZ" sz="2400" b="1" dirty="0">
                <a:latin typeface="Times New Roman" panose="02020603050405020304" pitchFamily="18" charset="0"/>
                <a:ea typeface="Calibri" panose="020F0502020204030204" pitchFamily="34" charset="0"/>
                <a:cs typeface="Times New Roman" panose="02020603050405020304" pitchFamily="18" charset="0"/>
              </a:rPr>
              <a:t>Kontrola pravopisu a mluvnice</a:t>
            </a:r>
            <a:r>
              <a:rPr lang="cs-CZ" sz="2400" dirty="0">
                <a:latin typeface="Times New Roman" panose="02020603050405020304" pitchFamily="18" charset="0"/>
                <a:ea typeface="Calibri" panose="020F0502020204030204" pitchFamily="34" charset="0"/>
                <a:cs typeface="Times New Roman" panose="02020603050405020304" pitchFamily="18" charset="0"/>
              </a:rPr>
              <a:t>. Chci-li naopak např. povolit makra, vyberu </a:t>
            </a:r>
            <a:r>
              <a:rPr lang="cs-CZ" sz="2400" b="1" dirty="0">
                <a:latin typeface="Times New Roman" panose="02020603050405020304" pitchFamily="18" charset="0"/>
                <a:ea typeface="Calibri" panose="020F0502020204030204" pitchFamily="34" charset="0"/>
                <a:cs typeface="Times New Roman" panose="02020603050405020304" pitchFamily="18" charset="0"/>
              </a:rPr>
              <a:t>Centrum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zabezpečení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Dále doporučuji sledovat </a:t>
            </a:r>
            <a:r>
              <a:rPr lang="cs-CZ" sz="2400" b="1" i="1" dirty="0">
                <a:latin typeface="Times New Roman" panose="02020603050405020304" pitchFamily="18" charset="0"/>
                <a:ea typeface="Calibri" panose="020F0502020204030204" pitchFamily="34" charset="0"/>
                <a:cs typeface="Times New Roman" panose="02020603050405020304" pitchFamily="18" charset="0"/>
              </a:rPr>
              <a:t>skupiny nabídek (okruhy) </a:t>
            </a:r>
            <a:r>
              <a:rPr lang="cs-CZ" sz="2400" dirty="0">
                <a:latin typeface="Times New Roman" panose="02020603050405020304" pitchFamily="18" charset="0"/>
                <a:ea typeface="Calibri" panose="020F0502020204030204" pitchFamily="34" charset="0"/>
                <a:cs typeface="Times New Roman" panose="02020603050405020304" pitchFamily="18" charset="0"/>
              </a:rPr>
              <a:t>shrnující související </a:t>
            </a:r>
            <a:r>
              <a:rPr lang="cs-CZ" sz="2400" b="1" i="1" dirty="0">
                <a:latin typeface="Times New Roman" panose="02020603050405020304" pitchFamily="18" charset="0"/>
                <a:ea typeface="Calibri" panose="020F0502020204030204" pitchFamily="34" charset="0"/>
                <a:cs typeface="Times New Roman" panose="02020603050405020304" pitchFamily="18" charset="0"/>
              </a:rPr>
              <a:t>volby</a:t>
            </a:r>
            <a:r>
              <a:rPr lang="cs-CZ" sz="2400" dirty="0">
                <a:latin typeface="Times New Roman" panose="02020603050405020304" pitchFamily="18" charset="0"/>
                <a:ea typeface="Calibri" panose="020F0502020204030204" pitchFamily="34" charset="0"/>
                <a:cs typeface="Times New Roman" panose="02020603050405020304" pitchFamily="18" charset="0"/>
              </a:rPr>
              <a:t>. Okruhy sdružují nabídky.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Jednotlivé volby jsou doplněny nápovědou v podobě malého </a:t>
            </a:r>
            <a:r>
              <a:rPr lang="cs-CZ" sz="2400" b="1" i="1" dirty="0">
                <a:latin typeface="Times New Roman" panose="02020603050405020304" pitchFamily="18" charset="0"/>
                <a:ea typeface="Calibri" panose="020F0502020204030204" pitchFamily="34" charset="0"/>
                <a:cs typeface="Times New Roman" panose="02020603050405020304" pitchFamily="18" charset="0"/>
              </a:rPr>
              <a:t>„i“ v kroužku</a:t>
            </a:r>
            <a:r>
              <a:rPr lang="cs-CZ" sz="2400" dirty="0">
                <a:latin typeface="Times New Roman" panose="02020603050405020304" pitchFamily="18" charset="0"/>
                <a:ea typeface="Calibri" panose="020F0502020204030204" pitchFamily="34" charset="0"/>
                <a:cs typeface="Times New Roman" panose="02020603050405020304" pitchFamily="18" charset="0"/>
              </a:rPr>
              <a:t>, po najetí kurzoru myši na tento znak se ukáže okno s nápovědou.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017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 &gt; Obecné</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488102" y="1332103"/>
            <a:ext cx="10965962" cy="503811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Obecné </a:t>
            </a:r>
            <a:r>
              <a:rPr lang="cs-CZ" sz="2400" dirty="0">
                <a:latin typeface="Times New Roman" panose="02020603050405020304" pitchFamily="18" charset="0"/>
                <a:ea typeface="Calibri" panose="020F0502020204030204" pitchFamily="34" charset="0"/>
                <a:cs typeface="Times New Roman" panose="02020603050405020304" pitchFamily="18" charset="0"/>
              </a:rPr>
              <a:t>zahrnuje „Obecné možnosti pro práci s Wordem“, které jsou rozděleny do následujících skupin: </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Možnosti uživatelského rozhraní, v této skupině jsou nástroje související s vizualizací uživatelského prostředí, například zobrazení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minipanelů</a:t>
            </a:r>
            <a:r>
              <a:rPr lang="cs-CZ" sz="2400" dirty="0">
                <a:latin typeface="Times New Roman" panose="02020603050405020304" pitchFamily="18" charset="0"/>
                <a:ea typeface="Calibri" panose="020F0502020204030204" pitchFamily="34" charset="0"/>
                <a:cs typeface="Times New Roman" panose="02020603050405020304" pitchFamily="18" charset="0"/>
              </a:rPr>
              <a:t> nástrojů, chování objektů při přetažení apod.</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Vlastní nastavení Microsoft Office, upřesňuje informace o uživateli, přebírá údaje z uživatele PC nebo přihlášeného účtu.</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Možnosti spouštění, zde můžete nastavit, které soubory se mají otevírat ve Wordu, zda se má spustit úvodní obrazovka a jaká je provázanost s přílohami mailů.</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Možnosti spolupráce v reálném čase, zde upřesníte sdílení, např. zda chcete automaticky sdílet změny.</a:t>
            </a:r>
          </a:p>
        </p:txBody>
      </p:sp>
    </p:spTree>
    <p:extLst>
      <p:ext uri="{BB962C8B-B14F-4D97-AF65-F5344CB8AC3E}">
        <p14:creationId xmlns:p14="http://schemas.microsoft.com/office/powerpoint/2010/main" val="2930799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 &gt; Obecné</a:t>
            </a:r>
            <a:endParaRPr lang="cs-CZ" sz="2800" b="1" dirty="0">
              <a:solidFill>
                <a:srgbClr val="000000"/>
              </a:solidFill>
              <a:latin typeface="Calibri" panose="020F0502020204030204" pitchFamily="34" charset="0"/>
              <a:cs typeface="Calibri" panose="020F0502020204030204" pitchFamily="34"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71425" y="1367601"/>
            <a:ext cx="11708279" cy="5490399"/>
          </a:xfrm>
          <a:prstGeom prst="rect">
            <a:avLst/>
          </a:prstGeom>
          <a:noFill/>
        </p:spPr>
      </p:pic>
    </p:spTree>
    <p:extLst>
      <p:ext uri="{BB962C8B-B14F-4D97-AF65-F5344CB8AC3E}">
        <p14:creationId xmlns:p14="http://schemas.microsoft.com/office/powerpoint/2010/main" val="3111627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 &gt; Zobrazení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371426" y="1736369"/>
            <a:ext cx="10580809" cy="4840893"/>
          </a:xfrm>
          <a:prstGeom prst="rect">
            <a:avLst/>
          </a:prstGeom>
        </p:spPr>
      </p:pic>
    </p:spTree>
    <p:extLst>
      <p:ext uri="{BB962C8B-B14F-4D97-AF65-F5344CB8AC3E}">
        <p14:creationId xmlns:p14="http://schemas.microsoft.com/office/powerpoint/2010/main" val="2720009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 &gt; Kontrola pravopisu a mluvnice </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488102" y="1332103"/>
            <a:ext cx="10965962" cy="457048"/>
          </a:xfrm>
          <a:prstGeom prst="rect">
            <a:avLst/>
          </a:prstGeom>
        </p:spPr>
        <p:txBody>
          <a:bodyPr wrap="square">
            <a:spAutoFit/>
          </a:bodyPr>
          <a:lstStyle/>
          <a:p>
            <a:pPr indent="180340" algn="just">
              <a:lnSpc>
                <a:spcPct val="115000"/>
              </a:lnSpc>
              <a:spcBef>
                <a:spcPts val="1200"/>
              </a:spcBef>
              <a:spcAft>
                <a:spcPts val="1200"/>
              </a:spcAft>
            </a:pPr>
            <a:r>
              <a:rPr lang="cs-CZ" sz="2200" dirty="0"/>
              <a:t>Nabídka umožňuje aktivovat nástroje pro korektury a formátování textu.</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370758" y="1746896"/>
            <a:ext cx="8821242" cy="5167944"/>
          </a:xfrm>
          <a:prstGeom prst="rect">
            <a:avLst/>
          </a:prstGeom>
          <a:noFill/>
        </p:spPr>
      </p:pic>
      <p:sp>
        <p:nvSpPr>
          <p:cNvPr id="3" name="Obdélník 2"/>
          <p:cNvSpPr/>
          <p:nvPr/>
        </p:nvSpPr>
        <p:spPr>
          <a:xfrm>
            <a:off x="0" y="1968002"/>
            <a:ext cx="3302216" cy="4262321"/>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Je členěná do skupin:</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Možnosti automatických oprav  (1, 2)).</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Při kontrole pravopisu v aplikacích Microsoft Office (3).</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Při opravě pravopisu a gramatiky v aplikaci Word (5).</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Výjimky pro:… (7).</a:t>
            </a:r>
          </a:p>
        </p:txBody>
      </p:sp>
    </p:spTree>
    <p:extLst>
      <p:ext uri="{BB962C8B-B14F-4D97-AF65-F5344CB8AC3E}">
        <p14:creationId xmlns:p14="http://schemas.microsoft.com/office/powerpoint/2010/main" val="1006167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 &gt; Kontrola pravopisu a mluvnice </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488102" y="1332103"/>
            <a:ext cx="10965962" cy="457048"/>
          </a:xfrm>
          <a:prstGeom prst="rect">
            <a:avLst/>
          </a:prstGeom>
        </p:spPr>
        <p:txBody>
          <a:bodyPr wrap="square">
            <a:spAutoFit/>
          </a:bodyPr>
          <a:lstStyle/>
          <a:p>
            <a:pPr indent="180340" algn="just">
              <a:lnSpc>
                <a:spcPct val="115000"/>
              </a:lnSpc>
              <a:spcBef>
                <a:spcPts val="1200"/>
              </a:spcBef>
              <a:spcAft>
                <a:spcPts val="1200"/>
              </a:spcAft>
            </a:pPr>
            <a:r>
              <a:rPr lang="cs-CZ" sz="2200" dirty="0"/>
              <a:t>Nabídka umožňuje aktivovat nástroje pro korektury a formátování textu.</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370758" y="1746896"/>
            <a:ext cx="8821242" cy="5167944"/>
          </a:xfrm>
          <a:prstGeom prst="rect">
            <a:avLst/>
          </a:prstGeom>
          <a:noFill/>
        </p:spPr>
      </p:pic>
      <p:sp>
        <p:nvSpPr>
          <p:cNvPr id="3" name="Obdélník 2"/>
          <p:cNvSpPr/>
          <p:nvPr/>
        </p:nvSpPr>
        <p:spPr>
          <a:xfrm>
            <a:off x="0" y="1968002"/>
            <a:ext cx="3251200" cy="3954544"/>
          </a:xfrm>
          <a:prstGeom prst="rect">
            <a:avLst/>
          </a:prstGeom>
        </p:spPr>
        <p:txBody>
          <a:bodyPr wrap="square">
            <a:spAutoFit/>
          </a:bodyPr>
          <a:lstStyle/>
          <a:p>
            <a:pPr indent="180340">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Volba              (4) umožňuje výběr předdefinovaných slovníků a vytváření vlastních. Tyto slovníky se následně používají při kontrole pravopisu. Pro kontrolu gramatiky a stanovení pravidel slouží nabídka                     (6). </a:t>
            </a:r>
          </a:p>
        </p:txBody>
      </p:sp>
      <p:pic>
        <p:nvPicPr>
          <p:cNvPr id="9" name="Obrázek 8"/>
          <p:cNvPicPr/>
          <p:nvPr/>
        </p:nvPicPr>
        <p:blipFill>
          <a:blip r:embed="rId4"/>
          <a:stretch>
            <a:fillRect/>
          </a:stretch>
        </p:blipFill>
        <p:spPr>
          <a:xfrm>
            <a:off x="962991" y="2036723"/>
            <a:ext cx="1895175" cy="480300"/>
          </a:xfrm>
          <a:prstGeom prst="rect">
            <a:avLst/>
          </a:prstGeom>
        </p:spPr>
      </p:pic>
      <p:pic>
        <p:nvPicPr>
          <p:cNvPr id="10" name="Obrázek 9"/>
          <p:cNvPicPr/>
          <p:nvPr/>
        </p:nvPicPr>
        <p:blipFill>
          <a:blip r:embed="rId5"/>
          <a:stretch>
            <a:fillRect/>
          </a:stretch>
        </p:blipFill>
        <p:spPr>
          <a:xfrm>
            <a:off x="488102" y="5509522"/>
            <a:ext cx="1422477" cy="413024"/>
          </a:xfrm>
          <a:prstGeom prst="rect">
            <a:avLst/>
          </a:prstGeom>
        </p:spPr>
      </p:pic>
    </p:spTree>
    <p:extLst>
      <p:ext uri="{BB962C8B-B14F-4D97-AF65-F5344CB8AC3E}">
        <p14:creationId xmlns:p14="http://schemas.microsoft.com/office/powerpoint/2010/main" val="8308684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130629" y="844381"/>
            <a:ext cx="10784114" cy="430887"/>
          </a:xfrm>
          <a:prstGeom prst="rect">
            <a:avLst/>
          </a:prstGeom>
          <a:noFill/>
        </p:spPr>
        <p:txBody>
          <a:bodyPr wrap="square" rtlCol="0">
            <a:spAutoFit/>
          </a:bodyPr>
          <a:lstStyle/>
          <a:p>
            <a:r>
              <a:rPr lang="cs-CZ" sz="2100" dirty="0">
                <a:solidFill>
                  <a:srgbClr val="000000"/>
                </a:solidFill>
                <a:latin typeface="Calibri" panose="020F0502020204030204" pitchFamily="34" charset="0"/>
                <a:cs typeface="Calibri" panose="020F0502020204030204" pitchFamily="34" charset="0"/>
              </a:rPr>
              <a:t>Karta </a:t>
            </a:r>
            <a:r>
              <a:rPr lang="cs-CZ" sz="2100" b="1" dirty="0">
                <a:solidFill>
                  <a:srgbClr val="000000"/>
                </a:solidFill>
                <a:latin typeface="Calibri" panose="020F0502020204030204" pitchFamily="34" charset="0"/>
                <a:cs typeface="Calibri" panose="020F0502020204030204" pitchFamily="34" charset="0"/>
              </a:rPr>
              <a:t>Soubor &gt; </a:t>
            </a:r>
            <a:r>
              <a:rPr lang="cs-CZ" sz="2100" b="1" dirty="0"/>
              <a:t>Možnosti &gt; Kontrola pravopisu a mluvnice &gt; Možnosti automatických oprav </a:t>
            </a:r>
            <a:endParaRPr lang="cs-CZ" sz="21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76151" y="1332103"/>
            <a:ext cx="3251200" cy="5379934"/>
          </a:xfrm>
          <a:prstGeom prst="rect">
            <a:avLst/>
          </a:prstGeom>
        </p:spPr>
        <p:txBody>
          <a:bodyPr wrap="square">
            <a:spAutoFit/>
          </a:bodyPr>
          <a:lstStyle/>
          <a:p>
            <a:pPr indent="180340">
              <a:lnSpc>
                <a:spcPct val="115000"/>
              </a:lnSpc>
              <a:spcBef>
                <a:spcPts val="1200"/>
              </a:spcBef>
              <a:spcAft>
                <a:spcPts val="1200"/>
              </a:spcAft>
            </a:pP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Pomocí tohoto tlačítka   se aktivuje okno s nastaveními organizovanými pomocí záložek.</a:t>
            </a:r>
          </a:p>
          <a:p>
            <a:pPr indent="180340">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základní volby tvoří karty </a:t>
            </a:r>
            <a:r>
              <a:rPr lang="cs-CZ" sz="2000" b="1" dirty="0">
                <a:latin typeface="Times New Roman" panose="02020603050405020304" pitchFamily="18" charset="0"/>
                <a:ea typeface="Calibri" panose="020F0502020204030204" pitchFamily="34" charset="0"/>
                <a:cs typeface="Times New Roman" panose="02020603050405020304" pitchFamily="18" charset="0"/>
              </a:rPr>
              <a:t>Automatické opravy </a:t>
            </a:r>
            <a:r>
              <a:rPr lang="cs-CZ" sz="2000" dirty="0">
                <a:latin typeface="Times New Roman" panose="02020603050405020304" pitchFamily="18" charset="0"/>
                <a:ea typeface="Calibri" panose="020F0502020204030204" pitchFamily="34" charset="0"/>
                <a:cs typeface="Times New Roman" panose="02020603050405020304" pitchFamily="18" charset="0"/>
              </a:rPr>
              <a:t>a </a:t>
            </a:r>
            <a:r>
              <a:rPr lang="cs-CZ" sz="2000" b="1" dirty="0">
                <a:latin typeface="Times New Roman" panose="02020603050405020304" pitchFamily="18" charset="0"/>
                <a:ea typeface="Calibri" panose="020F0502020204030204" pitchFamily="34" charset="0"/>
                <a:cs typeface="Times New Roman" panose="02020603050405020304" pitchFamily="18" charset="0"/>
              </a:rPr>
              <a:t>Automatické úpravy formátu při psaní </a:t>
            </a:r>
            <a:r>
              <a:rPr lang="cs-CZ" sz="2000" dirty="0">
                <a:latin typeface="Times New Roman" panose="02020603050405020304" pitchFamily="18" charset="0"/>
                <a:ea typeface="Calibri" panose="020F0502020204030204" pitchFamily="34" charset="0"/>
                <a:cs typeface="Times New Roman" panose="02020603050405020304" pitchFamily="18" charset="0"/>
              </a:rPr>
              <a:t>(2, 4). Zaměňování napsané sekvence znaků je dostupné pro standardní text (3) a pro matematické výrazy (5). </a:t>
            </a:r>
          </a:p>
        </p:txBody>
      </p:sp>
      <p:pic>
        <p:nvPicPr>
          <p:cNvPr id="11" name="Obrázek 10"/>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490712"/>
            <a:ext cx="8766629" cy="5181840"/>
          </a:xfrm>
          <a:prstGeom prst="rect">
            <a:avLst/>
          </a:prstGeom>
          <a:noFill/>
        </p:spPr>
      </p:pic>
      <p:pic>
        <p:nvPicPr>
          <p:cNvPr id="17" name="Obrázek 16"/>
          <p:cNvPicPr/>
          <p:nvPr/>
        </p:nvPicPr>
        <p:blipFill>
          <a:blip r:embed="rId4"/>
          <a:stretch>
            <a:fillRect/>
          </a:stretch>
        </p:blipFill>
        <p:spPr>
          <a:xfrm>
            <a:off x="130629" y="1461872"/>
            <a:ext cx="2801256" cy="526774"/>
          </a:xfrm>
          <a:prstGeom prst="rect">
            <a:avLst/>
          </a:prstGeom>
        </p:spPr>
      </p:pic>
    </p:spTree>
    <p:extLst>
      <p:ext uri="{BB962C8B-B14F-4D97-AF65-F5344CB8AC3E}">
        <p14:creationId xmlns:p14="http://schemas.microsoft.com/office/powerpoint/2010/main" val="3437504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 &gt; Uložit</a:t>
            </a:r>
            <a:endParaRPr lang="cs-CZ" sz="2800" b="1" dirty="0">
              <a:solidFill>
                <a:srgbClr val="000000"/>
              </a:solidFill>
              <a:latin typeface="Calibri" panose="020F0502020204030204" pitchFamily="34" charset="0"/>
              <a:cs typeface="Calibri" panose="020F0502020204030204" pitchFamily="34" charset="0"/>
            </a:endParaRPr>
          </a:p>
        </p:txBody>
      </p:sp>
      <p:pic>
        <p:nvPicPr>
          <p:cNvPr id="9" name="Obrázek 8"/>
          <p:cNvPicPr>
            <a:picLocks noChangeAspect="1"/>
          </p:cNvPicPr>
          <p:nvPr/>
        </p:nvPicPr>
        <p:blipFill>
          <a:blip r:embed="rId3"/>
          <a:stretch>
            <a:fillRect/>
          </a:stretch>
        </p:blipFill>
        <p:spPr>
          <a:xfrm>
            <a:off x="893332" y="1741940"/>
            <a:ext cx="10181068" cy="4363315"/>
          </a:xfrm>
          <a:prstGeom prst="rect">
            <a:avLst/>
          </a:prstGeom>
        </p:spPr>
      </p:pic>
    </p:spTree>
    <p:extLst>
      <p:ext uri="{BB962C8B-B14F-4D97-AF65-F5344CB8AC3E}">
        <p14:creationId xmlns:p14="http://schemas.microsoft.com/office/powerpoint/2010/main" val="205944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 &gt; Jazyk</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6" y="1367601"/>
            <a:ext cx="11501260" cy="178747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Nabídka umožňuje nastavení jazykových předvoleb Office. Je členěná do skupin:</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000" dirty="0">
                <a:latin typeface="Times New Roman" panose="02020603050405020304" pitchFamily="18" charset="0"/>
                <a:ea typeface="Calibri" panose="020F0502020204030204" pitchFamily="34" charset="0"/>
                <a:cs typeface="Times New Roman" panose="02020603050405020304" pitchFamily="18" charset="0"/>
              </a:rPr>
              <a:t>Volba jazyků pro úpravy, kde lze nastavit jazyk pro úpravy, rozložení kláves a kontrolu pravopisu a gramatiky.</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000" dirty="0">
                <a:latin typeface="Times New Roman" panose="02020603050405020304" pitchFamily="18" charset="0"/>
                <a:ea typeface="Calibri" panose="020F0502020204030204" pitchFamily="34" charset="0"/>
                <a:cs typeface="Times New Roman" panose="02020603050405020304" pitchFamily="18" charset="0"/>
              </a:rPr>
              <a:t>Volba jazyků zobrazení a nápovědy, kde lze nastavit priority jazyků pro tlačítka, karty a nápovědu.</a:t>
            </a:r>
          </a:p>
        </p:txBody>
      </p:sp>
      <p:pic>
        <p:nvPicPr>
          <p:cNvPr id="5" name="Obrázek 4"/>
          <p:cNvPicPr>
            <a:picLocks noChangeAspect="1"/>
          </p:cNvPicPr>
          <p:nvPr/>
        </p:nvPicPr>
        <p:blipFill rotWithShape="1">
          <a:blip r:embed="rId3"/>
          <a:srcRect b="29456"/>
          <a:stretch/>
        </p:blipFill>
        <p:spPr>
          <a:xfrm>
            <a:off x="213152" y="3190576"/>
            <a:ext cx="8115300" cy="2687710"/>
          </a:xfrm>
          <a:prstGeom prst="rect">
            <a:avLst/>
          </a:prstGeom>
        </p:spPr>
      </p:pic>
      <p:pic>
        <p:nvPicPr>
          <p:cNvPr id="8" name="Obrázek 7"/>
          <p:cNvPicPr>
            <a:picLocks noChangeAspect="1"/>
          </p:cNvPicPr>
          <p:nvPr/>
        </p:nvPicPr>
        <p:blipFill rotWithShape="1">
          <a:blip r:embed="rId3"/>
          <a:srcRect t="71558"/>
          <a:stretch/>
        </p:blipFill>
        <p:spPr>
          <a:xfrm>
            <a:off x="3757386" y="5371504"/>
            <a:ext cx="8115300" cy="1111462"/>
          </a:xfrm>
          <a:prstGeom prst="rect">
            <a:avLst/>
          </a:prstGeom>
        </p:spPr>
      </p:pic>
    </p:spTree>
    <p:extLst>
      <p:ext uri="{BB962C8B-B14F-4D97-AF65-F5344CB8AC3E}">
        <p14:creationId xmlns:p14="http://schemas.microsoft.com/office/powerpoint/2010/main" val="32722032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 &gt; Upřesnit</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6" y="1367601"/>
            <a:ext cx="11501260" cy="517065"/>
          </a:xfrm>
          <a:prstGeom prst="rect">
            <a:avLst/>
          </a:prstGeom>
        </p:spPr>
        <p:txBody>
          <a:bodyPr wrap="square">
            <a:spAutoFit/>
          </a:bodyPr>
          <a:lstStyle/>
          <a:p>
            <a:pPr indent="180340" algn="just">
              <a:lnSpc>
                <a:spcPct val="115000"/>
              </a:lnSpc>
              <a:spcBef>
                <a:spcPts val="1200"/>
              </a:spcBef>
              <a:spcAft>
                <a:spcPts val="1200"/>
              </a:spcAft>
            </a:pPr>
            <a:r>
              <a:rPr lang="cs-CZ" sz="2400" dirty="0"/>
              <a:t>umožňuje upřesnění možností pro práci s Wordem. Je členěná do skupin:</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bdélník 1"/>
          <p:cNvSpPr/>
          <p:nvPr/>
        </p:nvSpPr>
        <p:spPr>
          <a:xfrm>
            <a:off x="371426" y="1831432"/>
            <a:ext cx="5361717" cy="4693593"/>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Možnosti úprav</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Vyjímání, kopírování a vkládání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Velikost a kvalita obrázku</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Graf</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Zobrazit obsah dokumentu</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Zobrazení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Tisk</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Při tisku tohoto dokumentu:</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Ukládání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Při sdílení tohoto dokumentu zachovat věrnost:</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Obecné</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Možnosti rozložení pro:</a:t>
            </a:r>
          </a:p>
          <a:p>
            <a:pPr marL="342900" lvl="0" indent="-342900" algn="just">
              <a:lnSpc>
                <a:spcPct val="115000"/>
              </a:lnSpc>
              <a:spcAft>
                <a:spcPts val="120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Možnosti kompatibility pro:.</a:t>
            </a:r>
          </a:p>
        </p:txBody>
      </p:sp>
      <p:sp>
        <p:nvSpPr>
          <p:cNvPr id="9" name="Obdélník 8"/>
          <p:cNvSpPr/>
          <p:nvPr/>
        </p:nvSpPr>
        <p:spPr>
          <a:xfrm>
            <a:off x="6209943" y="2278117"/>
            <a:ext cx="5479143" cy="3511026"/>
          </a:xfrm>
          <a:prstGeom prst="rect">
            <a:avLst/>
          </a:prstGeom>
          <a:solidFill>
            <a:schemeClr val="accent6">
              <a:lumMod val="20000"/>
              <a:lumOff val="80000"/>
            </a:schemeClr>
          </a:solidFill>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Obecně platí dvě zásady při práci s touto nabídkou. </a:t>
            </a:r>
          </a:p>
          <a:p>
            <a:pPr marL="342900" indent="-342900" algn="just">
              <a:lnSpc>
                <a:spcPct val="115000"/>
              </a:lnSpc>
              <a:spcBef>
                <a:spcPts val="1200"/>
              </a:spcBef>
              <a:spcAft>
                <a:spcPts val="1200"/>
              </a:spcAft>
              <a:buFont typeface="Arial" panose="020B0604020202020204" pitchFamily="34" charset="0"/>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Za prvé, co nenajdu v jiných nastaveních, hledám v </a:t>
            </a:r>
            <a:r>
              <a:rPr lang="cs-CZ" sz="20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a:t>
            </a:r>
          </a:p>
          <a:p>
            <a:pPr marL="342900" indent="-342900" algn="just">
              <a:lnSpc>
                <a:spcPct val="115000"/>
              </a:lnSpc>
              <a:spcBef>
                <a:spcPts val="1200"/>
              </a:spcBef>
              <a:spcAft>
                <a:spcPts val="1200"/>
              </a:spcAft>
              <a:buFont typeface="Arial" panose="020B0604020202020204" pitchFamily="34" charset="0"/>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Za druhé, vzhledem k široké nabídce možností je potřeba si nejdříve uvědomit, čeho se nastavení týká a začít hledat požadovanou akci v příslušné skupině.</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70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cs-CZ" sz="3600" dirty="0">
                <a:solidFill>
                  <a:prstClr val="black"/>
                </a:solidFill>
              </a:rPr>
              <a:t>ZÁKLADNÍ PRODUKTY BALÍKU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577312"/>
            <a:ext cx="5674299" cy="5974701"/>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ZÁKLADNÍ PRODUKTY BALÍKU MS OFFICE</a:t>
            </a:r>
          </a:p>
          <a:p>
            <a:pPr marL="0" lvl="1" indent="0" algn="just">
              <a:spcBef>
                <a:spcPts val="0"/>
              </a:spcBef>
              <a:buNone/>
            </a:pPr>
            <a:r>
              <a:rPr lang="cs-CZ" sz="2400" dirty="0">
                <a:solidFill>
                  <a:prstClr val="black"/>
                </a:solidFill>
              </a:rPr>
              <a:t>1.1	Přehled verzí. Dokument, sešit, prezentace, databáze	</a:t>
            </a:r>
          </a:p>
          <a:p>
            <a:pPr marL="0" lvl="1" indent="0" algn="just">
              <a:spcBef>
                <a:spcPts val="0"/>
              </a:spcBef>
              <a:buNone/>
            </a:pPr>
            <a:r>
              <a:rPr lang="cs-CZ" sz="2400" dirty="0">
                <a:solidFill>
                  <a:prstClr val="black"/>
                </a:solidFill>
              </a:rPr>
              <a:t>1.1.1	Přehled verzí	</a:t>
            </a:r>
          </a:p>
          <a:p>
            <a:pPr marL="0" lvl="1" indent="0" algn="just">
              <a:spcBef>
                <a:spcPts val="0"/>
              </a:spcBef>
              <a:buNone/>
            </a:pPr>
            <a:r>
              <a:rPr lang="cs-CZ" sz="2400" dirty="0">
                <a:solidFill>
                  <a:prstClr val="black"/>
                </a:solidFill>
              </a:rPr>
              <a:t>1.1.2	Dokument, sešit, prezentace, databáze	</a:t>
            </a:r>
          </a:p>
          <a:p>
            <a:pPr marL="0" lvl="1" indent="0" algn="just">
              <a:spcBef>
                <a:spcPts val="0"/>
              </a:spcBef>
              <a:buNone/>
            </a:pPr>
            <a:r>
              <a:rPr lang="cs-CZ" sz="2400" dirty="0">
                <a:solidFill>
                  <a:prstClr val="black"/>
                </a:solidFill>
              </a:rPr>
              <a:t>1.2	Typy a formát vytvářených souborů	</a:t>
            </a:r>
          </a:p>
          <a:p>
            <a:pPr marL="0" lvl="1" indent="0" algn="just">
              <a:spcBef>
                <a:spcPts val="0"/>
              </a:spcBef>
              <a:buNone/>
            </a:pPr>
            <a:r>
              <a:rPr lang="cs-CZ" sz="2400" dirty="0">
                <a:solidFill>
                  <a:prstClr val="black"/>
                </a:solidFill>
              </a:rPr>
              <a:t>1.2.1	Formát a přípony názvů souborů	</a:t>
            </a:r>
          </a:p>
          <a:p>
            <a:pPr marL="0" lvl="1" indent="0" algn="just">
              <a:spcBef>
                <a:spcPts val="0"/>
              </a:spcBef>
              <a:buNone/>
            </a:pPr>
            <a:r>
              <a:rPr lang="cs-CZ" sz="2400" dirty="0">
                <a:solidFill>
                  <a:prstClr val="black"/>
                </a:solidFill>
              </a:rPr>
              <a:t>1.2.2	Ikony a přípony	</a:t>
            </a:r>
          </a:p>
          <a:p>
            <a:pPr marL="0" lvl="1" indent="0" algn="just">
              <a:spcBef>
                <a:spcPts val="0"/>
              </a:spcBef>
              <a:buNone/>
            </a:pPr>
            <a:r>
              <a:rPr lang="cs-CZ" sz="2400" dirty="0">
                <a:solidFill>
                  <a:prstClr val="black"/>
                </a:solidFill>
              </a:rPr>
              <a:t>1.3	Kompatibilita	</a:t>
            </a:r>
          </a:p>
          <a:p>
            <a:pPr marL="0" lvl="1" indent="0" algn="just">
              <a:spcBef>
                <a:spcPts val="0"/>
              </a:spcBef>
              <a:buNone/>
            </a:pPr>
            <a:r>
              <a:rPr lang="cs-CZ" sz="2400" dirty="0">
                <a:solidFill>
                  <a:prstClr val="black"/>
                </a:solidFill>
              </a:rPr>
              <a:t>1.3.1	Chráněné zobrazení a blokování souborů	</a:t>
            </a:r>
          </a:p>
          <a:p>
            <a:pPr marL="0" lvl="1" indent="0" algn="just">
              <a:spcBef>
                <a:spcPts val="0"/>
              </a:spcBef>
              <a:buNone/>
            </a:pPr>
            <a:r>
              <a:rPr lang="cs-CZ" sz="2400" dirty="0">
                <a:solidFill>
                  <a:prstClr val="black"/>
                </a:solidFill>
              </a:rPr>
              <a:t>1.3.2	Povolení úprav dokumentu, úpravy blokovaného souboru	</a:t>
            </a:r>
          </a:p>
          <a:p>
            <a:pPr marL="0" lvl="1" indent="0" algn="just">
              <a:spcBef>
                <a:spcPts val="0"/>
              </a:spcBef>
              <a:buNone/>
            </a:pPr>
            <a:r>
              <a:rPr lang="cs-CZ" sz="2400" dirty="0">
                <a:solidFill>
                  <a:prstClr val="black"/>
                </a:solidFill>
              </a:rPr>
              <a:t>1.3.3	Povolení nebo zakázání výstrah zabezpečení na panelu zpráv</a:t>
            </a:r>
            <a:endParaRPr lang="cs-CZ" sz="3200" b="1" dirty="0">
              <a:solidFill>
                <a:prstClr val="black"/>
              </a:solidFill>
            </a:endParaRPr>
          </a:p>
          <a:p>
            <a:pPr marL="609585" lvl="1" indent="0">
              <a:buNone/>
            </a:pP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71426" y="844381"/>
            <a:ext cx="9209733" cy="461665"/>
          </a:xfrm>
          <a:prstGeom prst="rect">
            <a:avLst/>
          </a:prstGeom>
          <a:noFill/>
        </p:spPr>
        <p:txBody>
          <a:bodyPr wrap="square" rtlCol="0">
            <a:spAutoFit/>
          </a:bodyPr>
          <a:lstStyle/>
          <a:p>
            <a:r>
              <a:rPr lang="cs-CZ" sz="2400" dirty="0">
                <a:solidFill>
                  <a:srgbClr val="000000"/>
                </a:solidFill>
                <a:latin typeface="Calibri" panose="020F0502020204030204" pitchFamily="34" charset="0"/>
                <a:cs typeface="Calibri" panose="020F0502020204030204" pitchFamily="34" charset="0"/>
              </a:rPr>
              <a:t>Karta </a:t>
            </a:r>
            <a:r>
              <a:rPr lang="cs-CZ" sz="2400" b="1" dirty="0">
                <a:solidFill>
                  <a:srgbClr val="000000"/>
                </a:solidFill>
                <a:latin typeface="Calibri" panose="020F0502020204030204" pitchFamily="34" charset="0"/>
                <a:cs typeface="Calibri" panose="020F0502020204030204" pitchFamily="34" charset="0"/>
              </a:rPr>
              <a:t>Soubor &gt; </a:t>
            </a:r>
            <a:r>
              <a:rPr lang="cs-CZ" sz="2400" b="1" dirty="0"/>
              <a:t>Možnosti &gt; Upřesnit &gt; Vyjímání, kopírování a vkládání </a:t>
            </a:r>
            <a:endParaRPr lang="cs-CZ" sz="24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478971" y="1317425"/>
            <a:ext cx="10951511" cy="707886"/>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Obsahuje volby, související především s přenosem dat pomocí schránky. </a:t>
            </a:r>
          </a:p>
          <a:p>
            <a:r>
              <a:rPr lang="cs-CZ" sz="2000" dirty="0">
                <a:latin typeface="Times New Roman" panose="02020603050405020304" pitchFamily="18" charset="0"/>
                <a:ea typeface="Calibri" panose="020F0502020204030204" pitchFamily="34" charset="0"/>
              </a:rPr>
              <a:t>Část nabídky je řešena formou rozvíracího menu, kdy vybíráte z další nabídky. </a:t>
            </a:r>
            <a:endParaRPr lang="cs-CZ" sz="2000" dirty="0"/>
          </a:p>
        </p:txBody>
      </p:sp>
      <p:pic>
        <p:nvPicPr>
          <p:cNvPr id="10" name="Obrázek 9"/>
          <p:cNvPicPr/>
          <p:nvPr/>
        </p:nvPicPr>
        <p:blipFill rotWithShape="1">
          <a:blip r:embed="rId3">
            <a:extLst>
              <a:ext uri="{28A0092B-C50C-407E-A947-70E740481C1C}">
                <a14:useLocalDpi xmlns:a14="http://schemas.microsoft.com/office/drawing/2010/main" val="0"/>
              </a:ext>
            </a:extLst>
          </a:blip>
          <a:srcRect r="5584"/>
          <a:stretch/>
        </p:blipFill>
        <p:spPr bwMode="auto">
          <a:xfrm>
            <a:off x="616436" y="2025311"/>
            <a:ext cx="10980477" cy="5057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03394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71426" y="844381"/>
            <a:ext cx="9209733" cy="461665"/>
          </a:xfrm>
          <a:prstGeom prst="rect">
            <a:avLst/>
          </a:prstGeom>
          <a:noFill/>
        </p:spPr>
        <p:txBody>
          <a:bodyPr wrap="square" rtlCol="0">
            <a:spAutoFit/>
          </a:bodyPr>
          <a:lstStyle/>
          <a:p>
            <a:r>
              <a:rPr lang="cs-CZ" sz="2400" dirty="0">
                <a:solidFill>
                  <a:srgbClr val="000000"/>
                </a:solidFill>
                <a:latin typeface="Calibri" panose="020F0502020204030204" pitchFamily="34" charset="0"/>
                <a:cs typeface="Calibri" panose="020F0502020204030204" pitchFamily="34" charset="0"/>
              </a:rPr>
              <a:t>Karta </a:t>
            </a:r>
            <a:r>
              <a:rPr lang="cs-CZ" sz="2400" b="1" dirty="0">
                <a:solidFill>
                  <a:srgbClr val="000000"/>
                </a:solidFill>
                <a:latin typeface="Calibri" panose="020F0502020204030204" pitchFamily="34" charset="0"/>
                <a:cs typeface="Calibri" panose="020F0502020204030204" pitchFamily="34" charset="0"/>
              </a:rPr>
              <a:t>Soubor &gt; </a:t>
            </a:r>
            <a:r>
              <a:rPr lang="cs-CZ" sz="2400" b="1" dirty="0"/>
              <a:t>Možnosti &gt; Upřesnit &gt; Velikost a kvalita obrázku </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6052457" y="1490712"/>
            <a:ext cx="6139543" cy="1600831"/>
          </a:xfrm>
          <a:prstGeom prst="rect">
            <a:avLst/>
          </a:prstGeom>
          <a:noFill/>
        </p:spPr>
      </p:pic>
      <p:sp>
        <p:nvSpPr>
          <p:cNvPr id="2" name="Obdélník 1"/>
          <p:cNvSpPr/>
          <p:nvPr/>
        </p:nvSpPr>
        <p:spPr>
          <a:xfrm>
            <a:off x="0" y="1378827"/>
            <a:ext cx="5921829" cy="1938992"/>
          </a:xfrm>
          <a:prstGeom prst="rect">
            <a:avLst/>
          </a:prstGeom>
        </p:spPr>
        <p:txBody>
          <a:bodyPr wrap="square">
            <a:spAutoFit/>
          </a:bodyPr>
          <a:lstStyle/>
          <a:p>
            <a:pPr marL="285750" indent="-285750">
              <a:buFont typeface="Arial" panose="020B0604020202020204" pitchFamily="34" charset="0"/>
              <a:buChar char="•"/>
            </a:pPr>
            <a:r>
              <a:rPr lang="cs-CZ" sz="2000" dirty="0">
                <a:latin typeface="Times New Roman" panose="02020603050405020304" pitchFamily="18" charset="0"/>
                <a:ea typeface="Calibri" panose="020F0502020204030204" pitchFamily="34" charset="0"/>
              </a:rPr>
              <a:t>umožní</a:t>
            </a:r>
            <a:r>
              <a:rPr lang="cs-CZ" sz="2000" b="1" dirty="0">
                <a:latin typeface="Times New Roman" panose="02020603050405020304" pitchFamily="18" charset="0"/>
                <a:ea typeface="Calibri" panose="020F0502020204030204" pitchFamily="34" charset="0"/>
              </a:rPr>
              <a:t> </a:t>
            </a:r>
            <a:r>
              <a:rPr lang="cs-CZ" sz="2000" dirty="0">
                <a:latin typeface="Times New Roman" panose="02020603050405020304" pitchFamily="18" charset="0"/>
                <a:ea typeface="Calibri" panose="020F0502020204030204" pitchFamily="34" charset="0"/>
              </a:rPr>
              <a:t>odstranění dat, která se používají k obnovení upravených obrázků do původního stavu  (1)</a:t>
            </a:r>
          </a:p>
          <a:p>
            <a:pPr marL="285750" indent="-285750">
              <a:buFont typeface="Arial" panose="020B0604020202020204" pitchFamily="34" charset="0"/>
              <a:buChar char="•"/>
            </a:pPr>
            <a:r>
              <a:rPr lang="cs-CZ" sz="2000" dirty="0">
                <a:latin typeface="Times New Roman" panose="02020603050405020304" pitchFamily="18" charset="0"/>
                <a:ea typeface="Calibri" panose="020F0502020204030204" pitchFamily="34" charset="0"/>
              </a:rPr>
              <a:t> umožní komprimaci obrázku (2). Zatržením tohoto tlačítka bude dosaženo maximální kvality za cenu velikosti souboru. V případě zaškrtnutí bude použitý níže uvedený počet pixelů</a:t>
            </a:r>
            <a:r>
              <a:rPr lang="cs-CZ" dirty="0">
                <a:latin typeface="Times New Roman" panose="02020603050405020304" pitchFamily="18" charset="0"/>
                <a:ea typeface="Calibri" panose="020F0502020204030204" pitchFamily="34" charset="0"/>
              </a:rPr>
              <a:t>.</a:t>
            </a:r>
            <a:endParaRPr lang="cs-CZ" dirty="0"/>
          </a:p>
        </p:txBody>
      </p:sp>
      <p:pic>
        <p:nvPicPr>
          <p:cNvPr id="11" name="Obrázek 10"/>
          <p:cNvPicPr/>
          <p:nvPr/>
        </p:nvPicPr>
        <p:blipFill>
          <a:blip r:embed="rId4">
            <a:extLst>
              <a:ext uri="{28A0092B-C50C-407E-A947-70E740481C1C}">
                <a14:useLocalDpi xmlns:a14="http://schemas.microsoft.com/office/drawing/2010/main" val="0"/>
              </a:ext>
            </a:extLst>
          </a:blip>
          <a:srcRect/>
          <a:stretch>
            <a:fillRect/>
          </a:stretch>
        </p:blipFill>
        <p:spPr bwMode="auto">
          <a:xfrm>
            <a:off x="4976292" y="4312504"/>
            <a:ext cx="7170057" cy="2164775"/>
          </a:xfrm>
          <a:prstGeom prst="rect">
            <a:avLst/>
          </a:prstGeom>
          <a:noFill/>
        </p:spPr>
      </p:pic>
      <p:sp>
        <p:nvSpPr>
          <p:cNvPr id="12" name="TextovéPole 11"/>
          <p:cNvSpPr txBox="1"/>
          <p:nvPr/>
        </p:nvSpPr>
        <p:spPr>
          <a:xfrm>
            <a:off x="371426" y="3609395"/>
            <a:ext cx="9209733" cy="461665"/>
          </a:xfrm>
          <a:prstGeom prst="rect">
            <a:avLst/>
          </a:prstGeom>
          <a:noFill/>
        </p:spPr>
        <p:txBody>
          <a:bodyPr wrap="square" rtlCol="0">
            <a:spAutoFit/>
          </a:bodyPr>
          <a:lstStyle/>
          <a:p>
            <a:r>
              <a:rPr lang="cs-CZ" sz="2400" dirty="0">
                <a:solidFill>
                  <a:srgbClr val="000000"/>
                </a:solidFill>
                <a:latin typeface="Calibri" panose="020F0502020204030204" pitchFamily="34" charset="0"/>
                <a:cs typeface="Calibri" panose="020F0502020204030204" pitchFamily="34" charset="0"/>
              </a:rPr>
              <a:t>Karta </a:t>
            </a:r>
            <a:r>
              <a:rPr lang="cs-CZ" sz="2400" b="1" dirty="0">
                <a:solidFill>
                  <a:srgbClr val="000000"/>
                </a:solidFill>
                <a:latin typeface="Calibri" panose="020F0502020204030204" pitchFamily="34" charset="0"/>
                <a:cs typeface="Calibri" panose="020F0502020204030204" pitchFamily="34" charset="0"/>
              </a:rPr>
              <a:t>Soubor &gt; </a:t>
            </a:r>
            <a:r>
              <a:rPr lang="cs-CZ" sz="2400" b="1" dirty="0"/>
              <a:t>Možnosti &gt; Upřesnit &gt; Graf</a:t>
            </a:r>
          </a:p>
        </p:txBody>
      </p:sp>
      <p:sp>
        <p:nvSpPr>
          <p:cNvPr id="3" name="Obdélník 2"/>
          <p:cNvSpPr/>
          <p:nvPr/>
        </p:nvSpPr>
        <p:spPr>
          <a:xfrm>
            <a:off x="123370" y="4620338"/>
            <a:ext cx="5210629" cy="1323439"/>
          </a:xfrm>
          <a:prstGeom prst="rect">
            <a:avLst/>
          </a:prstGeom>
        </p:spPr>
        <p:txBody>
          <a:bodyPr wrap="square">
            <a:spAutoFit/>
          </a:bodyPr>
          <a:lstStyle/>
          <a:p>
            <a:pPr marL="342900" indent="-342900">
              <a:buFont typeface="Arial" panose="020B0604020202020204" pitchFamily="34" charset="0"/>
              <a:buChar char="•"/>
            </a:pPr>
            <a:r>
              <a:rPr lang="cs-CZ" sz="2000" dirty="0">
                <a:ea typeface="Calibri" panose="020F0502020204030204" pitchFamily="34" charset="0"/>
              </a:rPr>
              <a:t>umožňuje </a:t>
            </a:r>
            <a:r>
              <a:rPr lang="cs-CZ" sz="2000" dirty="0">
                <a:latin typeface="Times New Roman" panose="02020603050405020304" pitchFamily="18" charset="0"/>
                <a:ea typeface="Calibri" panose="020F0502020204030204" pitchFamily="34" charset="0"/>
                <a:cs typeface="Times New Roman" panose="02020603050405020304" pitchFamily="18" charset="0"/>
              </a:rPr>
              <a:t>nastavit</a:t>
            </a:r>
            <a:r>
              <a:rPr lang="cs-CZ" sz="2000" dirty="0">
                <a:ea typeface="Calibri" panose="020F0502020204030204" pitchFamily="34" charset="0"/>
              </a:rPr>
              <a:t> pro datový bod, zda vlastnosti následují datový bod grafu či ne</a:t>
            </a:r>
          </a:p>
          <a:p>
            <a:pPr marL="342900" indent="-342900">
              <a:buFont typeface="Arial" panose="020B0604020202020204" pitchFamily="34" charset="0"/>
              <a:buChar char="•"/>
            </a:pPr>
            <a:r>
              <a:rPr lang="cs-CZ" sz="2000" dirty="0"/>
              <a:t>volba je dostupná pro vybraný dokument nebo všechny nové dokumenty</a:t>
            </a:r>
          </a:p>
        </p:txBody>
      </p:sp>
    </p:spTree>
    <p:extLst>
      <p:ext uri="{BB962C8B-B14F-4D97-AF65-F5344CB8AC3E}">
        <p14:creationId xmlns:p14="http://schemas.microsoft.com/office/powerpoint/2010/main" val="762231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Obdélník 4"/>
          <p:cNvSpPr/>
          <p:nvPr/>
        </p:nvSpPr>
        <p:spPr>
          <a:xfrm>
            <a:off x="638629" y="1305342"/>
            <a:ext cx="10276114" cy="4524315"/>
          </a:xfrm>
          <a:prstGeom prst="rect">
            <a:avLst/>
          </a:prstGeom>
        </p:spPr>
        <p:txBody>
          <a:bodyPr wrap="square">
            <a:spAutoFit/>
          </a:bodyPr>
          <a:lstStyle/>
          <a:p>
            <a:r>
              <a:rPr lang="cs-CZ" sz="2400" b="1" dirty="0"/>
              <a:t>Nabídka Soubor &gt; Možnosti &gt; Upřesnit &gt; Zobrazit obsah dokumentu </a:t>
            </a:r>
          </a:p>
          <a:p>
            <a:r>
              <a:rPr lang="cs-CZ" sz="2400" dirty="0"/>
              <a:t>umožňuje nastavit zobrazení obsahu, mezi něž patří např. zobrazování barev a obrázků pozadí v režimu rozložení při tisku, nastavení zobrazení grafiky při rolování dokumentu, zobrazení vybraných objektů souvisejících s obsahem, např. záložek, hranic textu, značek oříznutí apod. Dále umožňuje tato nabídka nastavení parametrů konceptu a osnovy, jako např. font písma konceptu, velikost písma apod.</a:t>
            </a:r>
          </a:p>
          <a:p>
            <a:r>
              <a:rPr lang="cs-CZ" sz="2400" dirty="0"/>
              <a:t>Nabídka </a:t>
            </a:r>
            <a:r>
              <a:rPr lang="cs-CZ" sz="2400" b="1" dirty="0"/>
              <a:t>Soubor &gt; Možnosti &gt; Upřesnit &gt; Zobrazení </a:t>
            </a:r>
            <a:r>
              <a:rPr lang="cs-CZ" sz="2400" dirty="0"/>
              <a:t>oproti předchozí nabídce upřesňuje nastavení zobrazení objektů, nikoli obsahu. Typickým příkladem je zobrazování posuvníků zobrazování klávesových zkratek u popisů ovládacích prvků. Upřesňuje rovněž zobrazení doplňujících údajů, například jednotek (centimetry/milimetry, body apod.).</a:t>
            </a:r>
          </a:p>
        </p:txBody>
      </p:sp>
    </p:spTree>
    <p:extLst>
      <p:ext uri="{BB962C8B-B14F-4D97-AF65-F5344CB8AC3E}">
        <p14:creationId xmlns:p14="http://schemas.microsoft.com/office/powerpoint/2010/main" val="6028209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Obdélník 4"/>
          <p:cNvSpPr/>
          <p:nvPr/>
        </p:nvSpPr>
        <p:spPr>
          <a:xfrm>
            <a:off x="0" y="1305342"/>
            <a:ext cx="11764311" cy="5509200"/>
          </a:xfrm>
          <a:prstGeom prst="rect">
            <a:avLst/>
          </a:prstGeom>
        </p:spPr>
        <p:txBody>
          <a:bodyPr wrap="square">
            <a:spAutoFit/>
          </a:bodyPr>
          <a:lstStyle/>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Tisk </a:t>
            </a:r>
            <a:r>
              <a:rPr lang="cs-CZ" sz="2400" dirty="0">
                <a:latin typeface="Times New Roman" panose="02020603050405020304" pitchFamily="18" charset="0"/>
                <a:ea typeface="Calibri" panose="020F0502020204030204" pitchFamily="34" charset="0"/>
                <a:cs typeface="Times New Roman" panose="02020603050405020304" pitchFamily="18" charset="0"/>
              </a:rPr>
              <a:t>upřesňuje nabídky tisku související s nastavení tiskárny, které doplňuje o nabídky, které nesouvisí s tiskárnou, ale s dokumentem. Například z důvodu úspor lze dokument tisknout jako koncept.</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Nabídky související s tiskárnou souvisí se systémovými nastaveními a ne vždy je lze realizovat (například použití výchozího zásobníku tiskárny). </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Při tisku tohoto dokumentu</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rozšiřuje předchozí nabídku o nastavení tisku formulářových dat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Postscriptu</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Ukládání </a:t>
            </a:r>
            <a:r>
              <a:rPr lang="cs-CZ" sz="2400" dirty="0">
                <a:latin typeface="Times New Roman" panose="02020603050405020304" pitchFamily="18" charset="0"/>
                <a:ea typeface="Calibri" panose="020F0502020204030204" pitchFamily="34" charset="0"/>
                <a:cs typeface="Times New Roman" panose="02020603050405020304" pitchFamily="18" charset="0"/>
              </a:rPr>
              <a:t>slouží</a:t>
            </a:r>
            <a:r>
              <a:rPr lang="cs-CZ" sz="2400" b="1"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k nastavení</a:t>
            </a:r>
            <a:r>
              <a:rPr lang="cs-CZ" sz="2400" b="1"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parametrů ukládání souvisejících s šablonou </a:t>
            </a:r>
            <a:r>
              <a:rPr lang="cs-CZ" sz="2400" dirty="0" err="1">
                <a:latin typeface="Times New Roman" panose="02020603050405020304" pitchFamily="18" charset="0"/>
                <a:ea typeface="Calibri" panose="020F0502020204030204" pitchFamily="34" charset="0"/>
                <a:cs typeface="Times New Roman" panose="02020603050405020304" pitchFamily="18" charset="0"/>
              </a:rPr>
              <a:t>Normal</a:t>
            </a:r>
            <a:r>
              <a:rPr lang="cs-CZ" sz="2400" dirty="0">
                <a:latin typeface="Times New Roman" panose="02020603050405020304" pitchFamily="18" charset="0"/>
                <a:ea typeface="Calibri" panose="020F0502020204030204" pitchFamily="34" charset="0"/>
                <a:cs typeface="Times New Roman" panose="02020603050405020304" pitchFamily="18" charset="0"/>
              </a:rPr>
              <a:t>, s vytvářením záložní kopie a ukládání na pozadí a s chováním záložní kopie souboru otevřeného na vzdáleném počítači.</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Při sdílení tohoto dokumentu zachovat věrnost:</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upřesňuje chování sdíleného dokumentu, především informace o jazyku dokumentu a formát dat formuláře.</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2491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 &gt; Upřesnit &gt; Obecné</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6" y="1490711"/>
            <a:ext cx="2966860" cy="4739759"/>
          </a:xfrm>
          <a:prstGeom prst="rect">
            <a:avLst/>
          </a:prstGeom>
        </p:spPr>
        <p:txBody>
          <a:bodyPr wrap="square">
            <a:spAutoFit/>
          </a:bodyPr>
          <a:lstStyle/>
          <a:p>
            <a:pPr indent="180340" algn="just">
              <a:lnSpc>
                <a:spcPct val="115000"/>
              </a:lnSpc>
              <a:spcBef>
                <a:spcPts val="1200"/>
              </a:spcBef>
              <a:spcAft>
                <a:spcPts val="1200"/>
              </a:spcAft>
            </a:pPr>
            <a:r>
              <a:rPr lang="cs-CZ" sz="2200" dirty="0"/>
              <a:t>upřesňuje obecné (1), včetně umístění souborů (2) či vlastností dokumentu ukládaného jako www (3), práce s www dokumentem je dále upřesněna pomocí okna s pěti záložkami, kde jsou dále nastavení prohlížeče (4), souborů (5), obrázků (6), kódování (7) a písma </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1217" b="4407"/>
          <a:stretch/>
        </p:blipFill>
        <p:spPr bwMode="auto">
          <a:xfrm>
            <a:off x="3773714" y="1367601"/>
            <a:ext cx="8244114" cy="5490399"/>
          </a:xfrm>
          <a:prstGeom prst="rect">
            <a:avLst/>
          </a:prstGeom>
          <a:noFill/>
        </p:spPr>
      </p:pic>
    </p:spTree>
    <p:extLst>
      <p:ext uri="{BB962C8B-B14F-4D97-AF65-F5344CB8AC3E}">
        <p14:creationId xmlns:p14="http://schemas.microsoft.com/office/powerpoint/2010/main" val="40098588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Obdélník 4"/>
          <p:cNvSpPr/>
          <p:nvPr/>
        </p:nvSpPr>
        <p:spPr>
          <a:xfrm>
            <a:off x="307570" y="1581113"/>
            <a:ext cx="11205029" cy="439812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Možnosti rozložení pro</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slouží k nastavení parametrů vztahujících se k rozložení textu. Například pro text v tabulce zde lze nastavit, zda se má upravit výška řádku podle mřížky v tabulce. Pro stránku lze nastavit odstranění nadbytečných prázdných řádků na konci či začátku stránky, nastavit používání pravidel zalamování řádků apod.</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Možnosti kompatibility pro</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lze nastavit, zda se použije kompatibilní nastavení pro otevřený dokument nebo pro všechny dokumenty.</a:t>
            </a:r>
          </a:p>
          <a:p>
            <a:pPr indent="180340" algn="just">
              <a:spcBef>
                <a:spcPts val="600"/>
              </a:spcBef>
              <a:spcAft>
                <a:spcPts val="6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8330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a:t>
            </a:r>
            <a:r>
              <a:rPr lang="cs-CZ" sz="3600" dirty="0">
                <a:solidFill>
                  <a:prstClr val="black"/>
                </a:solidFill>
                <a:latin typeface="Calibri" panose="020F0502020204030204"/>
              </a:rPr>
              <a:t>, m</a:t>
            </a:r>
            <a:r>
              <a:rPr lang="en-US" sz="3600" dirty="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a:solidFill>
                  <a:srgbClr val="000000"/>
                </a:solidFill>
                <a:latin typeface="Calibri" panose="020F0502020204030204" pitchFamily="34" charset="0"/>
                <a:cs typeface="Calibri" panose="020F0502020204030204" pitchFamily="34" charset="0"/>
              </a:rPr>
              <a:t>Karta </a:t>
            </a:r>
            <a:r>
              <a:rPr lang="cs-CZ" sz="2800" b="1" dirty="0">
                <a:solidFill>
                  <a:srgbClr val="000000"/>
                </a:solidFill>
                <a:latin typeface="Calibri" panose="020F0502020204030204" pitchFamily="34" charset="0"/>
                <a:cs typeface="Calibri" panose="020F0502020204030204" pitchFamily="34" charset="0"/>
              </a:rPr>
              <a:t>Soubor &gt; </a:t>
            </a:r>
            <a:r>
              <a:rPr lang="cs-CZ" sz="2800" b="1" dirty="0"/>
              <a:t>Možnosti &gt; Přizpůsobit pás karet</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116115" y="1490711"/>
            <a:ext cx="11901714" cy="1260345"/>
          </a:xfrm>
          <a:prstGeom prst="rect">
            <a:avLst/>
          </a:prstGeom>
        </p:spPr>
        <p:txBody>
          <a:bodyPr wrap="square">
            <a:spAutoFit/>
          </a:bodyPr>
          <a:lstStyle/>
          <a:p>
            <a:pPr indent="180340" algn="just">
              <a:lnSpc>
                <a:spcPct val="115000"/>
              </a:lnSpc>
              <a:spcBef>
                <a:spcPts val="1200"/>
              </a:spcBef>
              <a:spcAft>
                <a:spcPts val="1200"/>
              </a:spcAft>
            </a:pPr>
            <a:r>
              <a:rPr lang="cs-CZ" sz="2200" dirty="0"/>
              <a:t>Umožňuje aktivovat a skrývat karty, rozšiřovat skupiny nabídek, vytvářet vlastní karty a skupiny voleb (1). Součástí voleb může být i spuštění existujícího makra. Výběr požadované volby provádím v nabídce Zvolit příkazy (2), která je dále strukturovaná (3). Pomocí volby Přidat/Odebrat (4) lze modifikovat karty</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500355" y="2751057"/>
            <a:ext cx="11263955" cy="4375458"/>
          </a:xfrm>
          <a:prstGeom prst="rect">
            <a:avLst/>
          </a:prstGeom>
          <a:noFill/>
        </p:spPr>
      </p:pic>
    </p:spTree>
    <p:extLst>
      <p:ext uri="{BB962C8B-B14F-4D97-AF65-F5344CB8AC3E}">
        <p14:creationId xmlns:p14="http://schemas.microsoft.com/office/powerpoint/2010/main" val="16167422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41057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Přednáška měla za cíl seznámit studenty se základní filosofií balíku MS Office, uživatelským rozhraním, s typy jednotlivých dokumentů, pracovní plochou jednotlivých programů a se základními objekty, se kterými se v jednotlivých dokumentech při práci setkají. Ukazuje unifikaci prostředí a nabídek v jednotlivých aplikacích ale taky rozdílnosti.</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Současně byla ukázána úskalí plynoucími z proměnlivého prostředí a studenti byli upozorněni na disproporce v ovládáním.</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Další možnosti práce s aplikacemi MS Office budou probírány na dalších tutoriálech v rámci prostředí jednotlivých aplikací.</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05963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sp>
        <p:nvSpPr>
          <p:cNvPr id="3" name="Obdélník 2"/>
          <p:cNvSpPr/>
          <p:nvPr/>
        </p:nvSpPr>
        <p:spPr>
          <a:xfrm>
            <a:off x="274513" y="1484611"/>
            <a:ext cx="11809339" cy="4401205"/>
          </a:xfrm>
          <a:prstGeom prst="rect">
            <a:avLst/>
          </a:prstGeom>
        </p:spPr>
        <p:txBody>
          <a:bodyPr wrap="square">
            <a:spAutoFit/>
          </a:bodyPr>
          <a:lstStyle/>
          <a:p>
            <a:pPr algn="just"/>
            <a:r>
              <a:rPr lang="cs-CZ" sz="2800" dirty="0"/>
              <a:t>Verze Microsoft Office jsou obecně označovány rokem, pro který vznikly. Existuje množina verzí vzniklých mezi roky 1995 až 2016. </a:t>
            </a:r>
          </a:p>
          <a:p>
            <a:pPr algn="just"/>
            <a:r>
              <a:rPr lang="cs-CZ" sz="2800" dirty="0"/>
              <a:t>Vzhledem k průběžnému vývoji informačních technologií jsou sady Office inovovány, aktualizovány a přizpůsobovány jejím uživatelům, což je důvodem k neustálému vydávání nových verzí, verze nejdou standardně updatovat na vyšší verzi, je nutné novou verzi zakoupit. </a:t>
            </a:r>
          </a:p>
          <a:p>
            <a:pPr algn="just"/>
            <a:r>
              <a:rPr lang="cs-CZ" sz="2800" dirty="0"/>
              <a:t>Tento problém odstraňuje možnost pronájmu software nabízená jako MS Office 365.</a:t>
            </a:r>
          </a:p>
          <a:p>
            <a:pPr algn="just"/>
            <a:endParaRPr lang="cs-CZ" sz="2800" dirty="0">
              <a:solidFill>
                <a:srgbClr val="000000"/>
              </a:solidFill>
            </a:endParaRPr>
          </a:p>
          <a:p>
            <a:pPr algn="just"/>
            <a:endParaRPr lang="cs-CZ" sz="28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Tree>
    <p:extLst>
      <p:ext uri="{BB962C8B-B14F-4D97-AF65-F5344CB8AC3E}">
        <p14:creationId xmlns:p14="http://schemas.microsoft.com/office/powerpoint/2010/main" val="409651820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TotalTime>
  <Words>6109</Words>
  <Application>Microsoft Office PowerPoint</Application>
  <PresentationFormat>Širokoúhlá obrazovka</PresentationFormat>
  <Paragraphs>445</Paragraphs>
  <Slides>87</Slides>
  <Notes>2</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87</vt:i4>
      </vt:variant>
    </vt:vector>
  </HeadingPairs>
  <TitlesOfParts>
    <vt:vector size="94" baseType="lpstr">
      <vt:lpstr>Arial</vt:lpstr>
      <vt:lpstr>Calibri</vt:lpstr>
      <vt:lpstr>Calibri Light</vt:lpstr>
      <vt:lpstr>Symbol</vt:lpstr>
      <vt:lpstr>Times New Roman</vt:lpstr>
      <vt:lpstr>Motiv Office</vt:lpstr>
      <vt:lpstr>SLU</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Josef Botlík</cp:lastModifiedBy>
  <cp:revision>66</cp:revision>
  <dcterms:created xsi:type="dcterms:W3CDTF">2018-05-01T11:53:06Z</dcterms:created>
  <dcterms:modified xsi:type="dcterms:W3CDTF">2020-10-22T20:15:25Z</dcterms:modified>
</cp:coreProperties>
</file>