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86" r:id="rId3"/>
    <p:sldId id="288" r:id="rId4"/>
    <p:sldId id="316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9" r:id="rId25"/>
    <p:sldId id="310" r:id="rId26"/>
    <p:sldId id="312" r:id="rId27"/>
    <p:sldId id="313" r:id="rId28"/>
    <p:sldId id="314" r:id="rId29"/>
    <p:sldId id="315" r:id="rId30"/>
    <p:sldId id="317" r:id="rId3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-330" y="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4" Type="http://schemas.openxmlformats.org/officeDocument/2006/relationships/image" Target="../media/image5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4" Type="http://schemas.openxmlformats.org/officeDocument/2006/relationships/image" Target="../media/image6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6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14.5.2019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0.bin"/><Relationship Id="rId3" Type="http://schemas.openxmlformats.org/officeDocument/2006/relationships/image" Target="../media/image8.png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png"/><Relationship Id="rId11" Type="http://schemas.openxmlformats.org/officeDocument/2006/relationships/oleObject" Target="../embeddings/oleObject9.bin"/><Relationship Id="rId5" Type="http://schemas.openxmlformats.org/officeDocument/2006/relationships/image" Target="../media/image10.wmf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12.wmf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8.png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png"/><Relationship Id="rId5" Type="http://schemas.openxmlformats.org/officeDocument/2006/relationships/image" Target="../media/image17.wmf"/><Relationship Id="rId10" Type="http://schemas.openxmlformats.org/officeDocument/2006/relationships/image" Target="../media/image18.wmf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8.png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png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oleObject" Target="../embeddings/oleObject17.bin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5.png"/><Relationship Id="rId4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8.png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png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1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8.png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4.png"/><Relationship Id="rId5" Type="http://schemas.openxmlformats.org/officeDocument/2006/relationships/image" Target="../media/image31.wmf"/><Relationship Id="rId10" Type="http://schemas.openxmlformats.org/officeDocument/2006/relationships/image" Target="../media/image33.wmf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5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8.png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7.png"/><Relationship Id="rId5" Type="http://schemas.openxmlformats.org/officeDocument/2006/relationships/image" Target="../media/image35.wmf"/><Relationship Id="rId4" Type="http://schemas.openxmlformats.org/officeDocument/2006/relationships/oleObject" Target="../embeddings/oleObject2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8.bin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41.png"/><Relationship Id="rId10" Type="http://schemas.openxmlformats.org/officeDocument/2006/relationships/image" Target="../media/image1.png"/><Relationship Id="rId4" Type="http://schemas.openxmlformats.org/officeDocument/2006/relationships/image" Target="../media/image38.wmf"/><Relationship Id="rId9" Type="http://schemas.openxmlformats.org/officeDocument/2006/relationships/image" Target="../media/image40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oleObject" Target="../embeddings/oleObject31.bin"/><Relationship Id="rId7" Type="http://schemas.openxmlformats.org/officeDocument/2006/relationships/image" Target="../media/image43.wmf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45.wmf"/><Relationship Id="rId5" Type="http://schemas.openxmlformats.org/officeDocument/2006/relationships/image" Target="../media/image46.png"/><Relationship Id="rId10" Type="http://schemas.openxmlformats.org/officeDocument/2006/relationships/oleObject" Target="../embeddings/oleObject34.bin"/><Relationship Id="rId4" Type="http://schemas.openxmlformats.org/officeDocument/2006/relationships/image" Target="../media/image42.wmf"/><Relationship Id="rId9" Type="http://schemas.openxmlformats.org/officeDocument/2006/relationships/image" Target="../media/image4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oleObject" Target="../embeddings/oleObject35.bin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49.png"/><Relationship Id="rId4" Type="http://schemas.openxmlformats.org/officeDocument/2006/relationships/image" Target="../media/image47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oleObject" Target="../embeddings/oleObject37.bin"/><Relationship Id="rId7" Type="http://schemas.openxmlformats.org/officeDocument/2006/relationships/image" Target="../media/image51.wmf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53.wmf"/><Relationship Id="rId5" Type="http://schemas.openxmlformats.org/officeDocument/2006/relationships/image" Target="../media/image54.png"/><Relationship Id="rId10" Type="http://schemas.openxmlformats.org/officeDocument/2006/relationships/oleObject" Target="../embeddings/oleObject40.bin"/><Relationship Id="rId4" Type="http://schemas.openxmlformats.org/officeDocument/2006/relationships/image" Target="../media/image50.wmf"/><Relationship Id="rId9" Type="http://schemas.openxmlformats.org/officeDocument/2006/relationships/image" Target="../media/image52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oleObject" Target="../embeddings/oleObject41.bin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2.bin"/><Relationship Id="rId5" Type="http://schemas.openxmlformats.org/officeDocument/2006/relationships/image" Target="../media/image57.png"/><Relationship Id="rId4" Type="http://schemas.openxmlformats.org/officeDocument/2006/relationships/image" Target="../media/image55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oleObject" Target="../embeddings/oleObject43.bin"/><Relationship Id="rId7" Type="http://schemas.openxmlformats.org/officeDocument/2006/relationships/image" Target="../media/image59.wmf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61.wmf"/><Relationship Id="rId5" Type="http://schemas.openxmlformats.org/officeDocument/2006/relationships/image" Target="../media/image62.png"/><Relationship Id="rId10" Type="http://schemas.openxmlformats.org/officeDocument/2006/relationships/oleObject" Target="../embeddings/oleObject46.bin"/><Relationship Id="rId4" Type="http://schemas.openxmlformats.org/officeDocument/2006/relationships/image" Target="../media/image58.wmf"/><Relationship Id="rId9" Type="http://schemas.openxmlformats.org/officeDocument/2006/relationships/image" Target="../media/image60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oleObject" Target="../embeddings/oleObject47.bin"/><Relationship Id="rId7" Type="http://schemas.openxmlformats.org/officeDocument/2006/relationships/image" Target="../media/image6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8.bin"/><Relationship Id="rId5" Type="http://schemas.openxmlformats.org/officeDocument/2006/relationships/image" Target="../media/image66.png"/><Relationship Id="rId10" Type="http://schemas.openxmlformats.org/officeDocument/2006/relationships/image" Target="../media/image1.png"/><Relationship Id="rId4" Type="http://schemas.openxmlformats.org/officeDocument/2006/relationships/image" Target="../media/image63.wmf"/><Relationship Id="rId9" Type="http://schemas.openxmlformats.org/officeDocument/2006/relationships/image" Target="../media/image65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image" Target="../media/image8.png"/><Relationship Id="rId7" Type="http://schemas.openxmlformats.org/officeDocument/2006/relationships/image" Target="../media/image6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51.bin"/><Relationship Id="rId5" Type="http://schemas.openxmlformats.org/officeDocument/2006/relationships/image" Target="../media/image67.wmf"/><Relationship Id="rId4" Type="http://schemas.openxmlformats.org/officeDocument/2006/relationships/oleObject" Target="../embeddings/oleObject50.bin"/><Relationship Id="rId9" Type="http://schemas.openxmlformats.org/officeDocument/2006/relationships/image" Target="../media/image69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1.png"/><Relationship Id="rId4" Type="http://schemas.openxmlformats.org/officeDocument/2006/relationships/image" Target="../media/image70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8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image" Target="../media/image5.wmf"/><Relationship Id="rId10" Type="http://schemas.openxmlformats.org/officeDocument/2006/relationships/image" Target="../media/image7.wmf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794083"/>
            <a:ext cx="4784758" cy="5449061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370634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r>
              <a:rPr lang="cs-CZ" sz="4000" b="1" dirty="0" smtClean="0"/>
              <a:t>KVANTITATIVNÍ</a:t>
            </a:r>
          </a:p>
          <a:p>
            <a:endParaRPr lang="cs-CZ" sz="4000" b="1" dirty="0"/>
          </a:p>
          <a:p>
            <a:r>
              <a:rPr lang="cs-CZ" sz="4000" b="1" dirty="0" smtClean="0"/>
              <a:t> METODY</a:t>
            </a:r>
          </a:p>
          <a:p>
            <a:endParaRPr lang="cs-CZ" sz="4000" b="1" dirty="0"/>
          </a:p>
          <a:p>
            <a:r>
              <a:rPr lang="cs-CZ" sz="4000" b="1" dirty="0" smtClean="0"/>
              <a:t>5. PREZENTACE</a:t>
            </a:r>
          </a:p>
          <a:p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1966670"/>
            <a:ext cx="4806091" cy="24523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spcBef>
                <a:spcPts val="0"/>
              </a:spcBef>
              <a:buNone/>
            </a:pPr>
            <a:r>
              <a:rPr lang="cs-CZ" sz="2800" b="1" i="1" dirty="0">
                <a:solidFill>
                  <a:srgbClr val="002060"/>
                </a:solidFill>
              </a:rPr>
              <a:t>Témata přednášky: </a:t>
            </a: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800" b="1" i="1" dirty="0">
                <a:solidFill>
                  <a:srgbClr val="002060"/>
                </a:solidFill>
              </a:rPr>
              <a:t>d</a:t>
            </a:r>
            <a:r>
              <a:rPr lang="cs-CZ" sz="2800" b="1" i="1" dirty="0" smtClean="0">
                <a:solidFill>
                  <a:srgbClr val="002060"/>
                </a:solidFill>
              </a:rPr>
              <a:t>efinice funkce, </a:t>
            </a: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800" b="1" i="1" dirty="0">
                <a:solidFill>
                  <a:srgbClr val="002060"/>
                </a:solidFill>
              </a:rPr>
              <a:t>v</a:t>
            </a:r>
            <a:r>
              <a:rPr lang="cs-CZ" sz="2800" b="1" i="1" dirty="0" smtClean="0">
                <a:solidFill>
                  <a:srgbClr val="002060"/>
                </a:solidFill>
              </a:rPr>
              <a:t>lastnosti funkcí, </a:t>
            </a: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800" b="1" i="1" dirty="0" smtClean="0">
                <a:solidFill>
                  <a:srgbClr val="002060"/>
                </a:solidFill>
              </a:rPr>
              <a:t>grafy elementárních funkcí,</a:t>
            </a: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800" b="1" i="1" dirty="0" smtClean="0">
                <a:solidFill>
                  <a:srgbClr val="002060"/>
                </a:solidFill>
              </a:rPr>
              <a:t>definiční obor funkce. </a:t>
            </a:r>
            <a:endParaRPr lang="en-GB" sz="2800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 </a:t>
            </a:r>
            <a:endParaRPr lang="cs-CZ" b="1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9782407"/>
              </p:ext>
            </p:extLst>
          </p:nvPr>
        </p:nvGraphicFramePr>
        <p:xfrm>
          <a:off x="3930774" y="449337"/>
          <a:ext cx="17145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Rovnice" r:id="rId4" imgW="1714500" imgH="1041400" progId="Equation.3">
                  <p:embed/>
                </p:oleObj>
              </mc:Choice>
              <mc:Fallback>
                <p:oleObj name="Rovnice" r:id="rId4" imgW="1714500" imgH="1041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0774" y="449337"/>
                        <a:ext cx="17145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6">
            <a:lum contrast="24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881" y="1903551"/>
            <a:ext cx="5714286" cy="3533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8029308"/>
              </p:ext>
            </p:extLst>
          </p:nvPr>
        </p:nvGraphicFramePr>
        <p:xfrm>
          <a:off x="1639614" y="5746531"/>
          <a:ext cx="26924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Rovnice" r:id="rId7" imgW="2692400" imgH="508000" progId="Equation.3">
                  <p:embed/>
                </p:oleObj>
              </mc:Choice>
              <mc:Fallback>
                <p:oleObj name="Rovnice" r:id="rId7" imgW="2692400" imgH="508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614" y="5746531"/>
                        <a:ext cx="26924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6216595"/>
              </p:ext>
            </p:extLst>
          </p:nvPr>
        </p:nvGraphicFramePr>
        <p:xfrm>
          <a:off x="4946869" y="5751348"/>
          <a:ext cx="28702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Rovnice" r:id="rId9" imgW="2870200" imgH="520700" progId="Equation.3">
                  <p:embed/>
                </p:oleObj>
              </mc:Choice>
              <mc:Fallback>
                <p:oleObj name="Rovnice" r:id="rId9" imgW="2870200" imgH="520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6869" y="5751348"/>
                        <a:ext cx="28702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8540647"/>
              </p:ext>
            </p:extLst>
          </p:nvPr>
        </p:nvGraphicFramePr>
        <p:xfrm>
          <a:off x="7844057" y="2609193"/>
          <a:ext cx="3832225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Rovnice" r:id="rId11" imgW="3937000" imgH="1041400" progId="Equation.3">
                  <p:embed/>
                </p:oleObj>
              </mc:Choice>
              <mc:Fallback>
                <p:oleObj name="Rovnice" r:id="rId11" imgW="3937000" imgH="1041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4057" y="2609193"/>
                        <a:ext cx="3832225" cy="101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5521419"/>
              </p:ext>
            </p:extLst>
          </p:nvPr>
        </p:nvGraphicFramePr>
        <p:xfrm>
          <a:off x="7603526" y="3817883"/>
          <a:ext cx="4368800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Rovnice" r:id="rId13" imgW="4445000" imgH="1041400" progId="Equation.3">
                  <p:embed/>
                </p:oleObj>
              </mc:Choice>
              <mc:Fallback>
                <p:oleObj name="Rovnice" r:id="rId13" imgW="4445000" imgH="1041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3526" y="3817883"/>
                        <a:ext cx="4368800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411006"/>
              </p:ext>
            </p:extLst>
          </p:nvPr>
        </p:nvGraphicFramePr>
        <p:xfrm>
          <a:off x="8426669" y="5060733"/>
          <a:ext cx="939800" cy="1024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Rovnice" r:id="rId15" imgW="939392" imgH="1040948" progId="Equation.3">
                  <p:embed/>
                </p:oleObj>
              </mc:Choice>
              <mc:Fallback>
                <p:oleObj name="Rovnice" r:id="rId15" imgW="939392" imgH="1040948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6669" y="5060733"/>
                        <a:ext cx="939800" cy="10247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9632731" y="5302250"/>
            <a:ext cx="218615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3600" dirty="0"/>
              <a:t>neexistuje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78862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6589127"/>
              </p:ext>
            </p:extLst>
          </p:nvPr>
        </p:nvGraphicFramePr>
        <p:xfrm>
          <a:off x="4018579" y="611156"/>
          <a:ext cx="1854200" cy="710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Rovnice" r:id="rId4" imgW="1879600" imgH="584200" progId="Equation.3">
                  <p:embed/>
                </p:oleObj>
              </mc:Choice>
              <mc:Fallback>
                <p:oleObj name="Rovnice" r:id="rId4" imgW="1879600" imgH="584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8579" y="611156"/>
                        <a:ext cx="1854200" cy="7103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862" y="1968063"/>
            <a:ext cx="4934607" cy="3912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1627456"/>
              </p:ext>
            </p:extLst>
          </p:nvPr>
        </p:nvGraphicFramePr>
        <p:xfrm>
          <a:off x="2356944" y="6085492"/>
          <a:ext cx="43434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Rovnice" r:id="rId7" imgW="4775200" imgH="558800" progId="Equation.3">
                  <p:embed/>
                </p:oleObj>
              </mc:Choice>
              <mc:Fallback>
                <p:oleObj name="Rovnice" r:id="rId7" imgW="4775200" imgH="558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6944" y="6085492"/>
                        <a:ext cx="43434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061891"/>
              </p:ext>
            </p:extLst>
          </p:nvPr>
        </p:nvGraphicFramePr>
        <p:xfrm>
          <a:off x="6934609" y="3707086"/>
          <a:ext cx="43053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Rovnice" r:id="rId9" imgW="4381500" imgH="749300" progId="Equation.3">
                  <p:embed/>
                </p:oleObj>
              </mc:Choice>
              <mc:Fallback>
                <p:oleObj name="Rovnice" r:id="rId9" imgW="4381500" imgH="749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609" y="3707086"/>
                        <a:ext cx="430530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183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216549"/>
              </p:ext>
            </p:extLst>
          </p:nvPr>
        </p:nvGraphicFramePr>
        <p:xfrm>
          <a:off x="3778374" y="449337"/>
          <a:ext cx="20193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Rovnice" r:id="rId4" imgW="2019300" imgH="1181100" progId="Equation.3">
                  <p:embed/>
                </p:oleObj>
              </mc:Choice>
              <mc:Fallback>
                <p:oleObj name="Rovnice" r:id="rId4" imgW="2019300" imgH="1181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374" y="449337"/>
                        <a:ext cx="2019300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476" y="1859280"/>
            <a:ext cx="6984124" cy="3674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4285706"/>
              </p:ext>
            </p:extLst>
          </p:nvPr>
        </p:nvGraphicFramePr>
        <p:xfrm>
          <a:off x="1545021" y="5844026"/>
          <a:ext cx="7685088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Rovnice" r:id="rId7" imgW="7683500" imgH="723900" progId="Equation.3">
                  <p:embed/>
                </p:oleObj>
              </mc:Choice>
              <mc:Fallback>
                <p:oleObj name="Rovnice" r:id="rId7" imgW="7683500" imgH="723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5021" y="5844026"/>
                        <a:ext cx="7685088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016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1757639"/>
              </p:ext>
            </p:extLst>
          </p:nvPr>
        </p:nvGraphicFramePr>
        <p:xfrm>
          <a:off x="3854574" y="626922"/>
          <a:ext cx="1866900" cy="677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Rovnice" r:id="rId3" imgW="1866090" imgH="583947" progId="Equation.3">
                  <p:embed/>
                </p:oleObj>
              </mc:Choice>
              <mc:Fallback>
                <p:oleObj name="Rovnice" r:id="rId3" imgW="1866090" imgH="583947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4574" y="626922"/>
                        <a:ext cx="1866900" cy="6771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193" y="1891863"/>
            <a:ext cx="6448098" cy="4048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3153782"/>
              </p:ext>
            </p:extLst>
          </p:nvPr>
        </p:nvGraphicFramePr>
        <p:xfrm>
          <a:off x="1295838" y="5940481"/>
          <a:ext cx="84709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Rovnice" r:id="rId6" imgW="8775700" imgH="749300" progId="Equation.3">
                  <p:embed/>
                </p:oleObj>
              </mc:Choice>
              <mc:Fallback>
                <p:oleObj name="Rovnice" r:id="rId6" imgW="8775700" imgH="749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838" y="5940481"/>
                        <a:ext cx="847090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Obrázek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21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832376"/>
              </p:ext>
            </p:extLst>
          </p:nvPr>
        </p:nvGraphicFramePr>
        <p:xfrm>
          <a:off x="3778374" y="660097"/>
          <a:ext cx="2019300" cy="704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Rovnice" r:id="rId4" imgW="2019300" imgH="558800" progId="Equation.3">
                  <p:embed/>
                </p:oleObj>
              </mc:Choice>
              <mc:Fallback>
                <p:oleObj name="Rovnice" r:id="rId4" imgW="2019300" imgH="558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374" y="660097"/>
                        <a:ext cx="2019300" cy="7041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Skupina 18"/>
          <p:cNvGrpSpPr/>
          <p:nvPr/>
        </p:nvGrpSpPr>
        <p:grpSpPr>
          <a:xfrm>
            <a:off x="990600" y="1828800"/>
            <a:ext cx="7315200" cy="3962400"/>
            <a:chOff x="990600" y="1371600"/>
            <a:chExt cx="7315200" cy="3962400"/>
          </a:xfrm>
        </p:grpSpPr>
        <p:sp>
          <p:nvSpPr>
            <p:cNvPr id="20" name="Line 5"/>
            <p:cNvSpPr>
              <a:spLocks noChangeShapeType="1"/>
            </p:cNvSpPr>
            <p:nvPr/>
          </p:nvSpPr>
          <p:spPr bwMode="auto">
            <a:xfrm>
              <a:off x="1066800" y="3429000"/>
              <a:ext cx="7010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" name="Arc 6"/>
            <p:cNvSpPr>
              <a:spLocks/>
            </p:cNvSpPr>
            <p:nvPr/>
          </p:nvSpPr>
          <p:spPr bwMode="auto">
            <a:xfrm flipV="1">
              <a:off x="1447800" y="3429000"/>
              <a:ext cx="3124200" cy="13716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" name="Arc 7"/>
            <p:cNvSpPr>
              <a:spLocks/>
            </p:cNvSpPr>
            <p:nvPr/>
          </p:nvSpPr>
          <p:spPr bwMode="auto">
            <a:xfrm flipH="1">
              <a:off x="4572000" y="2057400"/>
              <a:ext cx="3124200" cy="13716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3" name="Line 10"/>
            <p:cNvSpPr>
              <a:spLocks noChangeShapeType="1"/>
            </p:cNvSpPr>
            <p:nvPr/>
          </p:nvSpPr>
          <p:spPr bwMode="auto">
            <a:xfrm>
              <a:off x="4533900" y="1524000"/>
              <a:ext cx="76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" name="Line 12"/>
            <p:cNvSpPr>
              <a:spLocks noChangeShapeType="1"/>
            </p:cNvSpPr>
            <p:nvPr/>
          </p:nvSpPr>
          <p:spPr bwMode="auto">
            <a:xfrm>
              <a:off x="4533900" y="5334000"/>
              <a:ext cx="76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8001000" y="3352800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cs-CZ" altLang="cs-CZ" sz="2400" i="1"/>
                <a:t>x</a:t>
              </a:r>
            </a:p>
          </p:txBody>
        </p:sp>
        <p:sp>
          <p:nvSpPr>
            <p:cNvPr id="26" name="Text Box 16"/>
            <p:cNvSpPr txBox="1">
              <a:spLocks noChangeArrowheads="1"/>
            </p:cNvSpPr>
            <p:nvPr/>
          </p:nvSpPr>
          <p:spPr bwMode="auto">
            <a:xfrm>
              <a:off x="4191000" y="1371600"/>
              <a:ext cx="533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cs-CZ" altLang="cs-CZ" sz="2400" dirty="0"/>
                <a:t>5</a:t>
              </a:r>
            </a:p>
          </p:txBody>
        </p:sp>
        <p:sp>
          <p:nvSpPr>
            <p:cNvPr id="27" name="Line 17"/>
            <p:cNvSpPr>
              <a:spLocks noChangeShapeType="1"/>
            </p:cNvSpPr>
            <p:nvPr/>
          </p:nvSpPr>
          <p:spPr bwMode="auto">
            <a:xfrm>
              <a:off x="1295400" y="3352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8" name="Line 18"/>
            <p:cNvSpPr>
              <a:spLocks noChangeShapeType="1"/>
            </p:cNvSpPr>
            <p:nvPr/>
          </p:nvSpPr>
          <p:spPr bwMode="auto">
            <a:xfrm>
              <a:off x="7848600" y="3352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" name="Text Box 19"/>
            <p:cNvSpPr txBox="1">
              <a:spLocks noChangeArrowheads="1"/>
            </p:cNvSpPr>
            <p:nvPr/>
          </p:nvSpPr>
          <p:spPr bwMode="auto">
            <a:xfrm>
              <a:off x="990600" y="2895600"/>
              <a:ext cx="914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cs-CZ" altLang="cs-CZ" sz="2400"/>
                <a:t>- 40</a:t>
              </a:r>
            </a:p>
          </p:txBody>
        </p:sp>
      </p:grpSp>
      <p:sp>
        <p:nvSpPr>
          <p:cNvPr id="30" name="Line 4"/>
          <p:cNvSpPr>
            <a:spLocks noChangeShapeType="1"/>
          </p:cNvSpPr>
          <p:nvPr/>
        </p:nvSpPr>
        <p:spPr bwMode="auto">
          <a:xfrm>
            <a:off x="4572000" y="1807779"/>
            <a:ext cx="0" cy="41042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4257701"/>
              </p:ext>
            </p:extLst>
          </p:nvPr>
        </p:nvGraphicFramePr>
        <p:xfrm>
          <a:off x="1066800" y="5791200"/>
          <a:ext cx="8753475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Rovnice" r:id="rId6" imgW="9067800" imgH="723900" progId="Equation.3">
                  <p:embed/>
                </p:oleObj>
              </mc:Choice>
              <mc:Fallback>
                <p:oleObj name="Rovnice" r:id="rId6" imgW="9067800" imgH="723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791200"/>
                        <a:ext cx="8753475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093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1008708"/>
              </p:ext>
            </p:extLst>
          </p:nvPr>
        </p:nvGraphicFramePr>
        <p:xfrm>
          <a:off x="3868934" y="514960"/>
          <a:ext cx="2109514" cy="769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Rovnice" r:id="rId4" imgW="1854200" imgH="584200" progId="Equation.3">
                  <p:embed/>
                </p:oleObj>
              </mc:Choice>
              <mc:Fallback>
                <p:oleObj name="Rovnice" r:id="rId4" imgW="1854200" imgH="584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8934" y="514960"/>
                        <a:ext cx="2109514" cy="7698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676" y="1830059"/>
            <a:ext cx="6716110" cy="3955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504799"/>
              </p:ext>
            </p:extLst>
          </p:nvPr>
        </p:nvGraphicFramePr>
        <p:xfrm>
          <a:off x="1249144" y="5975131"/>
          <a:ext cx="8753475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Rovnice" r:id="rId7" imgW="9067800" imgH="749300" progId="Equation.3">
                  <p:embed/>
                </p:oleObj>
              </mc:Choice>
              <mc:Fallback>
                <p:oleObj name="Rovnice" r:id="rId7" imgW="9067800" imgH="749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144" y="5975131"/>
                        <a:ext cx="8753475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990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2385624"/>
              </p:ext>
            </p:extLst>
          </p:nvPr>
        </p:nvGraphicFramePr>
        <p:xfrm>
          <a:off x="3844282" y="703189"/>
          <a:ext cx="2241207" cy="640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8" name="Rovnice" r:id="rId4" imgW="2108200" imgH="520700" progId="Equation.3">
                  <p:embed/>
                </p:oleObj>
              </mc:Choice>
              <mc:Fallback>
                <p:oleObj name="Rovnice" r:id="rId4" imgW="2108200" imgH="520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4282" y="703189"/>
                        <a:ext cx="2241207" cy="6405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365" y="1826173"/>
            <a:ext cx="7186449" cy="3691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4563655"/>
              </p:ext>
            </p:extLst>
          </p:nvPr>
        </p:nvGraphicFramePr>
        <p:xfrm>
          <a:off x="1968843" y="5746530"/>
          <a:ext cx="46609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name="Rovnice" r:id="rId7" imgW="4660900" imgH="520700" progId="Equation.3">
                  <p:embed/>
                </p:oleObj>
              </mc:Choice>
              <mc:Fallback>
                <p:oleObj name="Rovnice" r:id="rId7" imgW="4660900" imgH="520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843" y="5746530"/>
                        <a:ext cx="46609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9479143"/>
              </p:ext>
            </p:extLst>
          </p:nvPr>
        </p:nvGraphicFramePr>
        <p:xfrm>
          <a:off x="6173514" y="4483100"/>
          <a:ext cx="556260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" name="Rovnice" r:id="rId9" imgW="4889500" imgH="711200" progId="Equation.3">
                  <p:embed/>
                </p:oleObj>
              </mc:Choice>
              <mc:Fallback>
                <p:oleObj name="Rovnice" r:id="rId9" imgW="4889500" imgH="71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3514" y="4483100"/>
                        <a:ext cx="5562600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152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9556136"/>
              </p:ext>
            </p:extLst>
          </p:nvPr>
        </p:nvGraphicFramePr>
        <p:xfrm>
          <a:off x="3912476" y="370509"/>
          <a:ext cx="23368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Rovnice" r:id="rId4" imgW="2336800" imgH="1206500" progId="Equation.3">
                  <p:embed/>
                </p:oleObj>
              </mc:Choice>
              <mc:Fallback>
                <p:oleObj name="Rovnice" r:id="rId4" imgW="2336800" imgH="1206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2476" y="370509"/>
                        <a:ext cx="2336800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221" y="1879765"/>
            <a:ext cx="6731876" cy="3543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4624034"/>
              </p:ext>
            </p:extLst>
          </p:nvPr>
        </p:nvGraphicFramePr>
        <p:xfrm>
          <a:off x="1582519" y="5675586"/>
          <a:ext cx="8736012" cy="819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Rovnice" r:id="rId7" imgW="9956800" imgH="1206500" progId="Equation.3">
                  <p:embed/>
                </p:oleObj>
              </mc:Choice>
              <mc:Fallback>
                <p:oleObj name="Rovnice" r:id="rId7" imgW="9956800" imgH="1206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2519" y="5675586"/>
                        <a:ext cx="8736012" cy="8198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212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 </a:t>
            </a:r>
            <a:endParaRPr lang="cs-CZ" b="1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118951"/>
              </p:ext>
            </p:extLst>
          </p:nvPr>
        </p:nvGraphicFramePr>
        <p:xfrm>
          <a:off x="3857078" y="649633"/>
          <a:ext cx="2732908" cy="780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4" name="Rovnice" r:id="rId3" imgW="2501900" imgH="660400" progId="Equation.3">
                  <p:embed/>
                </p:oleObj>
              </mc:Choice>
              <mc:Fallback>
                <p:oleObj name="Rovnice" r:id="rId3" imgW="2501900" imgH="660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078" y="649633"/>
                        <a:ext cx="2732908" cy="7802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958" y="1892136"/>
            <a:ext cx="7346731" cy="3688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8646295"/>
              </p:ext>
            </p:extLst>
          </p:nvPr>
        </p:nvGraphicFramePr>
        <p:xfrm>
          <a:off x="2330574" y="5885793"/>
          <a:ext cx="49149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5" name="Rovnice" r:id="rId6" imgW="4914900" imgH="520700" progId="Equation.3">
                  <p:embed/>
                </p:oleObj>
              </mc:Choice>
              <mc:Fallback>
                <p:oleObj name="Rovnice" r:id="rId6" imgW="4914900" imgH="520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0574" y="5885793"/>
                        <a:ext cx="49149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0805438"/>
              </p:ext>
            </p:extLst>
          </p:nvPr>
        </p:nvGraphicFramePr>
        <p:xfrm>
          <a:off x="6178988" y="4335516"/>
          <a:ext cx="5629385" cy="756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6" name="Rovnice" r:id="rId8" imgW="5803900" imgH="711200" progId="Equation.3">
                  <p:embed/>
                </p:oleObj>
              </mc:Choice>
              <mc:Fallback>
                <p:oleObj name="Rovnice" r:id="rId8" imgW="5803900" imgH="71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8988" y="4335516"/>
                        <a:ext cx="5629385" cy="7567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Obrázek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51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004079"/>
              </p:ext>
            </p:extLst>
          </p:nvPr>
        </p:nvGraphicFramePr>
        <p:xfrm>
          <a:off x="3815255" y="703189"/>
          <a:ext cx="2538248" cy="63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8" name="Rovnice" r:id="rId3" imgW="2286000" imgH="520700" progId="Equation.3">
                  <p:embed/>
                </p:oleObj>
              </mc:Choice>
              <mc:Fallback>
                <p:oleObj name="Rovnice" r:id="rId3" imgW="2286000" imgH="520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5255" y="703189"/>
                        <a:ext cx="2538248" cy="636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614" y="1970689"/>
            <a:ext cx="7236372" cy="357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8857584"/>
              </p:ext>
            </p:extLst>
          </p:nvPr>
        </p:nvGraphicFramePr>
        <p:xfrm>
          <a:off x="2036379" y="5899806"/>
          <a:ext cx="4927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9" name="Rovnice" r:id="rId6" imgW="4927600" imgH="558800" progId="Equation.3">
                  <p:embed/>
                </p:oleObj>
              </mc:Choice>
              <mc:Fallback>
                <p:oleObj name="Rovnice" r:id="rId6" imgW="4927600" imgH="558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6379" y="5899806"/>
                        <a:ext cx="49276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652348"/>
              </p:ext>
            </p:extLst>
          </p:nvPr>
        </p:nvGraphicFramePr>
        <p:xfrm>
          <a:off x="8324192" y="4863662"/>
          <a:ext cx="3251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0" name="Rovnice" r:id="rId8" imgW="3251200" imgH="685800" progId="Equation.3">
                  <p:embed/>
                </p:oleObj>
              </mc:Choice>
              <mc:Fallback>
                <p:oleObj name="Rovnice" r:id="rId8" imgW="3251200" imgH="685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24192" y="4863662"/>
                        <a:ext cx="32512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4909376"/>
              </p:ext>
            </p:extLst>
          </p:nvPr>
        </p:nvGraphicFramePr>
        <p:xfrm>
          <a:off x="8215586" y="5686097"/>
          <a:ext cx="3403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1" name="Rovnice" r:id="rId10" imgW="3403600" imgH="685800" progId="Equation.3">
                  <p:embed/>
                </p:oleObj>
              </mc:Choice>
              <mc:Fallback>
                <p:oleObj name="Rovnice" r:id="rId10" imgW="3403600" imgH="685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5586" y="5686097"/>
                        <a:ext cx="34036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Obrázek 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40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Funkce jedné reálné proměnné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65278"/>
            <a:ext cx="10515600" cy="4211685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Tx/>
              <a:buChar char="-"/>
            </a:pPr>
            <a:r>
              <a:rPr lang="cs-CZ" altLang="cs-CZ" sz="3200" dirty="0" smtClean="0"/>
              <a:t>definice funkce</a:t>
            </a:r>
          </a:p>
          <a:p>
            <a:pPr marL="0" indent="0">
              <a:lnSpc>
                <a:spcPct val="70000"/>
              </a:lnSpc>
              <a:spcBef>
                <a:spcPct val="50000"/>
              </a:spcBef>
              <a:buNone/>
            </a:pPr>
            <a:endParaRPr lang="cs-CZ" altLang="cs-CZ" sz="3200" dirty="0"/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-"/>
            </a:pPr>
            <a:r>
              <a:rPr lang="cs-CZ" altLang="cs-CZ" sz="3200" dirty="0"/>
              <a:t>explicitní a implicitní </a:t>
            </a:r>
            <a:r>
              <a:rPr lang="cs-CZ" altLang="cs-CZ" sz="3200" dirty="0" smtClean="0"/>
              <a:t>zápis</a:t>
            </a:r>
          </a:p>
          <a:p>
            <a:pPr marL="0" indent="0">
              <a:lnSpc>
                <a:spcPct val="70000"/>
              </a:lnSpc>
              <a:spcBef>
                <a:spcPct val="50000"/>
              </a:spcBef>
              <a:buNone/>
            </a:pPr>
            <a:endParaRPr lang="cs-CZ" altLang="cs-CZ" sz="3200" dirty="0"/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-"/>
            </a:pPr>
            <a:r>
              <a:rPr lang="cs-CZ" altLang="cs-CZ" sz="3200" dirty="0"/>
              <a:t>definiční </a:t>
            </a:r>
            <a:r>
              <a:rPr lang="cs-CZ" altLang="cs-CZ" sz="3200" dirty="0" smtClean="0"/>
              <a:t>obor funkce, </a:t>
            </a:r>
            <a:r>
              <a:rPr lang="cs-CZ" altLang="cs-CZ" sz="3200" dirty="0"/>
              <a:t>obor </a:t>
            </a:r>
            <a:r>
              <a:rPr lang="cs-CZ" altLang="cs-CZ" sz="3200" dirty="0" smtClean="0"/>
              <a:t>hodnot funkce 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-"/>
            </a:pPr>
            <a:endParaRPr lang="cs-CZ" altLang="cs-CZ" sz="3200" dirty="0"/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-"/>
            </a:pPr>
            <a:r>
              <a:rPr lang="cs-CZ" altLang="cs-CZ" sz="3200" dirty="0" smtClean="0"/>
              <a:t>graf funkce</a:t>
            </a:r>
            <a:endParaRPr lang="cs-CZ" altLang="cs-CZ" sz="3200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144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3499893"/>
              </p:ext>
            </p:extLst>
          </p:nvPr>
        </p:nvGraphicFramePr>
        <p:xfrm>
          <a:off x="3755040" y="703189"/>
          <a:ext cx="2992601" cy="59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0" name="Rovnice" r:id="rId3" imgW="2832100" imgH="520700" progId="Equation.3">
                  <p:embed/>
                </p:oleObj>
              </mc:Choice>
              <mc:Fallback>
                <p:oleObj name="Rovnice" r:id="rId3" imgW="2832100" imgH="520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5040" y="703189"/>
                        <a:ext cx="2992601" cy="59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765739"/>
            <a:ext cx="4776952" cy="3704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44418"/>
              </p:ext>
            </p:extLst>
          </p:nvPr>
        </p:nvGraphicFramePr>
        <p:xfrm>
          <a:off x="1821780" y="5659821"/>
          <a:ext cx="593248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1" name="Rovnice" r:id="rId6" imgW="5930900" imgH="1117600" progId="Equation.3">
                  <p:embed/>
                </p:oleObj>
              </mc:Choice>
              <mc:Fallback>
                <p:oleObj name="Rovnice" r:id="rId6" imgW="5930900" imgH="1117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1780" y="5659821"/>
                        <a:ext cx="5932487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Obrázek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59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9630017"/>
              </p:ext>
            </p:extLst>
          </p:nvPr>
        </p:nvGraphicFramePr>
        <p:xfrm>
          <a:off x="3901745" y="577783"/>
          <a:ext cx="2719771" cy="63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6" name="Rovnice" r:id="rId3" imgW="2349500" imgH="520700" progId="Equation.3">
                  <p:embed/>
                </p:oleObj>
              </mc:Choice>
              <mc:Fallback>
                <p:oleObj name="Rovnice" r:id="rId3" imgW="2349500" imgH="520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1745" y="577783"/>
                        <a:ext cx="2719771" cy="636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566" y="1851245"/>
            <a:ext cx="6842234" cy="3493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901751"/>
              </p:ext>
            </p:extLst>
          </p:nvPr>
        </p:nvGraphicFramePr>
        <p:xfrm>
          <a:off x="2117834" y="5768427"/>
          <a:ext cx="4800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7" name="Rovnice" r:id="rId6" imgW="4800600" imgH="558800" progId="Equation.3">
                  <p:embed/>
                </p:oleObj>
              </mc:Choice>
              <mc:Fallback>
                <p:oleObj name="Rovnice" r:id="rId6" imgW="4800600" imgH="558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7834" y="5768427"/>
                        <a:ext cx="48006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184377"/>
              </p:ext>
            </p:extLst>
          </p:nvPr>
        </p:nvGraphicFramePr>
        <p:xfrm>
          <a:off x="7620219" y="4259318"/>
          <a:ext cx="3898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8" name="Rovnice" r:id="rId8" imgW="3898900" imgH="685800" progId="Equation.3">
                  <p:embed/>
                </p:oleObj>
              </mc:Choice>
              <mc:Fallback>
                <p:oleObj name="Rovnice" r:id="rId8" imgW="389890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219" y="4259318"/>
                        <a:ext cx="38989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202563"/>
              </p:ext>
            </p:extLst>
          </p:nvPr>
        </p:nvGraphicFramePr>
        <p:xfrm>
          <a:off x="7535588" y="5135946"/>
          <a:ext cx="4051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9" name="Rovnice" r:id="rId10" imgW="4051300" imgH="685800" progId="Equation.3">
                  <p:embed/>
                </p:oleObj>
              </mc:Choice>
              <mc:Fallback>
                <p:oleObj name="Rovnice" r:id="rId10" imgW="4051300" imgH="685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5588" y="5135946"/>
                        <a:ext cx="40513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Obrázek 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32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456565"/>
              </p:ext>
            </p:extLst>
          </p:nvPr>
        </p:nvGraphicFramePr>
        <p:xfrm>
          <a:off x="3833648" y="703189"/>
          <a:ext cx="3182008" cy="51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6" name="Rovnice" r:id="rId3" imgW="2895600" imgH="520700" progId="Equation.3">
                  <p:embed/>
                </p:oleObj>
              </mc:Choice>
              <mc:Fallback>
                <p:oleObj name="Rovnice" r:id="rId3" imgW="2895600" imgH="520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3648" y="703189"/>
                        <a:ext cx="3182008" cy="512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772" y="1860331"/>
            <a:ext cx="4968849" cy="3704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717459"/>
              </p:ext>
            </p:extLst>
          </p:nvPr>
        </p:nvGraphicFramePr>
        <p:xfrm>
          <a:off x="2519772" y="5899807"/>
          <a:ext cx="5334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7" name="Rovnice" r:id="rId6" imgW="5334000" imgH="558800" progId="Equation.3">
                  <p:embed/>
                </p:oleObj>
              </mc:Choice>
              <mc:Fallback>
                <p:oleObj name="Rovnice" r:id="rId6" imgW="5334000" imgH="558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9772" y="5899807"/>
                        <a:ext cx="53340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Obrázek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19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742992"/>
              </p:ext>
            </p:extLst>
          </p:nvPr>
        </p:nvGraphicFramePr>
        <p:xfrm>
          <a:off x="3812408" y="577783"/>
          <a:ext cx="3029826" cy="620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4" name="Rovnice" r:id="rId3" imgW="2654300" imgH="520700" progId="Equation.3">
                  <p:embed/>
                </p:oleObj>
              </mc:Choice>
              <mc:Fallback>
                <p:oleObj name="Rovnice" r:id="rId3" imgW="2654300" imgH="520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2408" y="577783"/>
                        <a:ext cx="3029826" cy="6203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331" y="1798311"/>
            <a:ext cx="6337738" cy="3514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950383"/>
              </p:ext>
            </p:extLst>
          </p:nvPr>
        </p:nvGraphicFramePr>
        <p:xfrm>
          <a:off x="1715814" y="5909442"/>
          <a:ext cx="19939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5" name="Rovnice" r:id="rId6" imgW="1993900" imgH="520700" progId="Equation.3">
                  <p:embed/>
                </p:oleObj>
              </mc:Choice>
              <mc:Fallback>
                <p:oleObj name="Rovnice" r:id="rId6" imgW="1993900" imgH="520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5814" y="5909442"/>
                        <a:ext cx="19939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118994"/>
              </p:ext>
            </p:extLst>
          </p:nvPr>
        </p:nvGraphicFramePr>
        <p:xfrm>
          <a:off x="3975538" y="5636173"/>
          <a:ext cx="3509963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6" name="Rovnice" r:id="rId8" imgW="3568700" imgH="1117600" progId="Equation.3">
                  <p:embed/>
                </p:oleObj>
              </mc:Choice>
              <mc:Fallback>
                <p:oleObj name="Rovnice" r:id="rId8" imgW="3568700" imgH="1117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5538" y="5636173"/>
                        <a:ext cx="3509963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6377410"/>
              </p:ext>
            </p:extLst>
          </p:nvPr>
        </p:nvGraphicFramePr>
        <p:xfrm>
          <a:off x="6006662" y="4185745"/>
          <a:ext cx="5965664" cy="953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7" name="Rovnice" r:id="rId10" imgW="6134100" imgH="1066800" progId="Equation.3">
                  <p:embed/>
                </p:oleObj>
              </mc:Choice>
              <mc:Fallback>
                <p:oleObj name="Rovnice" r:id="rId10" imgW="6134100" imgH="1066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6662" y="4185745"/>
                        <a:ext cx="5965664" cy="9538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Obrázek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62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8165437"/>
              </p:ext>
            </p:extLst>
          </p:nvPr>
        </p:nvGraphicFramePr>
        <p:xfrm>
          <a:off x="3875688" y="611156"/>
          <a:ext cx="2730063" cy="620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8" name="Rovnice" r:id="rId3" imgW="2527300" imgH="520700" progId="Equation.3">
                  <p:embed/>
                </p:oleObj>
              </mc:Choice>
              <mc:Fallback>
                <p:oleObj name="Rovnice" r:id="rId3" imgW="2527300" imgH="520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5688" y="611156"/>
                        <a:ext cx="2730063" cy="6203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139" y="1836683"/>
            <a:ext cx="6285185" cy="3854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1926943"/>
              </p:ext>
            </p:extLst>
          </p:nvPr>
        </p:nvGraphicFramePr>
        <p:xfrm>
          <a:off x="6574221" y="5031828"/>
          <a:ext cx="539810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9" name="Rovnice" r:id="rId6" imgW="6362700" imgH="520700" progId="Equation.3">
                  <p:embed/>
                </p:oleObj>
              </mc:Choice>
              <mc:Fallback>
                <p:oleObj name="Rovnice" r:id="rId6" imgW="6362700" imgH="520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4221" y="5031828"/>
                        <a:ext cx="539810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3303042"/>
              </p:ext>
            </p:extLst>
          </p:nvPr>
        </p:nvGraphicFramePr>
        <p:xfrm>
          <a:off x="1026292" y="5880538"/>
          <a:ext cx="8921750" cy="788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0" name="Rovnice" r:id="rId8" imgW="9613900" imgH="812800" progId="Equation.3">
                  <p:embed/>
                </p:oleObj>
              </mc:Choice>
              <mc:Fallback>
                <p:oleObj name="Rovnice" r:id="rId8" imgW="9613900" imgH="812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6292" y="5880538"/>
                        <a:ext cx="8921750" cy="7882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Obrázek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72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3793" y="1805080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9351753"/>
              </p:ext>
            </p:extLst>
          </p:nvPr>
        </p:nvGraphicFramePr>
        <p:xfrm>
          <a:off x="3832993" y="611156"/>
          <a:ext cx="3182664" cy="630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4" name="Rovnice" r:id="rId4" imgW="3086100" imgH="520700" progId="Equation.3">
                  <p:embed/>
                </p:oleObj>
              </mc:Choice>
              <mc:Fallback>
                <p:oleObj name="Rovnice" r:id="rId4" imgW="3086100" imgH="520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2993" y="611156"/>
                        <a:ext cx="3182664" cy="6306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Skupina 6"/>
          <p:cNvGrpSpPr/>
          <p:nvPr/>
        </p:nvGrpSpPr>
        <p:grpSpPr>
          <a:xfrm>
            <a:off x="1418897" y="2095500"/>
            <a:ext cx="7062952" cy="3366516"/>
            <a:chOff x="609600" y="1143000"/>
            <a:chExt cx="7848600" cy="3810000"/>
          </a:xfrm>
        </p:grpSpPr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4572000" y="3048000"/>
              <a:ext cx="0" cy="1905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685800" y="4648200"/>
              <a:ext cx="777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4572000" y="1143000"/>
              <a:ext cx="0" cy="1905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4495800" y="30480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609600" y="1447800"/>
              <a:ext cx="777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" name="Arc 10"/>
            <p:cNvSpPr>
              <a:spLocks/>
            </p:cNvSpPr>
            <p:nvPr/>
          </p:nvSpPr>
          <p:spPr bwMode="auto">
            <a:xfrm>
              <a:off x="1447800" y="1600200"/>
              <a:ext cx="3124200" cy="14478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" name="Arc 11"/>
            <p:cNvSpPr>
              <a:spLocks/>
            </p:cNvSpPr>
            <p:nvPr/>
          </p:nvSpPr>
          <p:spPr bwMode="auto">
            <a:xfrm flipH="1" flipV="1">
              <a:off x="4572000" y="3048000"/>
              <a:ext cx="3124200" cy="14478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3962400" y="2819400"/>
              <a:ext cx="838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cs-CZ" altLang="cs-CZ" sz="2400">
                  <a:sym typeface="Symbol" pitchFamily="18" charset="2"/>
                </a:rPr>
                <a:t>/2</a:t>
              </a:r>
              <a:endParaRPr lang="cs-CZ" altLang="cs-CZ" sz="240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4267200" y="42672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cs-CZ" altLang="cs-CZ" sz="2400"/>
                <a:t>0</a:t>
              </a:r>
            </a:p>
          </p:txBody>
        </p:sp>
      </p:grp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4596032" y="198907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400" dirty="0">
                <a:sym typeface="Symbol" pitchFamily="18" charset="2"/>
              </a:rPr>
              <a:t></a:t>
            </a:r>
            <a:endParaRPr lang="cs-CZ" altLang="cs-CZ" sz="2400" dirty="0"/>
          </a:p>
        </p:txBody>
      </p:sp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549336"/>
              </p:ext>
            </p:extLst>
          </p:nvPr>
        </p:nvGraphicFramePr>
        <p:xfrm>
          <a:off x="2413124" y="5864772"/>
          <a:ext cx="4749800" cy="426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5" name="Rovnice" r:id="rId6" imgW="4749800" imgH="520700" progId="Equation.3">
                  <p:embed/>
                </p:oleObj>
              </mc:Choice>
              <mc:Fallback>
                <p:oleObj name="Rovnice" r:id="rId6" imgW="4749800" imgH="520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124" y="5864772"/>
                        <a:ext cx="4749800" cy="4261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k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7620826"/>
              </p:ext>
            </p:extLst>
          </p:nvPr>
        </p:nvGraphicFramePr>
        <p:xfrm>
          <a:off x="5829904" y="3576767"/>
          <a:ext cx="5962704" cy="69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6" name="Rovnice" r:id="rId8" imgW="6654800" imgH="787400" progId="Equation.3">
                  <p:embed/>
                </p:oleObj>
              </mc:Choice>
              <mc:Fallback>
                <p:oleObj name="Rovnice" r:id="rId8" imgW="6654800" imgH="787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9904" y="3576767"/>
                        <a:ext cx="5962704" cy="69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440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Definiční obor funkce – řešený příklad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1119351" y="2105531"/>
                <a:ext cx="8939049" cy="40552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800" dirty="0" smtClean="0"/>
                  <a:t>Určete definiční obor funkce </a:t>
                </a:r>
                <a14:m>
                  <m:oMath xmlns:m="http://schemas.openxmlformats.org/officeDocument/2006/math">
                    <m:r>
                      <a:rPr lang="cs-CZ" sz="28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cs-CZ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cs-CZ" sz="28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cs-CZ" sz="2800" i="1">
                        <a:latin typeface="Cambria Math"/>
                      </a:rPr>
                      <m:t>=</m:t>
                    </m:r>
                    <m:r>
                      <a:rPr lang="cs-CZ" sz="2800" i="1">
                        <a:latin typeface="Cambria Math"/>
                      </a:rPr>
                      <m:t>𝑙𝑛</m:t>
                    </m:r>
                    <m:d>
                      <m:dPr>
                        <m:ctrlPr>
                          <a:rPr lang="cs-CZ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cs-CZ" sz="2800" i="1">
                            <a:latin typeface="Cambria Math"/>
                          </a:rPr>
                          <m:t>9−</m:t>
                        </m:r>
                        <m:sSup>
                          <m:sSupPr>
                            <m:ctrlPr>
                              <a:rPr lang="cs-CZ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8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cs-CZ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cs-CZ" sz="2800" i="1">
                        <a:latin typeface="Cambria Math"/>
                      </a:rPr>
                      <m:t>+4</m:t>
                    </m:r>
                    <m:rad>
                      <m:radPr>
                        <m:degHide m:val="on"/>
                        <m:ctrlPr>
                          <a:rPr lang="cs-CZ" sz="2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sz="2800" i="1">
                            <a:latin typeface="Cambria Math"/>
                          </a:rPr>
                          <m:t>𝑥</m:t>
                        </m:r>
                        <m:r>
                          <a:rPr lang="cs-CZ" sz="2800" i="1">
                            <a:latin typeface="Cambria Math"/>
                          </a:rPr>
                          <m:t>−1</m:t>
                        </m:r>
                      </m:e>
                    </m:rad>
                  </m:oMath>
                </a14:m>
                <a:endParaRPr lang="cs-CZ" sz="2800" dirty="0"/>
              </a:p>
              <a:p>
                <a:r>
                  <a:rPr lang="cs-CZ" sz="2800" dirty="0"/>
                  <a:t> </a:t>
                </a:r>
              </a:p>
              <a:p>
                <a:r>
                  <a:rPr lang="cs-CZ" sz="2800" b="1" i="1" dirty="0"/>
                  <a:t>Řešení.</a:t>
                </a:r>
                <a:endParaRPr lang="cs-CZ" sz="2800" dirty="0"/>
              </a:p>
              <a:p>
                <a:r>
                  <a:rPr lang="cs-CZ" sz="2800" b="1" i="1" dirty="0"/>
                  <a:t> </a:t>
                </a:r>
                <a:endParaRPr lang="cs-CZ" sz="2800" dirty="0"/>
              </a:p>
              <a:p>
                <a:r>
                  <a:rPr lang="cs-CZ" sz="2800" dirty="0"/>
                  <a:t> </a:t>
                </a:r>
                <a14:m>
                  <m:oMath xmlns:m="http://schemas.openxmlformats.org/officeDocument/2006/math">
                    <m:r>
                      <a:rPr lang="cs-CZ" sz="2800" i="1">
                        <a:latin typeface="Cambria Math"/>
                      </a:rPr>
                      <m:t>9−</m:t>
                    </m:r>
                    <m:sSup>
                      <m:sSupPr>
                        <m:ctrlPr>
                          <a:rPr lang="cs-CZ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8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cs-CZ" sz="28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sz="2800" i="1">
                        <a:latin typeface="Cambria Math"/>
                      </a:rPr>
                      <m:t>&gt;0</m:t>
                    </m:r>
                  </m:oMath>
                </a14:m>
                <a:r>
                  <a:rPr lang="cs-CZ" sz="2800" dirty="0"/>
                  <a:t>				</a:t>
                </a:r>
                <a14:m>
                  <m:oMath xmlns:m="http://schemas.openxmlformats.org/officeDocument/2006/math">
                    <m:r>
                      <a:rPr lang="cs-CZ" sz="2800" i="1">
                        <a:latin typeface="Cambria Math"/>
                      </a:rPr>
                      <m:t>𝑥</m:t>
                    </m:r>
                    <m:r>
                      <a:rPr lang="cs-CZ" sz="2800" i="1">
                        <a:latin typeface="Cambria Math"/>
                      </a:rPr>
                      <m:t>−1≥0</m:t>
                    </m:r>
                  </m:oMath>
                </a14:m>
                <a:endParaRPr lang="cs-CZ" sz="2800" dirty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cs-CZ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cs-CZ" sz="2800" i="1">
                            <a:latin typeface="Cambria Math"/>
                          </a:rPr>
                          <m:t>3−</m:t>
                        </m:r>
                        <m:r>
                          <a:rPr lang="cs-CZ" sz="2800" i="1">
                            <a:latin typeface="Cambria Math"/>
                          </a:rPr>
                          <m:t>𝑥</m:t>
                        </m:r>
                      </m:e>
                    </m:d>
                    <m:d>
                      <m:dPr>
                        <m:ctrlPr>
                          <a:rPr lang="cs-CZ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cs-CZ" sz="2800" i="1">
                            <a:latin typeface="Cambria Math"/>
                          </a:rPr>
                          <m:t>3+</m:t>
                        </m:r>
                        <m:r>
                          <a:rPr lang="cs-CZ" sz="28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cs-CZ" sz="2800" i="1">
                        <a:latin typeface="Cambria Math"/>
                      </a:rPr>
                      <m:t>&gt;0</m:t>
                    </m:r>
                  </m:oMath>
                </a14:m>
                <a:r>
                  <a:rPr lang="cs-CZ" sz="2800" dirty="0"/>
                  <a:t>			</a:t>
                </a:r>
                <a14:m>
                  <m:oMath xmlns:m="http://schemas.openxmlformats.org/officeDocument/2006/math">
                    <m:r>
                      <a:rPr lang="cs-CZ" sz="2800" i="1">
                        <a:latin typeface="Cambria Math"/>
                      </a:rPr>
                      <m:t>𝑥</m:t>
                    </m:r>
                    <m:r>
                      <a:rPr lang="cs-CZ" sz="2800" i="1">
                        <a:latin typeface="Cambria Math"/>
                      </a:rPr>
                      <m:t>≥1</m:t>
                    </m:r>
                  </m:oMath>
                </a14:m>
                <a:endParaRPr lang="cs-CZ" sz="2800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800" i="1">
                          <a:latin typeface="Cambria Math"/>
                        </a:rPr>
                        <m:t>𝑥</m:t>
                      </m:r>
                      <m:r>
                        <a:rPr lang="cs-CZ" sz="2800" i="1">
                          <a:latin typeface="Cambria Math"/>
                        </a:rPr>
                        <m:t>∈</m:t>
                      </m:r>
                      <m:d>
                        <m:dPr>
                          <m:ctrlPr>
                            <a:rPr lang="cs-CZ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800" i="1">
                              <a:latin typeface="Cambria Math"/>
                            </a:rPr>
                            <m:t>−3; 3</m:t>
                          </m:r>
                        </m:e>
                      </m:d>
                    </m:oMath>
                  </m:oMathPara>
                </a14:m>
                <a:endParaRPr lang="cs-CZ" sz="2800" dirty="0"/>
              </a:p>
              <a:p>
                <a:r>
                  <a:rPr lang="cs-CZ" sz="2800" dirty="0"/>
                  <a:t> </a:t>
                </a:r>
              </a:p>
              <a:p>
                <a:r>
                  <a:rPr lang="cs-CZ" sz="2800" dirty="0"/>
                  <a:t>Výsledek:  </a:t>
                </a:r>
                <a14:m>
                  <m:oMath xmlns:m="http://schemas.openxmlformats.org/officeDocument/2006/math">
                    <m:r>
                      <a:rPr lang="cs-CZ" sz="2800" i="1">
                        <a:latin typeface="Cambria Math"/>
                      </a:rPr>
                      <m:t>𝑥</m:t>
                    </m:r>
                    <m:r>
                      <a:rPr lang="cs-CZ" sz="2800" i="1">
                        <a:latin typeface="Cambria Math"/>
                      </a:rPr>
                      <m:t>∈ &lt;1; 3)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351" y="2105531"/>
                <a:ext cx="8939049" cy="4055213"/>
              </a:xfrm>
              <a:prstGeom prst="rect">
                <a:avLst/>
              </a:prstGeom>
              <a:blipFill rotWithShape="1">
                <a:blip r:embed="rId3"/>
                <a:stretch>
                  <a:fillRect l="-1432" b="-330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54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Definiční obor funkce – řešený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1292772" y="1901274"/>
                <a:ext cx="7851228" cy="40432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400" dirty="0"/>
                  <a:t>Určete definiční obor funkce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cs-CZ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cs-CZ" sz="24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cs-CZ" sz="24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cs-CZ" sz="24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arcsin</m:t>
                        </m:r>
                      </m:fName>
                      <m:e>
                        <m:d>
                          <m:dPr>
                            <m:ctrlPr>
                              <a:rPr lang="cs-CZ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cs-CZ" sz="2400" i="1">
                                <a:latin typeface="Cambria Math"/>
                              </a:rPr>
                              <m:t>−2</m:t>
                            </m:r>
                          </m:e>
                        </m:d>
                      </m:e>
                    </m:func>
                    <m:r>
                      <a:rPr lang="cs-CZ" sz="24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ctrlPr>
                              <a:rPr lang="cs-CZ" sz="2400" i="1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a:rPr lang="cs-CZ" sz="2400" i="1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r>
                              <a:rPr lang="cs-CZ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cs-CZ" sz="2400" i="1">
                                <a:latin typeface="Cambria Math"/>
                              </a:rPr>
                              <m:t>+4</m:t>
                            </m:r>
                          </m:e>
                        </m:rad>
                      </m:num>
                      <m:den>
                        <m:r>
                          <a:rPr lang="cs-CZ" sz="2400" i="1">
                            <a:latin typeface="Cambria Math"/>
                          </a:rPr>
                          <m:t>𝑥</m:t>
                        </m:r>
                        <m:r>
                          <a:rPr lang="cs-CZ" sz="2400" i="1">
                            <a:latin typeface="Cambria Math"/>
                          </a:rPr>
                          <m:t>−2</m:t>
                        </m:r>
                      </m:den>
                    </m:f>
                  </m:oMath>
                </a14:m>
                <a:endParaRPr lang="cs-CZ" sz="2400" dirty="0"/>
              </a:p>
              <a:p>
                <a:r>
                  <a:rPr lang="cs-CZ" sz="2400" dirty="0"/>
                  <a:t> </a:t>
                </a:r>
              </a:p>
              <a:p>
                <a:r>
                  <a:rPr lang="cs-CZ" sz="2400" b="1" i="1" dirty="0"/>
                  <a:t>Řešení.</a:t>
                </a:r>
                <a:endParaRPr lang="cs-CZ" sz="2400" dirty="0"/>
              </a:p>
              <a:p>
                <a:r>
                  <a:rPr lang="cs-CZ" sz="2400" dirty="0"/>
                  <a:t> </a:t>
                </a:r>
              </a:p>
              <a:p>
                <a:r>
                  <a:rPr lang="cs-CZ" sz="2400" dirty="0"/>
                  <a:t>   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cs-CZ" sz="2400" i="1">
                            <a:latin typeface="Cambria Math"/>
                          </a:rPr>
                          <m:t>𝑥</m:t>
                        </m:r>
                        <m:r>
                          <a:rPr lang="cs-CZ" sz="2400" i="1">
                            <a:latin typeface="Cambria Math"/>
                          </a:rPr>
                          <m:t>−2</m:t>
                        </m:r>
                      </m:e>
                    </m:d>
                    <m:r>
                      <a:rPr lang="cs-CZ" sz="2400" i="1">
                        <a:latin typeface="Cambria Math"/>
                      </a:rPr>
                      <m:t>≤1</m:t>
                    </m:r>
                  </m:oMath>
                </a14:m>
                <a:r>
                  <a:rPr lang="cs-CZ" sz="2400" dirty="0"/>
                  <a:t>			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/>
                      </a:rPr>
                      <m:t>𝑥</m:t>
                    </m:r>
                    <m:r>
                      <a:rPr lang="cs-CZ" sz="2400" i="1">
                        <a:latin typeface="Cambria Math"/>
                      </a:rPr>
                      <m:t>−2≠0</m:t>
                    </m:r>
                  </m:oMath>
                </a14:m>
                <a:endParaRPr lang="cs-CZ" sz="2400" dirty="0"/>
              </a:p>
              <a:p>
                <a14:m>
                  <m:oMath xmlns:m="http://schemas.openxmlformats.org/officeDocument/2006/math">
                    <m:r>
                      <a:rPr lang="cs-CZ" sz="2400" i="1">
                        <a:latin typeface="Cambria Math"/>
                      </a:rPr>
                      <m:t>−1≤</m:t>
                    </m:r>
                    <m:r>
                      <a:rPr lang="cs-CZ" sz="2400" i="1">
                        <a:latin typeface="Cambria Math"/>
                      </a:rPr>
                      <m:t>𝑥</m:t>
                    </m:r>
                    <m:r>
                      <a:rPr lang="cs-CZ" sz="2400" i="1">
                        <a:latin typeface="Cambria Math"/>
                      </a:rPr>
                      <m:t>−2≤1</m:t>
                    </m:r>
                  </m:oMath>
                </a14:m>
                <a:r>
                  <a:rPr lang="cs-CZ" sz="2400" dirty="0"/>
                  <a:t>			      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/>
                      </a:rPr>
                      <m:t>𝑥</m:t>
                    </m:r>
                    <m:r>
                      <a:rPr lang="cs-CZ" sz="2400" i="1">
                        <a:latin typeface="Cambria Math"/>
                      </a:rPr>
                      <m:t>≠2</m:t>
                    </m:r>
                  </m:oMath>
                </a14:m>
                <a:endParaRPr lang="cs-CZ" sz="2400" dirty="0"/>
              </a:p>
              <a:p>
                <a:r>
                  <a:rPr lang="cs-CZ" sz="2400" dirty="0"/>
                  <a:t>       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/>
                      </a:rPr>
                      <m:t>1≤</m:t>
                    </m:r>
                    <m:r>
                      <a:rPr lang="cs-CZ" sz="2400" i="1">
                        <a:latin typeface="Cambria Math"/>
                      </a:rPr>
                      <m:t>𝑥</m:t>
                    </m:r>
                    <m:r>
                      <a:rPr lang="cs-CZ" sz="2400" i="1">
                        <a:latin typeface="Cambria Math"/>
                      </a:rPr>
                      <m:t>≤3</m:t>
                    </m:r>
                  </m:oMath>
                </a14:m>
                <a:endParaRPr lang="cs-CZ" sz="2400" dirty="0"/>
              </a:p>
              <a:p>
                <a:r>
                  <a:rPr lang="cs-CZ" sz="2400" dirty="0"/>
                  <a:t>       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/>
                      </a:rPr>
                      <m:t>𝑥</m:t>
                    </m:r>
                    <m:r>
                      <a:rPr lang="cs-CZ" sz="2400" i="1">
                        <a:latin typeface="Cambria Math"/>
                      </a:rPr>
                      <m:t>∈</m:t>
                    </m:r>
                    <m:d>
                      <m:dPr>
                        <m:begChr m:val="〈"/>
                        <m:endChr m:val="〉"/>
                        <m:ctrlPr>
                          <a:rPr lang="cs-CZ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cs-CZ" sz="2400" i="1">
                            <a:latin typeface="Cambria Math"/>
                          </a:rPr>
                          <m:t>1;  3</m:t>
                        </m:r>
                      </m:e>
                    </m:d>
                  </m:oMath>
                </a14:m>
                <a:endParaRPr lang="cs-CZ" sz="2400" dirty="0"/>
              </a:p>
              <a:p>
                <a:r>
                  <a:rPr lang="cs-CZ" sz="2400" dirty="0"/>
                  <a:t> </a:t>
                </a:r>
              </a:p>
              <a:p>
                <a:r>
                  <a:rPr lang="cs-CZ" sz="2400" dirty="0"/>
                  <a:t>Výsledek: 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/>
                      </a:rPr>
                      <m:t>𝑥</m:t>
                    </m:r>
                    <m:r>
                      <a:rPr lang="cs-CZ" sz="2400" i="1">
                        <a:latin typeface="Cambria Math"/>
                      </a:rPr>
                      <m:t>∈ &lt;1;2) ∪  (2;3&gt;</m:t>
                    </m:r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2772" y="1901274"/>
                <a:ext cx="7851228" cy="4043286"/>
              </a:xfrm>
              <a:prstGeom prst="rect">
                <a:avLst/>
              </a:prstGeom>
              <a:blipFill rotWithShape="1">
                <a:blip r:embed="rId3"/>
                <a:stretch>
                  <a:fillRect l="-1165" b="-256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44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Definiční obor funkce – řešený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1545021" y="1982803"/>
                <a:ext cx="7803931" cy="38257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400" dirty="0"/>
                  <a:t>Určete definiční obor funkce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cs-CZ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cs-CZ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/>
                            </a:rPr>
                            <m:t>5+</m:t>
                          </m:r>
                          <m:r>
                            <a:rPr lang="cs-CZ" sz="2400" i="1">
                              <a:latin typeface="Cambria Math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cs-CZ" sz="2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cs-CZ" sz="24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cs-CZ" sz="2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sz="24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cs-CZ" sz="24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cs-CZ" sz="2400" i="1">
                                  <a:latin typeface="Cambria Math"/>
                                </a:rPr>
                                <m:t>−12</m:t>
                              </m:r>
                            </m:e>
                          </m:rad>
                        </m:den>
                      </m:f>
                      <m:r>
                        <a:rPr lang="cs-CZ" sz="2400" i="1">
                          <a:latin typeface="Cambria Math"/>
                        </a:rPr>
                        <m:t>+</m:t>
                      </m:r>
                      <m:r>
                        <a:rPr lang="cs-CZ" sz="2400" i="1">
                          <a:latin typeface="Cambria Math"/>
                        </a:rPr>
                        <m:t>𝑙𝑜𝑔</m:t>
                      </m:r>
                      <m:d>
                        <m:dPr>
                          <m:ctrlPr>
                            <a:rPr lang="cs-CZ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400" i="1">
                              <a:latin typeface="Cambria Math"/>
                            </a:rPr>
                            <m:t>𝑥</m:t>
                          </m:r>
                          <m:r>
                            <a:rPr lang="cs-CZ" sz="2400" i="1">
                              <a:latin typeface="Cambria Math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cs-CZ" sz="2400" dirty="0"/>
              </a:p>
              <a:p>
                <a:r>
                  <a:rPr lang="cs-CZ" sz="2400" b="1" i="1" dirty="0"/>
                  <a:t>Řešení.</a:t>
                </a:r>
                <a:endParaRPr lang="cs-CZ" sz="2400" dirty="0"/>
              </a:p>
              <a:p>
                <a:r>
                  <a:rPr lang="cs-CZ" sz="2400" dirty="0"/>
                  <a:t> </a:t>
                </a:r>
              </a:p>
              <a:p>
                <a:r>
                  <a:rPr lang="cs-CZ" sz="2400" dirty="0"/>
                  <a:t>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cs-CZ" sz="2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sz="2400" i="1">
                        <a:latin typeface="Cambria Math"/>
                      </a:rPr>
                      <m:t>−</m:t>
                    </m:r>
                    <m:r>
                      <a:rPr lang="cs-CZ" sz="2400" i="1">
                        <a:latin typeface="Cambria Math"/>
                      </a:rPr>
                      <m:t>𝑥</m:t>
                    </m:r>
                    <m:r>
                      <a:rPr lang="cs-CZ" sz="2400" i="1">
                        <a:latin typeface="Cambria Math"/>
                      </a:rPr>
                      <m:t>−12&gt;0</m:t>
                    </m:r>
                  </m:oMath>
                </a14:m>
                <a:r>
                  <a:rPr lang="cs-CZ" sz="2400" dirty="0"/>
                  <a:t>			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/>
                      </a:rPr>
                      <m:t>𝑥</m:t>
                    </m:r>
                    <m:r>
                      <a:rPr lang="cs-CZ" sz="2400" i="1">
                        <a:latin typeface="Cambria Math"/>
                      </a:rPr>
                      <m:t>−1&gt;0</m:t>
                    </m:r>
                  </m:oMath>
                </a14:m>
                <a:endParaRPr lang="cs-CZ" sz="2400" dirty="0"/>
              </a:p>
              <a:p>
                <a:r>
                  <a:rPr lang="cs-CZ" sz="2400" dirty="0"/>
                  <a:t>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cs-CZ" sz="2400" i="1">
                            <a:latin typeface="Cambria Math"/>
                          </a:rPr>
                          <m:t>𝑥</m:t>
                        </m:r>
                        <m:r>
                          <a:rPr lang="cs-CZ" sz="2400" i="1">
                            <a:latin typeface="Cambria Math"/>
                          </a:rPr>
                          <m:t>−4</m:t>
                        </m:r>
                      </m:e>
                    </m:d>
                    <m:d>
                      <m:dPr>
                        <m:ctrlPr>
                          <a:rPr lang="cs-CZ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cs-CZ" sz="2400" i="1">
                            <a:latin typeface="Cambria Math"/>
                          </a:rPr>
                          <m:t>𝑥</m:t>
                        </m:r>
                        <m:r>
                          <a:rPr lang="cs-CZ" sz="2400" i="1">
                            <a:latin typeface="Cambria Math"/>
                          </a:rPr>
                          <m:t>+3</m:t>
                        </m:r>
                      </m:e>
                    </m:d>
                    <m:r>
                      <a:rPr lang="cs-CZ" sz="2400" i="1">
                        <a:latin typeface="Cambria Math"/>
                      </a:rPr>
                      <m:t>&gt;0</m:t>
                    </m:r>
                  </m:oMath>
                </a14:m>
                <a:r>
                  <a:rPr lang="cs-CZ" sz="2400" dirty="0"/>
                  <a:t>		                  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/>
                      </a:rPr>
                      <m:t>𝑥</m:t>
                    </m:r>
                    <m:r>
                      <a:rPr lang="cs-CZ" sz="2400" i="1">
                        <a:latin typeface="Cambria Math"/>
                      </a:rPr>
                      <m:t>&gt;1</m:t>
                    </m:r>
                  </m:oMath>
                </a14:m>
                <a:endParaRPr lang="cs-CZ" sz="2400" dirty="0"/>
              </a:p>
              <a:p>
                <a:r>
                  <a:rPr lang="cs-CZ" sz="2400" dirty="0"/>
                  <a:t>  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/>
                      </a:rPr>
                      <m:t>𝑥</m:t>
                    </m:r>
                    <m:r>
                      <a:rPr lang="cs-CZ" sz="2400" i="1">
                        <a:latin typeface="Cambria Math"/>
                      </a:rPr>
                      <m:t>∈</m:t>
                    </m:r>
                    <m:d>
                      <m:dPr>
                        <m:ctrlPr>
                          <a:rPr lang="cs-CZ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cs-CZ" sz="2400" i="1">
                            <a:latin typeface="Cambria Math"/>
                          </a:rPr>
                          <m:t>−∞; −3</m:t>
                        </m:r>
                      </m:e>
                    </m:d>
                    <m:r>
                      <a:rPr lang="cs-CZ" sz="2400" i="1">
                        <a:latin typeface="Cambria Math"/>
                      </a:rPr>
                      <m:t>∪</m:t>
                    </m:r>
                    <m:d>
                      <m:dPr>
                        <m:ctrlPr>
                          <a:rPr lang="cs-CZ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cs-CZ" sz="2400" i="1">
                            <a:latin typeface="Cambria Math"/>
                          </a:rPr>
                          <m:t>4; ∞</m:t>
                        </m:r>
                      </m:e>
                    </m:d>
                  </m:oMath>
                </a14:m>
                <a:endParaRPr lang="cs-CZ" sz="2400" dirty="0"/>
              </a:p>
              <a:p>
                <a:r>
                  <a:rPr lang="cs-CZ" sz="2400" dirty="0"/>
                  <a:t> </a:t>
                </a:r>
              </a:p>
              <a:p>
                <a:r>
                  <a:rPr lang="cs-CZ" sz="2400" dirty="0"/>
                  <a:t>Výsledek: 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/>
                      </a:rPr>
                      <m:t>𝑥</m:t>
                    </m:r>
                    <m:r>
                      <a:rPr lang="cs-CZ" sz="2400" i="1">
                        <a:latin typeface="Cambria Math"/>
                      </a:rPr>
                      <m:t>∈ </m:t>
                    </m:r>
                    <m:d>
                      <m:dPr>
                        <m:ctrlPr>
                          <a:rPr lang="cs-CZ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cs-CZ" sz="2400" i="1">
                            <a:latin typeface="Cambria Math"/>
                          </a:rPr>
                          <m:t>4; ∞</m:t>
                        </m:r>
                      </m:e>
                    </m:d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021" y="1982803"/>
                <a:ext cx="7803931" cy="3825791"/>
              </a:xfrm>
              <a:prstGeom prst="rect">
                <a:avLst/>
              </a:prstGeom>
              <a:blipFill rotWithShape="1">
                <a:blip r:embed="rId3"/>
                <a:stretch>
                  <a:fillRect l="-1171" t="-1274" b="-25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5133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Definiční obor funkce – domácí úkol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985239" y="2029757"/>
            <a:ext cx="6781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3600"/>
              <a:t>Určete  </a:t>
            </a:r>
            <a:r>
              <a:rPr lang="cs-CZ" altLang="cs-CZ" sz="3600" i="1"/>
              <a:t>D</a:t>
            </a:r>
            <a:r>
              <a:rPr lang="cs-CZ" altLang="cs-CZ" sz="3600"/>
              <a:t>( </a:t>
            </a:r>
            <a:r>
              <a:rPr lang="cs-CZ" altLang="cs-CZ" sz="3600" i="1"/>
              <a:t>f </a:t>
            </a:r>
            <a:r>
              <a:rPr lang="cs-CZ" altLang="cs-CZ" sz="3600"/>
              <a:t>)  funkce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3250724"/>
              </p:ext>
            </p:extLst>
          </p:nvPr>
        </p:nvGraphicFramePr>
        <p:xfrm>
          <a:off x="1783200" y="2962550"/>
          <a:ext cx="6918325" cy="144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Equation" r:id="rId3" imgW="2044700" imgH="457200" progId="Equation.3">
                  <p:embed/>
                </p:oleObj>
              </mc:Choice>
              <mc:Fallback>
                <p:oleObj name="Equation" r:id="rId3" imgW="20447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3200" y="2962550"/>
                        <a:ext cx="6918325" cy="1443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48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Základní vlastnosti funkce: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42699"/>
            <a:ext cx="10515600" cy="4034264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cs-CZ" altLang="cs-CZ" sz="4400" dirty="0" smtClean="0"/>
              <a:t>    monotónnost </a:t>
            </a:r>
            <a:r>
              <a:rPr lang="cs-CZ" altLang="cs-CZ" sz="4400" dirty="0"/>
              <a:t>funkce 	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cs-CZ" altLang="cs-CZ" sz="4400" dirty="0"/>
              <a:t>    </a:t>
            </a:r>
            <a:r>
              <a:rPr lang="cs-CZ" altLang="cs-CZ" sz="4400" dirty="0" smtClean="0"/>
              <a:t>složená </a:t>
            </a:r>
            <a:r>
              <a:rPr lang="cs-CZ" altLang="cs-CZ" sz="4400" dirty="0"/>
              <a:t>funkce </a:t>
            </a:r>
            <a:endParaRPr lang="cs-CZ" altLang="cs-CZ" sz="4400" dirty="0" smtClean="0"/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cs-CZ" altLang="cs-CZ" sz="4400" dirty="0" smtClean="0"/>
              <a:t>    funkce </a:t>
            </a:r>
            <a:r>
              <a:rPr lang="cs-CZ" altLang="cs-CZ" sz="4400" dirty="0"/>
              <a:t>sudá, lichá </a:t>
            </a:r>
            <a:endParaRPr lang="cs-CZ" altLang="cs-CZ" sz="4400" dirty="0" smtClean="0"/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cs-CZ" altLang="cs-CZ" sz="4400" dirty="0" smtClean="0"/>
              <a:t>    funkce </a:t>
            </a:r>
            <a:r>
              <a:rPr lang="cs-CZ" altLang="cs-CZ" sz="4400" dirty="0"/>
              <a:t>prostá </a:t>
            </a:r>
            <a:r>
              <a:rPr lang="cs-CZ" altLang="cs-CZ" sz="3300" dirty="0"/>
              <a:t>	</a:t>
            </a:r>
            <a:endParaRPr lang="cs-CZ" sz="33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8618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61585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 smtClean="0"/>
              <a:t>Závěr přednášky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b="1" dirty="0" smtClean="0"/>
          </a:p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r>
              <a:rPr lang="cs-CZ" sz="5400" b="1" dirty="0" smtClean="0"/>
              <a:t>Děkuji Vám za pozornost !!!</a:t>
            </a:r>
            <a:endParaRPr lang="cs-CZ" sz="5400" b="1" dirty="0"/>
          </a:p>
        </p:txBody>
      </p:sp>
    </p:spTree>
    <p:extLst>
      <p:ext uri="{BB962C8B-B14F-4D97-AF65-F5344CB8AC3E}">
        <p14:creationId xmlns:p14="http://schemas.microsoft.com/office/powerpoint/2010/main" val="201569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Základní vlastnosti funkce: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42699"/>
            <a:ext cx="10515600" cy="4034264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cs-CZ" altLang="cs-CZ" sz="4400" dirty="0" smtClean="0"/>
              <a:t>    inverzní funkce</a:t>
            </a:r>
            <a:r>
              <a:rPr lang="cs-CZ" altLang="cs-CZ" sz="4400" dirty="0"/>
              <a:t>	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cs-CZ" altLang="cs-CZ" sz="4400" dirty="0"/>
              <a:t>    </a:t>
            </a:r>
            <a:r>
              <a:rPr lang="cs-CZ" altLang="cs-CZ" sz="4400" dirty="0" smtClean="0"/>
              <a:t>konkávní a konvexní funkce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cs-CZ" altLang="cs-CZ" sz="4400" dirty="0" smtClean="0"/>
              <a:t>    omezenost funkce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cs-CZ" altLang="cs-CZ" sz="4400" dirty="0" smtClean="0"/>
              <a:t>    </a:t>
            </a:r>
            <a:r>
              <a:rPr lang="cs-CZ" altLang="cs-CZ" sz="4400" dirty="0" err="1" smtClean="0"/>
              <a:t>suprémum</a:t>
            </a:r>
            <a:r>
              <a:rPr lang="cs-CZ" altLang="cs-CZ" sz="4400" dirty="0" smtClean="0"/>
              <a:t> a infimum funkce</a:t>
            </a:r>
            <a:r>
              <a:rPr lang="cs-CZ" altLang="cs-CZ" sz="3300" dirty="0"/>
              <a:t>	</a:t>
            </a:r>
            <a:endParaRPr lang="cs-CZ" sz="33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237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Algebraické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4309" y="2043990"/>
            <a:ext cx="10515600" cy="4351338"/>
          </a:xfrm>
        </p:spPr>
        <p:txBody>
          <a:bodyPr/>
          <a:lstStyle/>
          <a:p>
            <a:r>
              <a:rPr lang="cs-CZ" altLang="cs-CZ" sz="4000" dirty="0" smtClean="0"/>
              <a:t>Konstantní funkce</a:t>
            </a:r>
            <a:endParaRPr lang="cs-CZ" altLang="cs-CZ" sz="4000" dirty="0"/>
          </a:p>
          <a:p>
            <a:r>
              <a:rPr lang="cs-CZ" altLang="cs-CZ" sz="4000" dirty="0" smtClean="0"/>
              <a:t>Lineární funkce</a:t>
            </a:r>
            <a:endParaRPr lang="cs-CZ" altLang="cs-CZ" sz="4000" dirty="0"/>
          </a:p>
          <a:p>
            <a:r>
              <a:rPr lang="cs-CZ" altLang="cs-CZ" sz="4000" dirty="0" smtClean="0"/>
              <a:t>Kvadratická funkce</a:t>
            </a:r>
            <a:endParaRPr lang="cs-CZ" altLang="cs-CZ" sz="4000" dirty="0"/>
          </a:p>
          <a:p>
            <a:r>
              <a:rPr lang="cs-CZ" altLang="cs-CZ" sz="4000" dirty="0" smtClean="0"/>
              <a:t>Mocninné </a:t>
            </a:r>
            <a:r>
              <a:rPr lang="cs-CZ" altLang="cs-CZ" sz="4000" dirty="0"/>
              <a:t>(potenční</a:t>
            </a:r>
            <a:r>
              <a:rPr lang="cs-CZ" altLang="cs-CZ" sz="4000" dirty="0" smtClean="0"/>
              <a:t>) funkce</a:t>
            </a:r>
            <a:endParaRPr lang="cs-CZ" altLang="cs-CZ" sz="4000" dirty="0"/>
          </a:p>
          <a:p>
            <a:r>
              <a:rPr lang="cs-CZ" altLang="cs-CZ" sz="4000" dirty="0"/>
              <a:t>Druhá a třetí odmocnina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668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Konstantní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60811"/>
            <a:ext cx="10515600" cy="4116151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altLang="cs-CZ" sz="4000" dirty="0"/>
              <a:t>Je to funkce ve </a:t>
            </a:r>
            <a:r>
              <a:rPr lang="cs-CZ" altLang="cs-CZ" sz="4000" dirty="0" smtClean="0"/>
              <a:t>tvaru:</a:t>
            </a:r>
          </a:p>
          <a:p>
            <a:pPr algn="ctr">
              <a:buFontTx/>
              <a:buNone/>
            </a:pPr>
            <a:r>
              <a:rPr lang="cs-CZ" altLang="cs-CZ" sz="4000" i="1" dirty="0" smtClean="0"/>
              <a:t> y </a:t>
            </a:r>
            <a:r>
              <a:rPr lang="cs-CZ" altLang="cs-CZ" sz="4000" i="1" dirty="0"/>
              <a:t>= </a:t>
            </a:r>
            <a:r>
              <a:rPr lang="cs-CZ" altLang="cs-CZ" sz="4000" i="1" dirty="0" smtClean="0"/>
              <a:t>c.</a:t>
            </a:r>
            <a:endParaRPr lang="cs-CZ" altLang="cs-CZ" sz="4000" i="1" dirty="0"/>
          </a:p>
          <a:p>
            <a:pPr algn="ctr">
              <a:buFontTx/>
              <a:buNone/>
            </a:pPr>
            <a:endParaRPr lang="cs-CZ" altLang="cs-CZ" sz="4000" i="1" dirty="0"/>
          </a:p>
          <a:p>
            <a:pPr algn="ctr">
              <a:buFontTx/>
              <a:buNone/>
            </a:pPr>
            <a:r>
              <a:rPr lang="cs-CZ" altLang="cs-CZ" sz="4000" dirty="0"/>
              <a:t>Grafem je přímka rovnoběžná s osou</a:t>
            </a:r>
            <a:r>
              <a:rPr lang="cs-CZ" altLang="cs-CZ" sz="4000" i="1" dirty="0"/>
              <a:t> x.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424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Lineární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56726" y="177832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smtClean="0"/>
              <a:t>Je funkce ve tvaru:</a:t>
            </a:r>
            <a:endParaRPr lang="cs-CZ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26" y="2554014"/>
            <a:ext cx="3181678" cy="754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 6"/>
          <p:cNvSpPr/>
          <p:nvPr/>
        </p:nvSpPr>
        <p:spPr>
          <a:xfrm>
            <a:off x="961697" y="3774767"/>
            <a:ext cx="871833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cs-CZ" altLang="cs-CZ" sz="3200" dirty="0"/>
              <a:t>Grafem této funkce je přímka. Jednotlivé koeficienty mají tento význam:</a:t>
            </a:r>
            <a:endParaRPr lang="cs-CZ" altLang="cs-CZ" sz="3200" b="1" dirty="0"/>
          </a:p>
          <a:p>
            <a:r>
              <a:rPr lang="cs-CZ" altLang="cs-CZ" sz="3200" b="1" i="1" dirty="0"/>
              <a:t>a</a:t>
            </a:r>
            <a:r>
              <a:rPr lang="cs-CZ" altLang="cs-CZ" sz="3200" b="1" dirty="0"/>
              <a:t> - </a:t>
            </a:r>
            <a:r>
              <a:rPr lang="cs-CZ" altLang="cs-CZ" sz="3200" dirty="0"/>
              <a:t>směrnice přímky, která je grafem lineární funkce,</a:t>
            </a:r>
          </a:p>
          <a:p>
            <a:r>
              <a:rPr lang="cs-CZ" altLang="cs-CZ" sz="3200" i="1" dirty="0"/>
              <a:t>b</a:t>
            </a:r>
            <a:r>
              <a:rPr lang="cs-CZ" altLang="cs-CZ" sz="3200" dirty="0"/>
              <a:t> - úsek (vyťatý přímkou) na ose </a:t>
            </a:r>
            <a:r>
              <a:rPr lang="cs-CZ" altLang="cs-CZ" sz="3200" dirty="0" smtClean="0"/>
              <a:t>y.</a:t>
            </a:r>
            <a:endParaRPr lang="cs-CZ" altLang="cs-CZ" sz="3200" i="1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44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lineární funkce</a:t>
            </a:r>
            <a:endParaRPr lang="cs-CZ" b="1" dirty="0"/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1448119" y="2276475"/>
            <a:ext cx="6769100" cy="3529013"/>
            <a:chOff x="2274" y="10961"/>
            <a:chExt cx="4536" cy="2541"/>
          </a:xfrm>
        </p:grpSpPr>
        <p:sp>
          <p:nvSpPr>
            <p:cNvPr id="8" name="AutoShape 5"/>
            <p:cNvSpPr>
              <a:spLocks noChangeAspect="1" noChangeArrowheads="1"/>
            </p:cNvSpPr>
            <p:nvPr/>
          </p:nvSpPr>
          <p:spPr bwMode="auto">
            <a:xfrm>
              <a:off x="2274" y="10961"/>
              <a:ext cx="4536" cy="2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9" name="Line 6"/>
            <p:cNvSpPr>
              <a:spLocks noChangeAspect="1" noChangeShapeType="1"/>
            </p:cNvSpPr>
            <p:nvPr/>
          </p:nvSpPr>
          <p:spPr bwMode="auto">
            <a:xfrm>
              <a:off x="2304" y="13004"/>
              <a:ext cx="41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" name="Line 7"/>
            <p:cNvSpPr>
              <a:spLocks noChangeAspect="1" noChangeShapeType="1"/>
            </p:cNvSpPr>
            <p:nvPr/>
          </p:nvSpPr>
          <p:spPr bwMode="auto">
            <a:xfrm flipV="1">
              <a:off x="4059" y="11189"/>
              <a:ext cx="0" cy="20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Text Box 8"/>
            <p:cNvSpPr txBox="1">
              <a:spLocks noChangeAspect="1" noChangeArrowheads="1"/>
            </p:cNvSpPr>
            <p:nvPr/>
          </p:nvSpPr>
          <p:spPr bwMode="auto">
            <a:xfrm>
              <a:off x="5252" y="13117"/>
              <a:ext cx="720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1200">
                  <a:solidFill>
                    <a:srgbClr val="000000"/>
                  </a:solidFill>
                </a:rPr>
                <a:t>2</a:t>
              </a:r>
              <a:endParaRPr lang="cs-CZ" altLang="cs-CZ" sz="2400"/>
            </a:p>
          </p:txBody>
        </p:sp>
        <p:sp>
          <p:nvSpPr>
            <p:cNvPr id="12" name="Text Box 9"/>
            <p:cNvSpPr txBox="1">
              <a:spLocks noChangeAspect="1" noChangeArrowheads="1"/>
            </p:cNvSpPr>
            <p:nvPr/>
          </p:nvSpPr>
          <p:spPr bwMode="auto">
            <a:xfrm>
              <a:off x="4572" y="13117"/>
              <a:ext cx="900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12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cs-CZ" altLang="cs-CZ" sz="2400"/>
            </a:p>
          </p:txBody>
        </p:sp>
        <p:sp>
          <p:nvSpPr>
            <p:cNvPr id="13" name="Text Box 10"/>
            <p:cNvSpPr txBox="1">
              <a:spLocks noChangeAspect="1" noChangeArrowheads="1"/>
            </p:cNvSpPr>
            <p:nvPr/>
          </p:nvSpPr>
          <p:spPr bwMode="auto">
            <a:xfrm>
              <a:off x="5592" y="11641"/>
              <a:ext cx="900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1200" i="1">
                  <a:solidFill>
                    <a:srgbClr val="000000"/>
                  </a:solidFill>
                </a:rPr>
                <a:t>a</a:t>
              </a:r>
              <a:endParaRPr lang="cs-CZ" altLang="cs-CZ" sz="2400"/>
            </a:p>
          </p:txBody>
        </p:sp>
        <p:sp>
          <p:nvSpPr>
            <p:cNvPr id="14" name="Line 11"/>
            <p:cNvSpPr>
              <a:spLocks noChangeAspect="1" noChangeShapeType="1"/>
            </p:cNvSpPr>
            <p:nvPr/>
          </p:nvSpPr>
          <p:spPr bwMode="auto">
            <a:xfrm>
              <a:off x="4800" y="11981"/>
              <a:ext cx="0" cy="10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Line 12"/>
            <p:cNvSpPr>
              <a:spLocks noChangeAspect="1" noChangeShapeType="1"/>
            </p:cNvSpPr>
            <p:nvPr/>
          </p:nvSpPr>
          <p:spPr bwMode="auto">
            <a:xfrm flipV="1">
              <a:off x="5480" y="11641"/>
              <a:ext cx="0" cy="13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Freeform 13"/>
            <p:cNvSpPr>
              <a:spLocks noChangeAspect="1"/>
            </p:cNvSpPr>
            <p:nvPr/>
          </p:nvSpPr>
          <p:spPr bwMode="auto">
            <a:xfrm>
              <a:off x="2274" y="11374"/>
              <a:ext cx="3773" cy="1783"/>
            </a:xfrm>
            <a:custGeom>
              <a:avLst/>
              <a:gdLst>
                <a:gd name="T0" fmla="*/ 0 w 1474"/>
                <a:gd name="T1" fmla="*/ 11668 h 697"/>
                <a:gd name="T2" fmla="*/ 24722 w 1474"/>
                <a:gd name="T3" fmla="*/ 0 h 697"/>
                <a:gd name="T4" fmla="*/ 0 60000 65536"/>
                <a:gd name="T5" fmla="*/ 0 60000 65536"/>
                <a:gd name="T6" fmla="*/ 0 w 1474"/>
                <a:gd name="T7" fmla="*/ 0 h 697"/>
                <a:gd name="T8" fmla="*/ 1474 w 1474"/>
                <a:gd name="T9" fmla="*/ 697 h 69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74" h="697">
                  <a:moveTo>
                    <a:pt x="0" y="697"/>
                  </a:moveTo>
                  <a:lnTo>
                    <a:pt x="1474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Line 14"/>
            <p:cNvSpPr>
              <a:spLocks noChangeAspect="1" noChangeShapeType="1"/>
            </p:cNvSpPr>
            <p:nvPr/>
          </p:nvSpPr>
          <p:spPr bwMode="auto">
            <a:xfrm flipH="1">
              <a:off x="4800" y="11981"/>
              <a:ext cx="14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Text Box 15"/>
            <p:cNvSpPr txBox="1">
              <a:spLocks noChangeAspect="1" noChangeArrowheads="1"/>
            </p:cNvSpPr>
            <p:nvPr/>
          </p:nvSpPr>
          <p:spPr bwMode="auto">
            <a:xfrm>
              <a:off x="3437" y="10961"/>
              <a:ext cx="650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1200" i="1">
                  <a:solidFill>
                    <a:srgbClr val="000000"/>
                  </a:solidFill>
                </a:rPr>
                <a:t>y</a:t>
              </a:r>
              <a:endParaRPr lang="cs-CZ" altLang="cs-CZ" sz="2400"/>
            </a:p>
          </p:txBody>
        </p:sp>
        <p:sp>
          <p:nvSpPr>
            <p:cNvPr id="19" name="Text Box 16"/>
            <p:cNvSpPr txBox="1">
              <a:spLocks noChangeAspect="1" noChangeArrowheads="1"/>
            </p:cNvSpPr>
            <p:nvPr/>
          </p:nvSpPr>
          <p:spPr bwMode="auto">
            <a:xfrm>
              <a:off x="6160" y="13117"/>
              <a:ext cx="650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1200" i="1">
                  <a:solidFill>
                    <a:srgbClr val="000000"/>
                  </a:solidFill>
                </a:rPr>
                <a:t>x</a:t>
              </a:r>
              <a:endParaRPr lang="cs-CZ" altLang="cs-CZ" sz="2400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5480" y="11641"/>
              <a:ext cx="0" cy="3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AutoShape 18"/>
            <p:cNvSpPr>
              <a:spLocks/>
            </p:cNvSpPr>
            <p:nvPr/>
          </p:nvSpPr>
          <p:spPr bwMode="auto">
            <a:xfrm>
              <a:off x="5592" y="11641"/>
              <a:ext cx="113" cy="343"/>
            </a:xfrm>
            <a:prstGeom prst="rightBrace">
              <a:avLst>
                <a:gd name="adj1" fmla="val 25295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22" name="Text Box 19"/>
            <p:cNvSpPr txBox="1">
              <a:spLocks noChangeAspect="1" noChangeArrowheads="1"/>
            </p:cNvSpPr>
            <p:nvPr/>
          </p:nvSpPr>
          <p:spPr bwMode="auto">
            <a:xfrm>
              <a:off x="4119" y="12437"/>
              <a:ext cx="901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1200" i="1">
                  <a:solidFill>
                    <a:srgbClr val="000000"/>
                  </a:solidFill>
                </a:rPr>
                <a:t>b</a:t>
              </a:r>
              <a:endParaRPr lang="cs-CZ" altLang="cs-CZ" sz="2400"/>
            </a:p>
          </p:txBody>
        </p:sp>
        <p:sp>
          <p:nvSpPr>
            <p:cNvPr id="23" name="AutoShape 20"/>
            <p:cNvSpPr>
              <a:spLocks/>
            </p:cNvSpPr>
            <p:nvPr/>
          </p:nvSpPr>
          <p:spPr bwMode="auto">
            <a:xfrm>
              <a:off x="4119" y="12322"/>
              <a:ext cx="113" cy="682"/>
            </a:xfrm>
            <a:prstGeom prst="rightBrace">
              <a:avLst>
                <a:gd name="adj1" fmla="val 50295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graphicFrame>
          <p:nvGraphicFramePr>
            <p:cNvPr id="24" name="Object 21"/>
            <p:cNvGraphicFramePr>
              <a:graphicFrameLocks noChangeAspect="1"/>
            </p:cNvGraphicFramePr>
            <p:nvPr/>
          </p:nvGraphicFramePr>
          <p:xfrm>
            <a:off x="5252" y="11756"/>
            <a:ext cx="220" cy="2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2" name="Rovnice" r:id="rId3" imgW="139700" imgH="139700" progId="Equation.3">
                    <p:embed/>
                  </p:oleObj>
                </mc:Choice>
                <mc:Fallback>
                  <p:oleObj name="Rovnice" r:id="rId3" imgW="139700" imgH="1397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52" y="11756"/>
                          <a:ext cx="220" cy="2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AutoShape 22"/>
            <p:cNvSpPr>
              <a:spLocks/>
            </p:cNvSpPr>
            <p:nvPr/>
          </p:nvSpPr>
          <p:spPr bwMode="auto">
            <a:xfrm rot="-5400000">
              <a:off x="5028" y="12491"/>
              <a:ext cx="225" cy="568"/>
            </a:xfrm>
            <a:prstGeom prst="rightBrace">
              <a:avLst>
                <a:gd name="adj1" fmla="val 21037"/>
                <a:gd name="adj2" fmla="val 48019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26" name="Text Box 23"/>
            <p:cNvSpPr txBox="1">
              <a:spLocks noChangeAspect="1" noChangeArrowheads="1"/>
            </p:cNvSpPr>
            <p:nvPr/>
          </p:nvSpPr>
          <p:spPr bwMode="auto">
            <a:xfrm>
              <a:off x="4912" y="12322"/>
              <a:ext cx="900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cs-CZ" altLang="cs-CZ" sz="12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cs-CZ" altLang="cs-CZ" sz="2400"/>
            </a:p>
          </p:txBody>
        </p:sp>
        <p:graphicFrame>
          <p:nvGraphicFramePr>
            <p:cNvPr id="27" name="Object 24"/>
            <p:cNvGraphicFramePr>
              <a:graphicFrameLocks noChangeAspect="1"/>
            </p:cNvGraphicFramePr>
            <p:nvPr/>
          </p:nvGraphicFramePr>
          <p:xfrm>
            <a:off x="4572" y="11189"/>
            <a:ext cx="1020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3" name="Rovnice" r:id="rId5" imgW="647419" imgH="203112" progId="Equation.3">
                    <p:embed/>
                  </p:oleObj>
                </mc:Choice>
                <mc:Fallback>
                  <p:oleObj name="Rovnice" r:id="rId5" imgW="647419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2" y="11189"/>
                          <a:ext cx="1020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8" name="Obrázek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038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Graf funkce  </a:t>
            </a:r>
            <a:endParaRPr lang="cs-CZ" b="1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7266002"/>
              </p:ext>
            </p:extLst>
          </p:nvPr>
        </p:nvGraphicFramePr>
        <p:xfrm>
          <a:off x="3710556" y="703189"/>
          <a:ext cx="2154935" cy="698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Rovnice" r:id="rId4" imgW="1778000" imgH="558800" progId="Equation.3">
                  <p:embed/>
                </p:oleObj>
              </mc:Choice>
              <mc:Fallback>
                <p:oleObj name="Rovnice" r:id="rId4" imgW="1778000" imgH="558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0556" y="703189"/>
                        <a:ext cx="2154935" cy="6988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872" y="2260991"/>
            <a:ext cx="5266404" cy="3067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465112"/>
              </p:ext>
            </p:extLst>
          </p:nvPr>
        </p:nvGraphicFramePr>
        <p:xfrm>
          <a:off x="2819400" y="5636172"/>
          <a:ext cx="46799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Rovnice" r:id="rId7" imgW="4775200" imgH="558800" progId="Equation.3">
                  <p:embed/>
                </p:oleObj>
              </mc:Choice>
              <mc:Fallback>
                <p:oleObj name="Rovnice" r:id="rId7" imgW="4775200" imgH="558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636172"/>
                        <a:ext cx="467995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230210"/>
              </p:ext>
            </p:extLst>
          </p:nvPr>
        </p:nvGraphicFramePr>
        <p:xfrm>
          <a:off x="8269013" y="3288862"/>
          <a:ext cx="3192518" cy="684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Rovnice" r:id="rId9" imgW="2781300" imgH="495300" progId="Equation.3">
                  <p:embed/>
                </p:oleObj>
              </mc:Choice>
              <mc:Fallback>
                <p:oleObj name="Rovnice" r:id="rId9" imgW="2781300" imgH="495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9013" y="3288862"/>
                        <a:ext cx="3192518" cy="684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795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1951</TotalTime>
  <Words>302</Words>
  <Application>Microsoft Office PowerPoint</Application>
  <PresentationFormat>Vlastní</PresentationFormat>
  <Paragraphs>114</Paragraphs>
  <Slides>30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30</vt:i4>
      </vt:variant>
    </vt:vector>
  </HeadingPairs>
  <TitlesOfParts>
    <vt:vector size="33" baseType="lpstr">
      <vt:lpstr>Motiv Office</vt:lpstr>
      <vt:lpstr>Rovnice</vt:lpstr>
      <vt:lpstr>Equation</vt:lpstr>
      <vt:lpstr>Prezentace aplikace PowerPoint</vt:lpstr>
      <vt:lpstr>Funkce jedné reálné proměnné</vt:lpstr>
      <vt:lpstr>Základní vlastnosti funkce:</vt:lpstr>
      <vt:lpstr>Základní vlastnosti funkce:</vt:lpstr>
      <vt:lpstr>Algebraické funkce</vt:lpstr>
      <vt:lpstr>Konstantní funkce</vt:lpstr>
      <vt:lpstr>Lineární funkce</vt:lpstr>
      <vt:lpstr>Graf lineární funkce</vt:lpstr>
      <vt:lpstr>Graf funkce  </vt:lpstr>
      <vt:lpstr>Graf funkce  </vt:lpstr>
      <vt:lpstr>Graf funkce </vt:lpstr>
      <vt:lpstr>Graf funkce </vt:lpstr>
      <vt:lpstr>Graf funkce  </vt:lpstr>
      <vt:lpstr>Graf funkce  </vt:lpstr>
      <vt:lpstr>Graf funkce  </vt:lpstr>
      <vt:lpstr>Graf funkce  </vt:lpstr>
      <vt:lpstr>Graf funkce  </vt:lpstr>
      <vt:lpstr>Graf funkce  </vt:lpstr>
      <vt:lpstr>Graf funkce   </vt:lpstr>
      <vt:lpstr>Graf funkce   </vt:lpstr>
      <vt:lpstr>Graf funkce  </vt:lpstr>
      <vt:lpstr>Graf funkce </vt:lpstr>
      <vt:lpstr>Graf funkce </vt:lpstr>
      <vt:lpstr>Graf funkce  </vt:lpstr>
      <vt:lpstr>Graf funkce  </vt:lpstr>
      <vt:lpstr>Definiční obor funkce – řešený příklad</vt:lpstr>
      <vt:lpstr>Definiční obor funkce – řešený příklad</vt:lpstr>
      <vt:lpstr>Definiční obor funkce – řešený příklad</vt:lpstr>
      <vt:lpstr>Definiční obor funkce – domácí úkol</vt:lpstr>
      <vt:lpstr>Závěr přednášky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stoklasova</cp:lastModifiedBy>
  <cp:revision>101</cp:revision>
  <dcterms:created xsi:type="dcterms:W3CDTF">2016-11-25T20:36:16Z</dcterms:created>
  <dcterms:modified xsi:type="dcterms:W3CDTF">2019-05-14T13:09:03Z</dcterms:modified>
</cp:coreProperties>
</file>