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8" r:id="rId4"/>
    <p:sldId id="261" r:id="rId5"/>
    <p:sldId id="266" r:id="rId6"/>
    <p:sldId id="264" r:id="rId7"/>
    <p:sldId id="265" r:id="rId8"/>
    <p:sldId id="263" r:id="rId9"/>
    <p:sldId id="262" r:id="rId10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37EEECC-2EEA-4797-A310-499B23D36D0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07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4A18AFBC-BA0D-4FAC-A998-01D5ACD061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01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5BE60F-9FBF-4710-9EC8-00CF1564C773}" type="slidenum">
              <a:rPr lang="en-GB"/>
              <a:pPr/>
              <a:t>1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95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2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958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3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047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4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78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5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784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6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367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7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927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8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26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F6B29A-823D-4054-B1A7-4538CDE47C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76D53-A081-4CC8-864D-BD1FEC15FF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2550"/>
            <a:ext cx="2055813" cy="6011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2550"/>
            <a:ext cx="6019800" cy="6011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F17077-23A6-4E81-BC7C-BB5B6C25DA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>
          <a:xfrm>
            <a:off x="395288" y="6248400"/>
            <a:ext cx="5622925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44DA6230-87B8-49A1-BBBE-A1D07B3B4CC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B389A2-EC48-4757-A133-1144A1A4D53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5DDFC7-1CD0-4ABB-BCF6-D428A6573FE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F7ED35-5991-47F9-A8D5-C4C1B680C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B60916D-2F20-4568-B331-4177071BF9D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705AC3D-0238-483E-BE29-FEA80EE61E3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21BFA99-BE31-4255-9616-2CF03B73BB0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8AA927-564F-4464-AC0A-9FA339CDFF8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AD0DEF-9917-40B0-90DC-50688EA54C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3F3143-DCCE-48B1-A5C6-CE78831CD73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BA5BAD-08A4-4F35-AFF4-C1A0C6AA298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4B80B4E-496B-4206-822B-F5CDA0AF94E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5813" cy="46815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6815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EA8B2C-B539-4215-BBFA-9B2CBF978DF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8013" cy="17351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171A238C-3D27-48C6-B971-C30274AE71A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23850" y="6248400"/>
            <a:ext cx="5694363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0D85C7-8F91-46BF-9E31-CB97AE2CFE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F8149B7-8EF2-48F6-86E5-741D5216F4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385C56-0B40-4D1B-BB62-44EA91D44E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C56F6F-1E90-44B3-8C63-31C4EA87265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0F6404-CF62-40E3-91D0-D65222B323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C3C61C-22B0-4384-90A8-AF2698C4F7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98CA5E-6DC9-405F-A0E5-CB5980CC65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6019800"/>
            <a:ext cx="7847013" cy="855663"/>
            <a:chOff x="0" y="3792"/>
            <a:chExt cx="4943" cy="539"/>
          </a:xfrm>
        </p:grpSpPr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486" y="3792"/>
              <a:ext cx="2457" cy="539"/>
              <a:chOff x="2486" y="3792"/>
              <a:chExt cx="2457" cy="539"/>
            </a:xfrm>
          </p:grpSpPr>
          <p:sp>
            <p:nvSpPr>
              <p:cNvPr id="1032" name="Freeform 8"/>
              <p:cNvSpPr>
                <a:spLocks noChangeArrowheads="1"/>
              </p:cNvSpPr>
              <p:nvPr/>
            </p:nvSpPr>
            <p:spPr bwMode="auto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Freeform 9"/>
              <p:cNvSpPr>
                <a:spLocks noChangeArrowheads="1"/>
              </p:cNvSpPr>
              <p:nvPr/>
            </p:nvSpPr>
            <p:spPr bwMode="auto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/>
            </p:nvSpPr>
            <p:spPr bwMode="auto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/>
            </p:nvSpPr>
            <p:spPr bwMode="auto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25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95288" y="6248400"/>
            <a:ext cx="56229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GB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94E511A-504A-465F-9F7A-022F9145A4E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587" y="428604"/>
            <a:ext cx="9142413" cy="6856412"/>
            <a:chOff x="-4" y="13"/>
            <a:chExt cx="5759" cy="4319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-4" y="3085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-4" y="13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2" name="Freeform 4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-1588" y="6034088"/>
            <a:ext cx="7843838" cy="849312"/>
            <a:chOff x="-1" y="3801"/>
            <a:chExt cx="4941" cy="535"/>
          </a:xfrm>
        </p:grpSpPr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1487" y="3801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485" y="3801"/>
              <a:ext cx="2455" cy="535"/>
              <a:chOff x="2485" y="3801"/>
              <a:chExt cx="2455" cy="535"/>
            </a:xfrm>
          </p:grpSpPr>
          <p:sp>
            <p:nvSpPr>
              <p:cNvPr id="2056" name="Freeform 8"/>
              <p:cNvSpPr>
                <a:spLocks noChangeArrowheads="1"/>
              </p:cNvSpPr>
              <p:nvPr/>
            </p:nvSpPr>
            <p:spPr bwMode="auto">
              <a:xfrm>
                <a:off x="3947" y="3808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7" name="Freeform 9"/>
              <p:cNvSpPr>
                <a:spLocks noChangeArrowheads="1"/>
              </p:cNvSpPr>
              <p:nvPr/>
            </p:nvSpPr>
            <p:spPr bwMode="auto">
              <a:xfrm>
                <a:off x="2676" y="3801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8" name="Freeform 10"/>
              <p:cNvSpPr>
                <a:spLocks noChangeArrowheads="1"/>
              </p:cNvSpPr>
              <p:nvPr/>
            </p:nvSpPr>
            <p:spPr bwMode="auto">
              <a:xfrm>
                <a:off x="3029" y="3902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9" name="Freeform 11"/>
              <p:cNvSpPr>
                <a:spLocks noChangeArrowheads="1"/>
              </p:cNvSpPr>
              <p:nvPr/>
            </p:nvSpPr>
            <p:spPr bwMode="auto">
              <a:xfrm>
                <a:off x="3627" y="3875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>
                <a:off x="2485" y="3868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61" name="Freeform 13"/>
            <p:cNvSpPr>
              <a:spLocks noChangeArrowheads="1"/>
            </p:cNvSpPr>
            <p:nvPr/>
          </p:nvSpPr>
          <p:spPr bwMode="auto">
            <a:xfrm>
              <a:off x="-1" y="3801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2063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4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5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6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7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8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85728"/>
            <a:ext cx="8228013" cy="173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fld id="{41A46A8F-0008-459E-A774-325E44815D4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23850" y="6248400"/>
            <a:ext cx="569436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71678"/>
            <a:ext cx="8228013" cy="40576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1"/>
            <a:r>
              <a:rPr lang="en-GB" dirty="0" err="1" smtClean="0"/>
              <a:t>Druhá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2"/>
            <a:r>
              <a:rPr lang="en-GB" dirty="0" err="1" smtClean="0"/>
              <a:t>Třetí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3"/>
            <a:r>
              <a:rPr lang="en-GB" dirty="0" err="1" smtClean="0"/>
              <a:t>Čtvrtá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Pátá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Šestá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Sedmá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Osmá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  <a:p>
            <a:pPr lvl="4"/>
            <a:r>
              <a:rPr lang="en-GB" dirty="0" err="1" smtClean="0"/>
              <a:t>Devátá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8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4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9vcO0pBaio" TargetMode="External"/><Relationship Id="rId3" Type="http://schemas.openxmlformats.org/officeDocument/2006/relationships/hyperlink" Target="https://prezi.com/wjnxnvxdyf7i/vyvojove-trendy-v-informatice/" TargetMode="External"/><Relationship Id="rId7" Type="http://schemas.openxmlformats.org/officeDocument/2006/relationships/hyperlink" Target="https://automatizace.hw.cz/robot-vs-cobot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-q82IrNWbKc" TargetMode="External"/><Relationship Id="rId5" Type="http://schemas.openxmlformats.org/officeDocument/2006/relationships/hyperlink" Target="https://www.youtube.com/watch?v=47Nu0Dmul1E" TargetMode="External"/><Relationship Id="rId4" Type="http://schemas.openxmlformats.org/officeDocument/2006/relationships/hyperlink" Target="https://www.youtube.com/watch?v=AttXbcLUyR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wjnxnvxdyf7i/vyvojove-trendy-v-informatic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tE-raL-bWnY" TargetMode="External"/><Relationship Id="rId5" Type="http://schemas.openxmlformats.org/officeDocument/2006/relationships/hyperlink" Target="https://www.youtube.com/watch?v=WrrMA1ezZw8" TargetMode="External"/><Relationship Id="rId4" Type="http://schemas.openxmlformats.org/officeDocument/2006/relationships/hyperlink" Target="https://www.youtube.com/watch?v=AttXbcLUyR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0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>
          <a:xfrm>
            <a:off x="1069258" y="3573016"/>
            <a:ext cx="6959126" cy="1966914"/>
          </a:xfrm>
          <a:prstGeom prst="rect">
            <a:avLst/>
          </a:prstGeom>
        </p:spPr>
        <p:txBody>
          <a:bodyPr/>
          <a:lstStyle>
            <a:lvl1pPr marL="341313" indent="-341313" algn="l" defTabSz="449263" rtl="0" fontAlgn="base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49263" rtl="0" fontAlgn="base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doc. Mgr. Petr Suchánek, Ph.D.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vedoucí Katedry Informatiky a matematiky</a:t>
            </a:r>
          </a:p>
          <a:p>
            <a:pPr marL="0" indent="0" algn="ctr">
              <a:lnSpc>
                <a:spcPct val="80000"/>
              </a:lnSpc>
              <a:spcBef>
                <a:spcPts val="2400"/>
              </a:spcBef>
              <a:buNone/>
            </a:pPr>
            <a:r>
              <a:rPr lang="cs-CZ" kern="0" dirty="0" err="1" smtClean="0">
                <a:solidFill>
                  <a:srgbClr val="000000"/>
                </a:solidFill>
              </a:rPr>
              <a:t>suchanek</a:t>
            </a:r>
            <a:r>
              <a:rPr lang="en-US" kern="0" dirty="0" smtClean="0">
                <a:solidFill>
                  <a:srgbClr val="000000"/>
                </a:solidFill>
              </a:rPr>
              <a:t>@</a:t>
            </a:r>
            <a:r>
              <a:rPr lang="cs-CZ" kern="0" dirty="0" smtClean="0">
                <a:solidFill>
                  <a:srgbClr val="000000"/>
                </a:solidFill>
              </a:rPr>
              <a:t>opf.slu.cz</a:t>
            </a:r>
          </a:p>
          <a:p>
            <a:pPr algn="ctr">
              <a:lnSpc>
                <a:spcPct val="80000"/>
              </a:lnSpc>
            </a:pPr>
            <a:r>
              <a:rPr lang="cs-CZ" sz="2400" kern="0" dirty="0" smtClean="0">
                <a:solidFill>
                  <a:srgbClr val="000000"/>
                </a:solidFill>
              </a:rPr>
              <a:t/>
            </a:r>
            <a:br>
              <a:rPr lang="cs-CZ" sz="2400" kern="0" dirty="0" smtClean="0">
                <a:solidFill>
                  <a:srgbClr val="000000"/>
                </a:solidFill>
              </a:rPr>
            </a:br>
            <a:r>
              <a:rPr lang="cs-CZ" sz="2400" kern="0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endParaRPr lang="cs-CZ" sz="2400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1075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>
                <a:solidFill>
                  <a:srgbClr val="000000"/>
                </a:solidFill>
                <a:effectLst/>
              </a:rPr>
              <a:t>Informatika pro ekonomy I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4800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4000" dirty="0" smtClean="0">
                <a:solidFill>
                  <a:srgbClr val="000000"/>
                </a:solidFill>
                <a:effectLst/>
              </a:rPr>
              <a:t>Informatika - trendy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/>
            </a:r>
            <a:br>
              <a:rPr lang="cs-CZ" sz="3600" dirty="0" smtClean="0">
                <a:solidFill>
                  <a:srgbClr val="000000"/>
                </a:solidFill>
                <a:effectLst/>
              </a:rPr>
            </a:br>
            <a:endParaRPr lang="cs-CZ" sz="36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99532"/>
            <a:ext cx="8228013" cy="405766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Matematická informatika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Teoretická informatika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technologie (a komunikační)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Teorie informace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věda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Bioinformatika</a:t>
            </a: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Chemoinformatika</a:t>
            </a:r>
            <a:endParaRPr lang="cs-CZ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Geoinformatika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Lékařská informatika</a:t>
            </a: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Neuroinformatika</a:t>
            </a:r>
            <a:endParaRPr lang="cs-CZ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Sociální informatika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systém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Internet a jeho služby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Bezdrátové technologie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Umělá inteligence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Vývoj hardware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Superpočítače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Vliv informatiky na společenský vývoj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Pozitiva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Negativa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Společenské zvyklosti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Legislativa</a:t>
            </a: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8090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Standardní pojmy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auto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dům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firma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virtuální realita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holografie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3D tisk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robot</a:t>
            </a:r>
          </a:p>
          <a:p>
            <a:pPr lvl="1"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cobot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152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Odkazy:</a:t>
            </a: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3"/>
              </a:rPr>
              <a:t>https://prezi.com/wjnxnvxdyf7i/vyvojove-trendy-v-informatice</a:t>
            </a:r>
            <a:r>
              <a:rPr lang="cs-CZ" sz="24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4"/>
              </a:rPr>
              <a:t>www.youtube.com/watch?v=AttXbcLUyR0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5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5"/>
              </a:rPr>
              <a:t>www.youtube.com/watch?v=47Nu0Dmul1E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6"/>
              </a:rPr>
              <a:t>https://www.youtube.com/watch?v=-</a:t>
            </a:r>
            <a:r>
              <a:rPr lang="cs-CZ" sz="2400" dirty="0" smtClean="0">
                <a:solidFill>
                  <a:schemeClr val="tx1"/>
                </a:solidFill>
                <a:hlinkClick r:id="rId6"/>
              </a:rPr>
              <a:t>q82IrNWbKc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</a:rPr>
              <a:t>https://www.youtube.com/watch?v=FzcTgrxMzZk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7"/>
              </a:rPr>
              <a:t>https://www.youtube.com/watch?v=qYfNzhLXYGc</a:t>
            </a:r>
          </a:p>
          <a:p>
            <a:pPr>
              <a:buClrTx/>
            </a:pPr>
            <a:r>
              <a:rPr lang="cs-CZ" sz="2400" dirty="0" smtClean="0">
                <a:solidFill>
                  <a:schemeClr val="tx1"/>
                </a:solidFill>
                <a:hlinkClick r:id="rId7"/>
              </a:rPr>
              <a:t>https</a:t>
            </a:r>
            <a:r>
              <a:rPr lang="cs-CZ" sz="2400" dirty="0">
                <a:solidFill>
                  <a:schemeClr val="tx1"/>
                </a:solidFill>
                <a:hlinkClick r:id="rId7"/>
              </a:rPr>
              <a:t>://</a:t>
            </a:r>
            <a:r>
              <a:rPr lang="cs-CZ" sz="2400" dirty="0" smtClean="0">
                <a:solidFill>
                  <a:schemeClr val="tx1"/>
                </a:solidFill>
                <a:hlinkClick r:id="rId7"/>
              </a:rPr>
              <a:t>automatizace.hw.cz/robot-vs-cobot.html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8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8"/>
              </a:rPr>
              <a:t>www.youtube.com/watch?v=E9vcO0pBaio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5414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Odkazy:</a:t>
            </a: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3"/>
              </a:rPr>
              <a:t>https://prezi.com/wjnxnvxdyf7i/vyvojove-trendy-v-informatice</a:t>
            </a:r>
            <a:r>
              <a:rPr lang="cs-CZ" sz="24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4"/>
              </a:rPr>
              <a:t>www.youtube.com/watch?v=AttXbcLUyR0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5"/>
              </a:rPr>
              <a:t>https://www.youtube.com/watch?v=ylLUxR6CsVc</a:t>
            </a:r>
          </a:p>
          <a:p>
            <a:pPr>
              <a:buClrTx/>
            </a:pPr>
            <a:r>
              <a:rPr lang="cs-CZ" sz="2400" dirty="0" smtClean="0">
                <a:solidFill>
                  <a:schemeClr val="tx1"/>
                </a:solidFill>
                <a:hlinkClick r:id="rId5"/>
              </a:rPr>
              <a:t>https</a:t>
            </a:r>
            <a:r>
              <a:rPr lang="cs-CZ" sz="2400" dirty="0">
                <a:solidFill>
                  <a:schemeClr val="tx1"/>
                </a:solidFill>
                <a:hlinkClick r:id="rId5"/>
              </a:rPr>
              <a:t>://</a:t>
            </a:r>
            <a:r>
              <a:rPr lang="cs-CZ" sz="2400" dirty="0" smtClean="0">
                <a:solidFill>
                  <a:schemeClr val="tx1"/>
                </a:solidFill>
                <a:hlinkClick r:id="rId5"/>
              </a:rPr>
              <a:t>www.youtube.com/watch?v=WrrMA1ezZw8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6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6"/>
              </a:rPr>
              <a:t>www.youtube.com/watch?v=tE-raL-bWnY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5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Předměty se statutem C oboru Manažerská informatika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Podnikání na internetu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Služby internetu a tvorba WWW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Podnikové informační systémy ERP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Portálové systémy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Podnikové informační systémy ERP</a:t>
            </a: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053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43559"/>
            <a:ext cx="8228013" cy="143351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Dotazy?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08615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177</Words>
  <Application>Microsoft Office PowerPoint</Application>
  <PresentationFormat>Předvádění na obrazovce (4:3)</PresentationFormat>
  <Paragraphs>75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StarSymbol</vt:lpstr>
      <vt:lpstr>Times New Roman</vt:lpstr>
      <vt:lpstr>Výchozí návrh</vt:lpstr>
      <vt:lpstr>Výchozí návrh</vt:lpstr>
      <vt:lpstr>Informatika pro ekonomy I   Informatika - trendy </vt:lpstr>
      <vt:lpstr>Informatika </vt:lpstr>
      <vt:lpstr>Informatika </vt:lpstr>
      <vt:lpstr>Informatika </vt:lpstr>
      <vt:lpstr>Informatika </vt:lpstr>
      <vt:lpstr>Informatika </vt:lpstr>
      <vt:lpstr>Informatika 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Přenáška 4 Informatika A</dc:title>
  <dc:creator>Dominik Vymětal</dc:creator>
  <cp:keywords>PINA2008/2009</cp:keywords>
  <cp:lastModifiedBy>Petr Suchánek</cp:lastModifiedBy>
  <cp:revision>191</cp:revision>
  <dcterms:modified xsi:type="dcterms:W3CDTF">2021-08-30T19:15:42Z</dcterms:modified>
</cp:coreProperties>
</file>