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95"/>
  </p:notesMasterIdLst>
  <p:handoutMasterIdLst>
    <p:handoutMasterId r:id="rId96"/>
  </p:handoutMasterIdLst>
  <p:sldIdLst>
    <p:sldId id="256" r:id="rId2"/>
    <p:sldId id="480" r:id="rId3"/>
    <p:sldId id="415" r:id="rId4"/>
    <p:sldId id="481" r:id="rId5"/>
    <p:sldId id="482" r:id="rId6"/>
    <p:sldId id="483" r:id="rId7"/>
    <p:sldId id="485" r:id="rId8"/>
    <p:sldId id="486" r:id="rId9"/>
    <p:sldId id="577" r:id="rId10"/>
    <p:sldId id="57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573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514" r:id="rId39"/>
    <p:sldId id="581" r:id="rId40"/>
    <p:sldId id="515" r:id="rId41"/>
    <p:sldId id="516" r:id="rId42"/>
    <p:sldId id="517" r:id="rId43"/>
    <p:sldId id="518" r:id="rId44"/>
    <p:sldId id="519" r:id="rId45"/>
    <p:sldId id="521" r:id="rId46"/>
    <p:sldId id="522" r:id="rId47"/>
    <p:sldId id="523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531" r:id="rId56"/>
    <p:sldId id="532" r:id="rId57"/>
    <p:sldId id="575" r:id="rId58"/>
    <p:sldId id="578" r:id="rId59"/>
    <p:sldId id="579" r:id="rId60"/>
    <p:sldId id="580" r:id="rId61"/>
    <p:sldId id="533" r:id="rId62"/>
    <p:sldId id="583" r:id="rId63"/>
    <p:sldId id="534" r:id="rId64"/>
    <p:sldId id="535" r:id="rId65"/>
    <p:sldId id="584" r:id="rId66"/>
    <p:sldId id="586" r:id="rId67"/>
    <p:sldId id="587" r:id="rId68"/>
    <p:sldId id="538" r:id="rId69"/>
    <p:sldId id="590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91" r:id="rId85"/>
    <p:sldId id="553" r:id="rId86"/>
    <p:sldId id="554" r:id="rId87"/>
    <p:sldId id="555" r:id="rId88"/>
    <p:sldId id="556" r:id="rId89"/>
    <p:sldId id="557" r:id="rId90"/>
    <p:sldId id="558" r:id="rId91"/>
    <p:sldId id="559" r:id="rId92"/>
    <p:sldId id="560" r:id="rId93"/>
    <p:sldId id="571" r:id="rId9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8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0AFB18-1B67-457E-89C0-F6493CB860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90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C54C02-D797-407F-AD43-6EA6380D180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653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BD7F0-5E64-44C1-ACC8-79D1004C124D}" type="slidenum">
              <a:rPr lang="cs-CZ"/>
              <a:pPr/>
              <a:t>3</a:t>
            </a:fld>
            <a:endParaRPr lang="cs-CZ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2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/>
              <a:t>OPF, Katedra Informatiky, předmět Informatika A ZS 2006/2007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79310-880E-4D8D-A0CD-C3BE16632581}" type="slidenum">
              <a:rPr lang="cs-CZ"/>
              <a:pPr/>
              <a:t>56</a:t>
            </a:fld>
            <a:endParaRPr lang="cs-CZ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58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B0BA0-01C3-4B65-B06F-9E0B887E32A9}" type="slidenum">
              <a:rPr lang="cs-CZ"/>
              <a:pPr/>
              <a:t>57</a:t>
            </a:fld>
            <a:endParaRPr lang="cs-CZ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3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OPF, Katedra Informatiky, předmět Informatika A ZS 2006/2007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91EC5C-EA5D-47F9-81FF-570D3705B9B9}" type="slidenum">
              <a:rPr lang="cs-CZ" smtClean="0"/>
              <a:pPr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640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2036-DD09-4DE8-A6B4-644CD8ECA9F4}" type="slidenum">
              <a:rPr lang="cs-CZ"/>
              <a:pPr/>
              <a:t>88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Nastartovat okno úloh Hromadná korespondence a spustit štítky.</a:t>
            </a:r>
          </a:p>
          <a:p>
            <a:r>
              <a:rPr lang="cs-CZ"/>
              <a:t>¨Dále vybrat příjemce je v pomocných souborech najít pomocí Procházet</a:t>
            </a:r>
          </a:p>
          <a:p>
            <a:r>
              <a:rPr lang="cs-CZ"/>
              <a:t>Adresycvicne  list 1</a:t>
            </a:r>
          </a:p>
          <a:p>
            <a:r>
              <a:rPr lang="cs-CZ"/>
              <a:t>Dále uspořádat štítky – blok adresy</a:t>
            </a:r>
          </a:p>
          <a:p>
            <a:r>
              <a:rPr lang="cs-CZ"/>
              <a:t>Jít na shoda polí a spárovat</a:t>
            </a:r>
          </a:p>
          <a:p>
            <a:r>
              <a:rPr lang="cs-CZ"/>
              <a:t>Aktualizovat všechny štítky a do náhledu</a:t>
            </a:r>
          </a:p>
          <a:p>
            <a:r>
              <a:rPr lang="cs-CZ"/>
              <a:t>Dále vložit pole s podmínkou  před blok adresy a aktualizovat všechny štítky.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A3B84-4E71-4E82-9EB4-8B86E7A7721F}" type="slidenum">
              <a:rPr lang="cs-CZ"/>
              <a:pPr/>
              <a:t>9</a:t>
            </a:fld>
            <a:endParaRPr lang="cs-CZ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F791F2-12CF-4479-8F0A-FE6446341FE1}" type="slidenum">
              <a:rPr lang="cs-CZ"/>
              <a:pPr/>
              <a:t>10</a:t>
            </a:fld>
            <a:endParaRPr lang="cs-CZ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79749-6439-4D59-A039-52629E779A66}" type="slidenum">
              <a:rPr lang="cs-CZ"/>
              <a:pPr/>
              <a:t>23</a:t>
            </a:fld>
            <a:endParaRPr lang="cs-CZ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04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9DEEAE-BD41-41C5-B0AF-4D791417C1DD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30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BBD44-9B9C-488C-80FA-3703FBD678E5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61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F5486F-EEAF-4064-8D5C-9FB55D16EF70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52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8B1EA5-E379-4F0F-A363-7954175A363F}" type="slidenum">
              <a:rPr lang="en-GB"/>
              <a:pPr/>
              <a:t>47</a:t>
            </a:fld>
            <a:endParaRPr lang="en-GB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5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FEA732-8722-4AF1-A9DE-CA14673F9ADE}" type="slidenum">
              <a:rPr lang="en-GB"/>
              <a:pPr/>
              <a:t>48</a:t>
            </a:fld>
            <a:endParaRPr lang="en-GB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8140" cy="44687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80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58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67590" name="Group 6"/>
          <p:cNvGrpSpPr>
            <a:grpSpLocks/>
          </p:cNvGrpSpPr>
          <p:nvPr userDrawn="1"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675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75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675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75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760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76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32" y="6215082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 dirty="0"/>
          </a:p>
        </p:txBody>
      </p:sp>
      <p:sp>
        <p:nvSpPr>
          <p:cNvPr id="26" name="Nadpis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CD90C3-02A4-4C11-8BC8-2A2E05ECE1CA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8400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9313" y="1557338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1285852" y="6356350"/>
            <a:ext cx="4733948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OPF Katedra Informatiky  ZS 2013 -2014 BKZIE Informatika pro ekonomy 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65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65" name="Freeform 5"/>
          <p:cNvSpPr>
            <a:spLocks/>
          </p:cNvSpPr>
          <p:nvPr/>
        </p:nvSpPr>
        <p:spPr bwMode="hidden">
          <a:xfrm>
            <a:off x="468313" y="6262688"/>
            <a:ext cx="8675687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0" y="6021388"/>
            <a:ext cx="7848600" cy="836612"/>
            <a:chOff x="0" y="3792"/>
            <a:chExt cx="4944" cy="540"/>
          </a:xfrm>
        </p:grpSpPr>
        <p:sp>
          <p:nvSpPr>
            <p:cNvPr id="665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6656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65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65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7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8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658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658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6658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6804025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cs-CZ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CD678-4DEF-453A-B605-FF92025167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8400"/>
            <a:ext cx="56959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n-NO" smtClean="0"/>
              <a:t>OPF Katedra Informatiky  ZS 2013 -2014 BKZIE Informatika pro ekonomy I</a:t>
            </a:r>
            <a:endParaRPr lang="cs-CZ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6" r:id="rId9"/>
    <p:sldLayoutId id="2147483698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7992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  <a:p>
            <a:pPr eaLnBrk="0" hangingPunct="0"/>
            <a:endParaRPr lang="cs-CZ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00113" y="981075"/>
            <a:ext cx="77041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sz="4000" kern="0" dirty="0" smtClean="0">
                <a:solidFill>
                  <a:srgbClr val="000000"/>
                </a:solidFill>
                <a:effectLst/>
              </a:rPr>
              <a:t>Informatika pro ekonomy I</a:t>
            </a:r>
            <a:r>
              <a:rPr lang="cs-CZ" sz="4800" kern="0" dirty="0" smtClean="0">
                <a:solidFill>
                  <a:srgbClr val="000000"/>
                </a:solidFill>
                <a:effectLst/>
              </a:rPr>
              <a:t> </a:t>
            </a:r>
            <a:br>
              <a:rPr lang="cs-CZ" sz="4800" kern="0" dirty="0" smtClean="0">
                <a:solidFill>
                  <a:srgbClr val="000000"/>
                </a:solidFill>
                <a:effectLst/>
              </a:rPr>
            </a:br>
            <a:r>
              <a:rPr lang="cs-CZ" kern="0" dirty="0" err="1" smtClean="0">
                <a:solidFill>
                  <a:srgbClr val="000000"/>
                </a:solidFill>
                <a:effectLst/>
              </a:rPr>
              <a:t>LibreOffice</a:t>
            </a:r>
            <a:endParaRPr lang="cs-CZ" kern="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9258" y="3857628"/>
            <a:ext cx="6959126" cy="1966914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rgbClr val="000000"/>
                </a:solidFill>
                <a:effectLst/>
              </a:rPr>
              <a:t>Doc. Mgr. Petr Suchánek, Ph.D.</a:t>
            </a:r>
          </a:p>
          <a:p>
            <a:pPr>
              <a:lnSpc>
                <a:spcPct val="80000"/>
              </a:lnSpc>
            </a:pPr>
            <a:r>
              <a:rPr lang="cs-CZ" sz="2800" dirty="0" smtClean="0">
                <a:solidFill>
                  <a:srgbClr val="000000"/>
                </a:solidFill>
                <a:effectLst/>
              </a:rPr>
              <a:t>vedoucí Katedry </a:t>
            </a:r>
            <a:r>
              <a:rPr lang="cs-CZ" sz="2800" dirty="0">
                <a:solidFill>
                  <a:srgbClr val="000000"/>
                </a:solidFill>
                <a:effectLst/>
              </a:rPr>
              <a:t>Informatiky </a:t>
            </a:r>
            <a:r>
              <a:rPr lang="cs-CZ" sz="2800" dirty="0" smtClean="0">
                <a:solidFill>
                  <a:srgbClr val="000000"/>
                </a:solidFill>
                <a:effectLst/>
              </a:rPr>
              <a:t>a matematiky</a:t>
            </a:r>
          </a:p>
          <a:p>
            <a:pPr>
              <a:lnSpc>
                <a:spcPct val="80000"/>
              </a:lnSpc>
              <a:spcBef>
                <a:spcPts val="2400"/>
              </a:spcBef>
            </a:pPr>
            <a:r>
              <a:rPr lang="cs-CZ" sz="2800" dirty="0" err="1" smtClean="0">
                <a:solidFill>
                  <a:srgbClr val="000000"/>
                </a:solidFill>
                <a:effectLst/>
              </a:rPr>
              <a:t>suchanek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@</a:t>
            </a:r>
            <a:r>
              <a:rPr lang="cs-CZ" sz="2800" dirty="0" smtClean="0">
                <a:solidFill>
                  <a:srgbClr val="000000"/>
                </a:solidFill>
                <a:effectLst/>
              </a:rPr>
              <a:t>opf.slu.cz</a:t>
            </a:r>
          </a:p>
          <a:p>
            <a:pPr>
              <a:lnSpc>
                <a:spcPct val="80000"/>
              </a:lnSpc>
            </a:pPr>
            <a:r>
              <a:rPr lang="cs-CZ" sz="2400" dirty="0" smtClean="0">
                <a:solidFill>
                  <a:srgbClr val="000000"/>
                </a:solidFill>
                <a:effectLst/>
              </a:rPr>
              <a:t/>
            </a:r>
            <a:br>
              <a:rPr lang="cs-CZ" sz="2400" dirty="0" smtClean="0">
                <a:solidFill>
                  <a:srgbClr val="000000"/>
                </a:solidFill>
                <a:effectLst/>
              </a:rPr>
            </a:br>
            <a:r>
              <a:rPr lang="cs-CZ" sz="2400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  <a:p>
            <a:pPr>
              <a:lnSpc>
                <a:spcPct val="80000"/>
              </a:lnSpc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22325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Zobrazit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09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25538"/>
            <a:ext cx="45085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64294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4294"/>
            <a:ext cx="29337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785794"/>
            <a:ext cx="25336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64294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Nástroje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1432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364" y="2870150"/>
            <a:ext cx="77708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Pravítka a </a:t>
            </a:r>
            <a:r>
              <a:rPr lang="cs-CZ" dirty="0" err="1" smtClean="0">
                <a:solidFill>
                  <a:srgbClr val="000000"/>
                </a:solidFill>
                <a:effectLst/>
              </a:rPr>
              <a:t>posuvníky</a:t>
            </a:r>
            <a:r>
              <a:rPr lang="cs-CZ" dirty="0" smtClean="0">
                <a:solidFill>
                  <a:srgbClr val="000000"/>
                </a:solidFill>
                <a:effectLst/>
              </a:rPr>
              <a:t>, navigátor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0034" y="1785926"/>
            <a:ext cx="8228013" cy="405766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Zobrazit -  Pravítko. Pro zobrazení svislého pravítka je nutno upravit Nástroje  - Volby</a:t>
            </a:r>
          </a:p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Posuvník</a:t>
            </a:r>
            <a:r>
              <a:rPr lang="cs-CZ" dirty="0" smtClean="0">
                <a:solidFill>
                  <a:srgbClr val="000000"/>
                </a:solidFill>
              </a:rPr>
              <a:t> - stejná funkce jako u Wordu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Navigátor – Zobrazit – Navigátor, nebo na svislém </a:t>
            </a:r>
            <a:r>
              <a:rPr lang="cs-CZ" dirty="0" err="1" smtClean="0">
                <a:solidFill>
                  <a:srgbClr val="000000"/>
                </a:solidFill>
              </a:rPr>
              <a:t>posuvníku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2762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71438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Stavový řádek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Obsahuje informace o dokumentu a tlačítka: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Číslo stránky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Aktuální styl stránky (poklepáním lze měnit)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Jazyk označeného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Tlačítka pro vstup z klávesnice nebo přepis v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Režim výběru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Indikace změny dokumentu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digitálního podpisu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Informace o dokumentu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Lupu</a:t>
            </a:r>
          </a:p>
          <a:p>
            <a:pPr lvl="1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85725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Okno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nástroje přepínání oken jako </a:t>
            </a:r>
            <a:r>
              <a:rPr lang="cs-CZ" dirty="0" err="1" smtClean="0">
                <a:solidFill>
                  <a:srgbClr val="000000"/>
                </a:solidFill>
              </a:rPr>
              <a:t>word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/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Možnosti zobrazení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Náhledy ze stavového řádku</a:t>
            </a:r>
          </a:p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náhled osnovy – řeší nastavením odrážek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3698970" cy="17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643182"/>
            <a:ext cx="1714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Lupa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138325" cy="316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 bwMode="auto">
          <a:xfrm flipV="1">
            <a:off x="2357422" y="3429000"/>
            <a:ext cx="2143140" cy="2000264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2714612" y="550070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Lupa řeší i sloupce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8013" cy="928694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Plovoucí panely nástrojů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6456924" cy="37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285720" y="157161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nemá podokna úloh, vše řeší plovoucími panely nástrojů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2000240"/>
            <a:ext cx="24479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Help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766888"/>
            <a:ext cx="6305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0034" y="121442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Navigační panel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864399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28596" y="55007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Vlastní help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Šablony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err="1" smtClean="0">
                <a:solidFill>
                  <a:srgbClr val="000000"/>
                </a:solidFill>
              </a:rPr>
              <a:t>Writer</a:t>
            </a:r>
            <a:r>
              <a:rPr lang="cs-CZ" dirty="0" smtClean="0">
                <a:solidFill>
                  <a:srgbClr val="000000"/>
                </a:solidFill>
              </a:rPr>
              <a:t> má vlastní šablony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Základní šablonou je šablona Výchozí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Správa šablon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Soubor – šablony nebo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Soubor – nový – šablony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290638"/>
            <a:ext cx="641826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Patří do rodiny LibreOffice.org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Sem patří také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Calc</a:t>
            </a:r>
            <a:r>
              <a:rPr lang="cs-CZ" dirty="0" smtClean="0">
                <a:solidFill>
                  <a:srgbClr val="000000"/>
                </a:solidFill>
              </a:rPr>
              <a:t> – tabulkový kalkulátor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Impress</a:t>
            </a:r>
            <a:r>
              <a:rPr lang="cs-CZ" dirty="0" smtClean="0">
                <a:solidFill>
                  <a:srgbClr val="000000"/>
                </a:solidFill>
              </a:rPr>
              <a:t> – tvorba prezentací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Base	tvorba databází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Draw</a:t>
            </a:r>
            <a:r>
              <a:rPr lang="cs-CZ" dirty="0" smtClean="0">
                <a:solidFill>
                  <a:srgbClr val="000000"/>
                </a:solidFill>
              </a:rPr>
              <a:t> – kreslení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</a:rPr>
              <a:t>Math</a:t>
            </a:r>
            <a:r>
              <a:rPr lang="cs-CZ" dirty="0" smtClean="0">
                <a:solidFill>
                  <a:srgbClr val="000000"/>
                </a:solidFill>
              </a:rPr>
              <a:t> – tvorba vzorců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LibreOffice.org </a:t>
            </a:r>
            <a:r>
              <a:rPr lang="cs-CZ" dirty="0" err="1" smtClean="0">
                <a:solidFill>
                  <a:srgbClr val="000000"/>
                </a:solidFill>
                <a:effectLst/>
              </a:rPr>
              <a:t>Writer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07157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Psaní textu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Vkládání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Příklad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Volby v textu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Nefunguje F8 jako ve Wordu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Výběr myší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Umístění kurzoru v textu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Dvojí klik – výběr slova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Trojí klik – výběr odstavce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Automatický text – CTRL+F3 –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existuje celá řada textů, možnost přípravy vlastních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1444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se soubory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Uložit, </a:t>
            </a:r>
            <a:r>
              <a:rPr lang="cs-CZ" dirty="0" err="1" smtClean="0">
                <a:solidFill>
                  <a:srgbClr val="000000"/>
                </a:solidFill>
              </a:rPr>
              <a:t>uložit</a:t>
            </a:r>
            <a:r>
              <a:rPr lang="cs-CZ" dirty="0" smtClean="0">
                <a:solidFill>
                  <a:srgbClr val="000000"/>
                </a:solidFill>
              </a:rPr>
              <a:t> jako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uložení do open </a:t>
            </a:r>
            <a:r>
              <a:rPr lang="cs-CZ" dirty="0" err="1" smtClean="0">
                <a:solidFill>
                  <a:srgbClr val="000000"/>
                </a:solidFill>
              </a:rPr>
              <a:t>document</a:t>
            </a:r>
            <a:r>
              <a:rPr lang="cs-CZ" dirty="0" smtClean="0">
                <a:solidFill>
                  <a:srgbClr val="000000"/>
                </a:solidFill>
              </a:rPr>
              <a:t> formátu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Možnost uložení do nejrůznějších formátů vč. Word 6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Exportovat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Export do </a:t>
            </a:r>
            <a:r>
              <a:rPr lang="cs-CZ" dirty="0" err="1" smtClean="0">
                <a:solidFill>
                  <a:srgbClr val="000000"/>
                </a:solidFill>
              </a:rPr>
              <a:t>pdf</a:t>
            </a:r>
            <a:r>
              <a:rPr lang="cs-CZ" dirty="0" smtClean="0">
                <a:solidFill>
                  <a:srgbClr val="000000"/>
                </a:solidFill>
              </a:rPr>
              <a:t>., </a:t>
            </a:r>
            <a:r>
              <a:rPr lang="cs-CZ" dirty="0" err="1" smtClean="0">
                <a:solidFill>
                  <a:srgbClr val="000000"/>
                </a:solidFill>
              </a:rPr>
              <a:t>html</a:t>
            </a:r>
            <a:r>
              <a:rPr lang="cs-CZ" dirty="0" smtClean="0">
                <a:solidFill>
                  <a:srgbClr val="000000"/>
                </a:solidFill>
              </a:rPr>
              <a:t>, </a:t>
            </a:r>
            <a:r>
              <a:rPr lang="cs-CZ" dirty="0" err="1" smtClean="0">
                <a:solidFill>
                  <a:srgbClr val="000000"/>
                </a:solidFill>
              </a:rPr>
              <a:t>xhtml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Otevřít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 voleb – Nástroje - volby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 – obdoba Možností aplikace Word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7789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52475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  <a:effectLst/>
              </a:rPr>
              <a:t>O.O.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nástroje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25575"/>
            <a:ext cx="51689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Další operace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662" y="571480"/>
            <a:ext cx="128588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05236"/>
            <a:ext cx="4600593" cy="532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85725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Korekturní nástroje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71546"/>
            <a:ext cx="8228013" cy="405766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 jazyka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Nastavení pro přípravu automatické kontroly pravopisu</a:t>
            </a:r>
          </a:p>
          <a:p>
            <a:pPr lvl="1"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770813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78581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Korekturní nástroje - pravopis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1055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000132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Uživatelské slovníky a další nastavení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343025"/>
            <a:ext cx="772318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Automatické opravy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Nastavení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Nástroje -  Nastavení automatických oprav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074" y="1052736"/>
            <a:ext cx="6494463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6335712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en-GB" sz="3600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GB" sz="3600" dirty="0">
                <a:solidFill>
                  <a:srgbClr val="000000"/>
                </a:solidFill>
                <a:effectLst/>
              </a:rPr>
              <a:t>Formátování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20938"/>
            <a:ext cx="7416800" cy="3105150"/>
          </a:xfrm>
          <a:ln/>
        </p:spPr>
        <p:txBody>
          <a:bodyPr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Formátování </a:t>
            </a:r>
            <a:r>
              <a:rPr lang="cs-CZ" sz="2800" dirty="0" smtClean="0">
                <a:solidFill>
                  <a:srgbClr val="000000"/>
                </a:solidFill>
              </a:rPr>
              <a:t>v </a:t>
            </a:r>
            <a:r>
              <a:rPr lang="cs-CZ" sz="2800" dirty="0" err="1" smtClean="0">
                <a:solidFill>
                  <a:srgbClr val="000000"/>
                </a:solidFill>
              </a:rPr>
              <a:t>Writeru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cs-CZ" sz="2800" dirty="0">
                <a:solidFill>
                  <a:srgbClr val="000000"/>
                </a:solidFill>
              </a:rPr>
              <a:t>se řídí </a:t>
            </a:r>
            <a:r>
              <a:rPr lang="cs-CZ" sz="2800" dirty="0" smtClean="0">
                <a:solidFill>
                  <a:srgbClr val="000000"/>
                </a:solidFill>
              </a:rPr>
              <a:t>poněkud jinou hierarchickou </a:t>
            </a:r>
            <a:r>
              <a:rPr lang="cs-CZ" sz="2800" dirty="0">
                <a:solidFill>
                  <a:srgbClr val="000000"/>
                </a:solidFill>
              </a:rPr>
              <a:t>strukturou </a:t>
            </a:r>
            <a:r>
              <a:rPr lang="cs-CZ" sz="2800" dirty="0" smtClean="0">
                <a:solidFill>
                  <a:srgbClr val="000000"/>
                </a:solidFill>
              </a:rPr>
              <a:t>dokumentu než ve Wordu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Písmo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Odstavec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Stránka/Sekce</a:t>
            </a:r>
          </a:p>
          <a:p>
            <a:pPr>
              <a:lnSpc>
                <a:spcPct val="100000"/>
              </a:lnSpc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Dokument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16113"/>
            <a:ext cx="8229600" cy="4090987"/>
          </a:xfrm>
        </p:spPr>
      </p:pic>
      <p:sp>
        <p:nvSpPr>
          <p:cNvPr id="503811" name="Text Box 3"/>
          <p:cNvSpPr txBox="1">
            <a:spLocks noChangeArrowheads="1"/>
          </p:cNvSpPr>
          <p:nvPr/>
        </p:nvSpPr>
        <p:spPr bwMode="auto">
          <a:xfrm>
            <a:off x="971550" y="476250"/>
            <a:ext cx="6840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dirty="0" smtClean="0">
                <a:solidFill>
                  <a:srgbClr val="000000"/>
                </a:solidFill>
              </a:rPr>
              <a:t>L.O</a:t>
            </a:r>
            <a:r>
              <a:rPr lang="cs-CZ" sz="3600" dirty="0">
                <a:solidFill>
                  <a:srgbClr val="000000"/>
                </a:solidFill>
              </a:rPr>
              <a:t>. </a:t>
            </a:r>
            <a:r>
              <a:rPr lang="cs-CZ" sz="3600" dirty="0" err="1">
                <a:solidFill>
                  <a:srgbClr val="000000"/>
                </a:solidFill>
              </a:rPr>
              <a:t>Writer</a:t>
            </a:r>
            <a:r>
              <a:rPr lang="cs-CZ" sz="3600" dirty="0">
                <a:solidFill>
                  <a:srgbClr val="000000"/>
                </a:solidFill>
              </a:rPr>
              <a:t> – možnosti nových dokumentů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Formátování </a:t>
            </a:r>
            <a:r>
              <a:rPr lang="cs-CZ" sz="3600" dirty="0" smtClean="0">
                <a:solidFill>
                  <a:srgbClr val="000000"/>
                </a:solidFill>
              </a:rPr>
              <a:t>písma – panel nástrojů Formátování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4414" y="1857364"/>
            <a:ext cx="7056437" cy="42291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Písmo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Znaková sada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Řez </a:t>
            </a:r>
            <a:r>
              <a:rPr lang="cs-CZ" sz="2800" dirty="0">
                <a:solidFill>
                  <a:srgbClr val="000000"/>
                </a:solidFill>
              </a:rPr>
              <a:t>písma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Velikost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Barva</a:t>
            </a:r>
            <a:r>
              <a:rPr lang="cs-CZ" sz="2800" dirty="0">
                <a:solidFill>
                  <a:srgbClr val="000000"/>
                </a:solidFill>
              </a:rPr>
              <a:t>	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Styly písma</a:t>
            </a:r>
            <a:endParaRPr lang="cs-CZ" sz="28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2800" dirty="0">
                <a:solidFill>
                  <a:srgbClr val="000000"/>
                </a:solidFill>
              </a:rPr>
              <a:t>Zvýraznění písma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57224" y="1214422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Formátování přímé, nepřímé (pomocí stylů)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657" y="5733256"/>
            <a:ext cx="9143999" cy="8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1203310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Volba přímého formátování písma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- Znak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1276350"/>
            <a:ext cx="53911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642910" y="2000240"/>
            <a:ext cx="1714512" cy="128588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ovéPole 10"/>
          <p:cNvSpPr txBox="1"/>
          <p:nvPr/>
        </p:nvSpPr>
        <p:spPr>
          <a:xfrm>
            <a:off x="285720" y="3643314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Obdoba 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dialogové-ho okna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Wordu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600" dirty="0" smtClean="0"/>
          </a:p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 smtClean="0">
                <a:solidFill>
                  <a:srgbClr val="000000"/>
                </a:solidFill>
              </a:rPr>
              <a:t>Formátování Odstavce – Formát – odstavec – dialogové okno nebo přes panel nástrojů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536" y="2000240"/>
            <a:ext cx="4895850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Odsazení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Zarovnání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Řádkování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Tabulátory</a:t>
            </a:r>
            <a:r>
              <a:rPr lang="cs-CZ" sz="3200" dirty="0">
                <a:solidFill>
                  <a:srgbClr val="000000"/>
                </a:solidFill>
              </a:rPr>
              <a:t>			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Ohraničení a stínování</a:t>
            </a:r>
            <a:endParaRPr lang="cs-CZ" sz="3200" dirty="0">
              <a:solidFill>
                <a:srgbClr val="000000"/>
              </a:solidFill>
            </a:endParaRP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Odrážky a číslování</a:t>
            </a:r>
          </a:p>
          <a:p>
            <a:pPr marL="341313" indent="-34131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cs-CZ" sz="3200" dirty="0" smtClean="0">
                <a:solidFill>
                  <a:srgbClr val="000000"/>
                </a:solidFill>
              </a:rPr>
              <a:t>Tok textu a pozadí </a:t>
            </a:r>
            <a:br>
              <a:rPr lang="cs-CZ" sz="3200" dirty="0" smtClean="0">
                <a:solidFill>
                  <a:srgbClr val="000000"/>
                </a:solidFill>
              </a:rPr>
            </a:b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Odstavec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54197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Plovoucí panel Styly a formátování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64318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F11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14422"/>
            <a:ext cx="3105163" cy="50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209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 flipV="1">
            <a:off x="1928794" y="1500174"/>
            <a:ext cx="1643074" cy="1214446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Nástroje – Volby – </a:t>
            </a:r>
            <a:r>
              <a:rPr lang="cs-CZ" sz="3600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 – Pomůcky pro formátování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556792"/>
            <a:ext cx="778986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28728" y="592933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Přímý kurzor – možnost umístit kurzor kdekoli na stránce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Automatické odrážky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29388" y="1500174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00"/>
                </a:solidFill>
              </a:rPr>
              <a:t>Automatické znaky odrážek: +, -, *, čísla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41624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071546"/>
            <a:ext cx="53721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858016" y="450057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Viz Help –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mnoho dalších možností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36</a:t>
            </a:fld>
            <a:endParaRPr lang="cs-CZ"/>
          </a:p>
        </p:txBody>
      </p:sp>
      <p:cxnSp>
        <p:nvCxnSpPr>
          <p:cNvPr id="13" name="Přímá spojovací šipka 12"/>
          <p:cNvCxnSpPr/>
          <p:nvPr/>
        </p:nvCxnSpPr>
        <p:spPr>
          <a:xfrm flipV="1">
            <a:off x="611560" y="3861048"/>
            <a:ext cx="108012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Číslování a seznamy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– odrážky a číslování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71612"/>
            <a:ext cx="54387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53816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71612"/>
            <a:ext cx="5343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Volba vlastního obrázku jako odrážky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1281113"/>
            <a:ext cx="5314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Stínovaní : pouze u ohraničení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20665"/>
            <a:ext cx="4284685" cy="490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357818" y="2357430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U textu pouze pozadí, žádné textury apod. Obrázek je možný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5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85884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Stručné zopakování zásad textových editorů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Editace textu, odkazy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Formátování, písmo, odstavce, sekce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Zpracování velkých dokumentů – hlavní dokument, </a:t>
            </a:r>
            <a:r>
              <a:rPr lang="cs-CZ" dirty="0" err="1" smtClean="0">
                <a:solidFill>
                  <a:srgbClr val="000000"/>
                </a:solidFill>
              </a:rPr>
              <a:t>poddokumenty</a:t>
            </a:r>
            <a:r>
              <a:rPr lang="cs-CZ" b="1" dirty="0" smtClean="0">
                <a:solidFill>
                  <a:srgbClr val="000000"/>
                </a:solidFill>
              </a:rPr>
              <a:t>	</a:t>
            </a:r>
            <a:endParaRPr lang="cs-CZ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Grafické objekty, obrázky, kreslení, grafy, tabulky	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Automatizace formátování, styly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Pravopis, sledování změn, automatické opravy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Dopisy, korespondence</a:t>
            </a:r>
          </a:p>
          <a:p>
            <a:pPr>
              <a:lnSpc>
                <a:spcPct val="80000"/>
              </a:lnSpc>
              <a:spcBef>
                <a:spcPts val="600"/>
              </a:spcBef>
              <a:buClr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dirty="0" smtClean="0">
                <a:solidFill>
                  <a:srgbClr val="000000"/>
                </a:solidFill>
              </a:rPr>
              <a:t>Provázání na další programy sady </a:t>
            </a:r>
            <a:r>
              <a:rPr lang="cs-CZ" dirty="0" err="1" smtClean="0">
                <a:solidFill>
                  <a:srgbClr val="000000"/>
                </a:solidFill>
              </a:rPr>
              <a:t>Libre</a:t>
            </a:r>
            <a:r>
              <a:rPr lang="cs-CZ" dirty="0" smtClean="0">
                <a:solidFill>
                  <a:srgbClr val="000000"/>
                </a:solidFill>
              </a:rPr>
              <a:t> Office.org</a:t>
            </a:r>
          </a:p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703243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 je soubor formátovacích charakteristik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Písmo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Jazyk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Odsazení levého a pravého okraje odstavce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Předsazení prvního řádku odstavce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Řádkování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Nastavení tabulátorů, vybarvení podkladu a další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Dědičnost stylu: není třeba formátovat vše, ale jen rozdíly od stylu, na kterém je založen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Základní styl </a:t>
            </a:r>
            <a:r>
              <a:rPr lang="cs-CZ" sz="2800" dirty="0" err="1" smtClean="0">
                <a:solidFill>
                  <a:srgbClr val="000000"/>
                </a:solidFill>
              </a:rPr>
              <a:t>Writeru</a:t>
            </a:r>
            <a:r>
              <a:rPr lang="cs-CZ" sz="2800" dirty="0" smtClean="0">
                <a:solidFill>
                  <a:srgbClr val="000000"/>
                </a:solidFill>
              </a:rPr>
              <a:t> :</a:t>
            </a:r>
            <a:r>
              <a:rPr lang="cs-CZ" sz="2800" b="1" i="1" dirty="0" smtClean="0">
                <a:solidFill>
                  <a:srgbClr val="000000"/>
                </a:solidFill>
              </a:rPr>
              <a:t> Výchozí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Typy stylů – viz též podokno stylů F11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495800"/>
          </a:xfrm>
        </p:spPr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odstavce: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styly textu(vč. Nadpisů), kapitol, seznamů, rejstříků, zvláštní styly, </a:t>
            </a:r>
            <a:r>
              <a:rPr lang="cs-CZ" sz="2800" dirty="0" err="1" smtClean="0">
                <a:solidFill>
                  <a:srgbClr val="000000"/>
                </a:solidFill>
              </a:rPr>
              <a:t>html</a:t>
            </a:r>
            <a:r>
              <a:rPr lang="cs-CZ" sz="2800" dirty="0" smtClean="0">
                <a:solidFill>
                  <a:srgbClr val="000000"/>
                </a:solidFill>
              </a:rPr>
              <a:t> styly a styly podmíněné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Znakové styly: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nejrůznější styly písma atd.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rámce: (rámec se používá pro zobrazení obsahu jiného souboru)</a:t>
            </a:r>
            <a:br>
              <a:rPr lang="cs-CZ" sz="2800" dirty="0" smtClean="0">
                <a:solidFill>
                  <a:srgbClr val="000000"/>
                </a:solidFill>
              </a:rPr>
            </a:br>
            <a:r>
              <a:rPr lang="cs-CZ" sz="2800" dirty="0" smtClean="0">
                <a:solidFill>
                  <a:srgbClr val="000000"/>
                </a:solidFill>
              </a:rPr>
              <a:t> obrázky, popisky, poznámky na okraj atd.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Styly stránky: na šířku obálka, atd. 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Styl seznamu: písmo a číslování</a:t>
            </a:r>
          </a:p>
          <a:p>
            <a:pPr>
              <a:buNone/>
            </a:pPr>
            <a:endParaRPr lang="cs-CZ" dirty="0" smtClean="0"/>
          </a:p>
          <a:p>
            <a:endParaRPr lang="cs-CZ" sz="2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Podokno stylů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152788" cy="534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142984"/>
            <a:ext cx="3286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Proč používáme styly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Nejvýhodnější je použití stylu odstavců</a:t>
            </a:r>
          </a:p>
          <a:p>
            <a:pPr>
              <a:buClrTx/>
              <a:buNone/>
            </a:pPr>
            <a:r>
              <a:rPr lang="cs-CZ" dirty="0" smtClean="0">
                <a:solidFill>
                  <a:srgbClr val="000000"/>
                </a:solidFill>
              </a:rPr>
              <a:t>	Jednou změnou příslušného stylu se provede změna v celém dokumentu tam, kde se daný styl používá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308" y="1714488"/>
            <a:ext cx="4713692" cy="394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88996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Vlastní styl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963" y="1390650"/>
            <a:ext cx="36480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3" y="1190625"/>
            <a:ext cx="53244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07504" y="3212976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Místní nabídka – pravým v podoknu Stylů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917558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Ohraničení stránky</a:t>
            </a:r>
            <a:br>
              <a:rPr lang="cs-CZ" sz="3600" dirty="0" smtClean="0">
                <a:solidFill>
                  <a:srgbClr val="000000"/>
                </a:solidFill>
                <a:effectLst/>
              </a:rPr>
            </a:br>
            <a:r>
              <a:rPr lang="cs-CZ" sz="3600" dirty="0" smtClean="0">
                <a:solidFill>
                  <a:srgbClr val="000000"/>
                </a:solidFill>
                <a:effectLst/>
              </a:rPr>
              <a:t>Formát – stránka 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1271588"/>
            <a:ext cx="54102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Sloupce – Formát - Stránka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5410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8313" y="4048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Dokument a </a:t>
            </a:r>
            <a:r>
              <a:rPr lang="cs-CZ" sz="3600" dirty="0" smtClean="0">
                <a:solidFill>
                  <a:srgbClr val="000000"/>
                </a:solidFill>
              </a:rPr>
              <a:t>sekce I </a:t>
            </a:r>
            <a:r>
              <a:rPr lang="cs-CZ" sz="5400" b="1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929718" cy="193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00034" y="37861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Klasické použití sekcí – jiné záhlaví nebo zápatí než ve zbytku dokumentu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4213" y="620713"/>
            <a:ext cx="777240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CC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>
                <a:solidFill>
                  <a:srgbClr val="000000"/>
                </a:solidFill>
              </a:rPr>
              <a:t>Dokument a </a:t>
            </a:r>
            <a:r>
              <a:rPr lang="cs-CZ" sz="3600" dirty="0" smtClean="0">
                <a:solidFill>
                  <a:srgbClr val="000000"/>
                </a:solidFill>
              </a:rPr>
              <a:t>sekce </a:t>
            </a:r>
            <a:r>
              <a:rPr lang="cs-CZ" sz="3600" dirty="0">
                <a:solidFill>
                  <a:srgbClr val="000000"/>
                </a:solidFill>
              </a:rPr>
              <a:t>II</a:t>
            </a:r>
            <a:r>
              <a:rPr lang="cs-CZ" sz="5400" b="1" dirty="0"/>
              <a:t>	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5786" y="16430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Vložení konce stránky – Vložit – Ruční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5072066" y="164305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Vložení obdoby oddílu – jiný styl stránky – Vložit – Ruční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219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Záhlaví a zápatí (výchozí)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32480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019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357562"/>
            <a:ext cx="3243479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425" y="1300163"/>
            <a:ext cx="53911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Struktura dokumentů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Dokument – souhrn textu seřazeného do určitých  částí, obrázků, grafů, atd., obecně objektů</a:t>
            </a:r>
          </a:p>
          <a:p>
            <a:pPr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Dokumenty se ukládají jako soubory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Hierarchie dokumentů: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Dokument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Sekce  (na jedné straně může být více sekcí, sekce může mít více stran)</a:t>
            </a:r>
          </a:p>
          <a:p>
            <a:pPr lvl="3"/>
            <a:r>
              <a:rPr lang="cs-CZ" dirty="0" smtClean="0">
                <a:solidFill>
                  <a:srgbClr val="000000"/>
                </a:solidFill>
              </a:rPr>
              <a:t>Odstavec</a:t>
            </a:r>
          </a:p>
          <a:p>
            <a:pPr lvl="4">
              <a:buClrTx/>
            </a:pPr>
            <a:r>
              <a:rPr lang="cs-CZ" dirty="0" smtClean="0">
                <a:solidFill>
                  <a:srgbClr val="000000"/>
                </a:solidFill>
              </a:rPr>
              <a:t>Řádek   jako množina Slov</a:t>
            </a:r>
          </a:p>
          <a:p>
            <a:pPr lvl="5">
              <a:buClrTx/>
            </a:pPr>
            <a:r>
              <a:rPr lang="cs-CZ" dirty="0" smtClean="0">
                <a:solidFill>
                  <a:srgbClr val="000000"/>
                </a:solidFill>
              </a:rPr>
              <a:t>Znak	</a:t>
            </a:r>
          </a:p>
          <a:p>
            <a:pPr lvl="2">
              <a:buClrTx/>
            </a:pPr>
            <a:r>
              <a:rPr lang="cs-CZ" dirty="0" smtClean="0">
                <a:solidFill>
                  <a:srgbClr val="000000"/>
                </a:solidFill>
              </a:rPr>
              <a:t>Objekty se vkládají zpravidla do odstavců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Číslování stránek</a:t>
            </a:r>
            <a:endParaRPr lang="en-US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676822" cy="511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857884" y="150017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Číslování stránek souvisí se stylem stránky. Změna číslování: musí se znovu vložit zalomení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53149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Obsah dokumentu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Zde se vytváří obsah dokumentu</a:t>
            </a:r>
          </a:p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Je určen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Hierarchií nadpisů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Stylem obsahu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49815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Titulky = popisky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300163"/>
            <a:ext cx="831373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2257425"/>
            <a:ext cx="2362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63" y="2009775"/>
            <a:ext cx="5324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5138" y="2005013"/>
            <a:ext cx="31337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Tabulátory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14348" y="135729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Umožňují uspořádání textu dle určených pozic.Tyto pozice jsou definovány zarážkami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4282" y="478632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Implicitní zarážky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643182"/>
            <a:ext cx="3857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 flipV="1">
            <a:off x="2714612" y="3857628"/>
            <a:ext cx="4714908" cy="1000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14282" y="321468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Typ zarážky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15" name="Přímá spojovací šipka 14"/>
          <p:cNvCxnSpPr>
            <a:endCxn id="22530" idx="1"/>
          </p:cNvCxnSpPr>
          <p:nvPr/>
        </p:nvCxnSpPr>
        <p:spPr>
          <a:xfrm>
            <a:off x="2071670" y="3429000"/>
            <a:ext cx="2214578" cy="2047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50863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Vlastní zarážky - příklady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rot="5400000" flipH="1" flipV="1">
            <a:off x="1464447" y="2464587"/>
            <a:ext cx="3214710" cy="1857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28596" y="328612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Zde se volí typy zarážek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00826" y="342900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Desetinná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14348" y="5072074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srgbClr val="000000"/>
                </a:solidFill>
              </a:rPr>
              <a:t>Levá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cxnSp>
        <p:nvCxnSpPr>
          <p:cNvPr id="23" name="Přímá spojovací šipka 22"/>
          <p:cNvCxnSpPr/>
          <p:nvPr/>
        </p:nvCxnSpPr>
        <p:spPr>
          <a:xfrm rot="16200000" flipV="1">
            <a:off x="5429256" y="2071678"/>
            <a:ext cx="1500198" cy="9286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rot="5400000" flipH="1" flipV="1">
            <a:off x="-32" y="2214554"/>
            <a:ext cx="1571636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 flipH="1" flipV="1">
            <a:off x="3607587" y="2821777"/>
            <a:ext cx="2571768" cy="3571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3643306" y="4286256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2400" dirty="0" smtClean="0">
                <a:solidFill>
                  <a:srgbClr val="000000"/>
                </a:solidFill>
              </a:rPr>
              <a:t>Pravá zarážka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Dialogové okno Tabulátory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190625"/>
            <a:ext cx="53530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0000"/>
                </a:solidFill>
                <a:effectLst/>
              </a:rPr>
              <a:t>Objekty</a:t>
            </a:r>
            <a:endParaRPr lang="cs-CZ" sz="3200" dirty="0">
              <a:solidFill>
                <a:srgbClr val="000000"/>
              </a:solidFill>
              <a:effectLst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buClrTx/>
            </a:pPr>
            <a:r>
              <a:rPr lang="cs-CZ" sz="2800" dirty="0" err="1" smtClean="0">
                <a:solidFill>
                  <a:srgbClr val="000000"/>
                </a:solidFill>
              </a:rPr>
              <a:t>Writer</a:t>
            </a:r>
            <a:r>
              <a:rPr lang="cs-CZ" sz="2800" dirty="0" smtClean="0">
                <a:solidFill>
                  <a:srgbClr val="000000"/>
                </a:solidFill>
              </a:rPr>
              <a:t> rozeznává 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Objekt – 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 (tabulky, grafy, vzorce, ozdobné nápisy…)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Obrázek</a:t>
            </a:r>
            <a:r>
              <a:rPr lang="cs-CZ" dirty="0" smtClean="0">
                <a:solidFill>
                  <a:srgbClr val="000000"/>
                </a:solidFill>
              </a:rPr>
              <a:t>	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Textový objekt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Může je umísťovat do rámců</a:t>
            </a:r>
          </a:p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Objekt lze vložit do libovolného dokumentu</a:t>
            </a:r>
          </a:p>
          <a:p>
            <a:pPr>
              <a:buClrTx/>
              <a:buFontTx/>
              <a:buNone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r>
              <a:rPr lang="cs-CZ" dirty="0">
                <a:solidFill>
                  <a:srgbClr val="000000"/>
                </a:solidFill>
                <a:effectLst/>
              </a:rPr>
              <a:t> - Tabulka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96975"/>
            <a:ext cx="4999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2551"/>
            <a:ext cx="8228013" cy="56036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Převést text na tabulku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58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42388"/>
            <a:ext cx="4695842" cy="549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895475"/>
            <a:ext cx="4114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Vložit tabulku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3" y="1800225"/>
            <a:ext cx="55911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3" y="2771775"/>
            <a:ext cx="7608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8013" cy="130651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Koncepce formátování je obdobná Wordu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8013" cy="4557726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Řádek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Odstavec – vlastní formátování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Sekce – každá sekce může mít jiné formátování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Objekty – vkládané do textu (mají své formátování a hladinu zobrazení)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Úpravy, které se projeví v celém dokumentu: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Změna formátování stylu, změna rozteče tabulátorů,</a:t>
            </a:r>
            <a:br>
              <a:rPr lang="cs-CZ" sz="2000" dirty="0" smtClean="0">
                <a:solidFill>
                  <a:srgbClr val="000000"/>
                </a:solidFill>
              </a:rPr>
            </a:br>
            <a:r>
              <a:rPr lang="cs-CZ" sz="2000" dirty="0" smtClean="0">
                <a:solidFill>
                  <a:srgbClr val="000000"/>
                </a:solidFill>
              </a:rPr>
              <a:t>změny pozadí a motivů webových stránek a e-mailů</a:t>
            </a:r>
          </a:p>
          <a:p>
            <a:pPr>
              <a:lnSpc>
                <a:spcPct val="90000"/>
              </a:lnSpc>
              <a:buClrTx/>
            </a:pPr>
            <a:r>
              <a:rPr lang="cs-CZ" sz="2400" dirty="0" smtClean="0">
                <a:solidFill>
                  <a:srgbClr val="000000"/>
                </a:solidFill>
              </a:rPr>
              <a:t>Úpravy, které se projeví jen ve vybrané sekci nebo v celém dokumentu: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>
                <a:solidFill>
                  <a:srgbClr val="000000"/>
                </a:solidFill>
              </a:rPr>
              <a:t>Nastavení stránky, záhlaví a zápatí, stránkování, ohraničení stránky, vodotisk, zamknutí dokumentu</a:t>
            </a:r>
            <a:endParaRPr lang="en-US" sz="2000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tabulek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nn-NO" smtClean="0"/>
              <a:t>OPF Katedra Informatiky  ZS 2013 -2014 BKZIE Informatika pro ekonomy I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80545FA-4DC4-46BD-B92F-91E81418B086}" type="slidenum">
              <a:rPr lang="en-GB" smtClean="0"/>
              <a:pPr/>
              <a:t>60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438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71612"/>
            <a:ext cx="5353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 bwMode="auto">
          <a:xfrm rot="5400000" flipH="1" flipV="1">
            <a:off x="1535885" y="2893215"/>
            <a:ext cx="4214842" cy="17145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928934"/>
            <a:ext cx="6529314" cy="170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Objekty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Vložení objektu: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Pomocí schránky (Ctrl+C; Ctrl+V)  vznikne rastrový obrázek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Vložit nový – možnost volby řady typů </a:t>
            </a:r>
          </a:p>
          <a:p>
            <a:pPr lvl="1"/>
            <a:r>
              <a:rPr lang="cs-CZ" dirty="0" smtClean="0">
                <a:solidFill>
                  <a:srgbClr val="000000"/>
                </a:solidFill>
              </a:rPr>
              <a:t>Vložit obrázek (ze souboru)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496501" cy="51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Galerie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1476375"/>
            <a:ext cx="68849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nice se šipkou 5"/>
          <p:cNvCxnSpPr/>
          <p:nvPr/>
        </p:nvCxnSpPr>
        <p:spPr>
          <a:xfrm flipH="1">
            <a:off x="7812360" y="404664"/>
            <a:ext cx="936104" cy="10717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Vkládání grafických objektů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1538" y="185736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Nejčastěji vkládané objekty :  </a:t>
            </a:r>
            <a:endParaRPr lang="cs-CZ" sz="2000" dirty="0">
              <a:solidFill>
                <a:srgbClr val="000000"/>
              </a:solidFill>
            </a:endParaRPr>
          </a:p>
        </p:txBody>
      </p:sp>
      <p:cxnSp>
        <p:nvCxnSpPr>
          <p:cNvPr id="11" name="Pravoúhlá spojovací čára 10"/>
          <p:cNvCxnSpPr/>
          <p:nvPr/>
        </p:nvCxnSpPr>
        <p:spPr>
          <a:xfrm>
            <a:off x="3643306" y="2428868"/>
            <a:ext cx="642942" cy="15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500562" y="235743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Panel nástrojů Kresba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8015319" cy="89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/>
          <p:cNvSpPr txBox="1"/>
          <p:nvPr/>
        </p:nvSpPr>
        <p:spPr>
          <a:xfrm>
            <a:off x="1285852" y="4214818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Galerie: - odlišnost od Wordu: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572008"/>
            <a:ext cx="4714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ástupný symbol pro číslo snímku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63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Vkládání dalších grafických objektů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7158" y="171448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Vodorovná čára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8196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435" y="4357694"/>
            <a:ext cx="5629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14282" y="4357694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Pozadí – přetažením,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chová se jako obrázek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57158" y="357187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Nástroje-galerie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9492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Textová pole, rámce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26876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Textové pole – z panelu nástrojů Kresba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Formátování – nový pojem  OBLAST</a:t>
            </a:r>
            <a:br>
              <a:rPr lang="cs-CZ" dirty="0" smtClean="0">
                <a:solidFill>
                  <a:srgbClr val="000000"/>
                </a:solidFill>
              </a:rPr>
            </a:br>
            <a:r>
              <a:rPr lang="cs-CZ" dirty="0" smtClean="0">
                <a:solidFill>
                  <a:srgbClr val="000000"/>
                </a:solidFill>
              </a:rPr>
              <a:t>Rámec – například pro propojování textu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052736"/>
            <a:ext cx="38671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54102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763" y="1252538"/>
            <a:ext cx="5324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4613" y="1647825"/>
            <a:ext cx="39147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16632"/>
            <a:ext cx="708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6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Vkládání grafických objektů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126876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00"/>
                </a:solidFill>
              </a:rPr>
              <a:t>Písmomalba – obdoba Wordartu, Writer nezná Smartart , formátuje se ale jako objekt</a:t>
            </a:r>
            <a:endParaRPr lang="cs-CZ" sz="2000" dirty="0">
              <a:solidFill>
                <a:srgbClr val="0000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4149395" cy="395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5286380" y="435769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Hello World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402915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/>
          <p:nvPr/>
        </p:nvCxnSpPr>
        <p:spPr>
          <a:xfrm flipV="1">
            <a:off x="5072066" y="3214686"/>
            <a:ext cx="1643074" cy="1571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929198"/>
            <a:ext cx="2400298" cy="73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1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Písmomalba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67</a:t>
            </a:fld>
            <a:endParaRPr lang="cs-CZ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0279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18383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04864"/>
            <a:ext cx="36576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5950" y="1290638"/>
            <a:ext cx="53721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5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 obrázky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121442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Vložit obrázek – standardně otevírá galerii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85926"/>
            <a:ext cx="54673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68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Práce s obrázky, galerie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7047C-9DD9-4122-9EC2-9B54792993D6}" type="slidenum">
              <a:rPr lang="cs-CZ" smtClean="0"/>
              <a:pPr/>
              <a:t>69</a:t>
            </a:fld>
            <a:endParaRPr lang="cs-CZ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200150"/>
            <a:ext cx="5353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63" y="2033588"/>
            <a:ext cx="3952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4057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238" y="1166813"/>
            <a:ext cx="5343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2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000000"/>
                </a:solidFill>
                <a:effectLst/>
              </a:rPr>
              <a:t>Writer</a:t>
            </a:r>
            <a:r>
              <a:rPr lang="cs-CZ" dirty="0" smtClean="0">
                <a:solidFill>
                  <a:srgbClr val="000000"/>
                </a:solidFill>
                <a:effectLst/>
              </a:rPr>
              <a:t> - plocha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7810489" cy="434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 bwMode="auto">
          <a:xfrm rot="16200000" flipV="1">
            <a:off x="3821901" y="2250273"/>
            <a:ext cx="2357454" cy="157163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5143504" y="4500570"/>
            <a:ext cx="15716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Volby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 rot="5400000" flipH="1" flipV="1">
            <a:off x="366682" y="2705096"/>
            <a:ext cx="2633682" cy="1366846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ovéPole 11"/>
          <p:cNvSpPr txBox="1"/>
          <p:nvPr/>
        </p:nvSpPr>
        <p:spPr>
          <a:xfrm>
            <a:off x="785786" y="4786322"/>
            <a:ext cx="157163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Panely nástrojů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428860" y="3929066"/>
            <a:ext cx="157163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Pravítka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4" name="Přímá spojovací šipka 13"/>
          <p:cNvCxnSpPr/>
          <p:nvPr/>
        </p:nvCxnSpPr>
        <p:spPr bwMode="auto">
          <a:xfrm rot="5400000" flipH="1" flipV="1">
            <a:off x="2500298" y="2928934"/>
            <a:ext cx="1357322" cy="642942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Přímá spojovací šipka 16"/>
          <p:cNvCxnSpPr/>
          <p:nvPr/>
        </p:nvCxnSpPr>
        <p:spPr bwMode="auto">
          <a:xfrm rot="10800000">
            <a:off x="571472" y="3500438"/>
            <a:ext cx="2071702" cy="35719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Zástupný symbol pro číslo snímku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Formátování obrázků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5599127" cy="516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  <a:noFill/>
          <a:ln/>
        </p:spPr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Kreslení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331913" y="2205038"/>
            <a:ext cx="65532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Úchytky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Změna velikosti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Otáčení a překlápění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výplně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</a:rPr>
              <a:t>Barva a styl čáry, šipky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Písma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9388" y="1412875"/>
            <a:ext cx="712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Úprava nakreslených objektů</a:t>
            </a:r>
            <a:r>
              <a:rPr lang="cs-CZ" sz="2800" dirty="0"/>
              <a:t>	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Úpravy tvarů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142984"/>
            <a:ext cx="34607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262063"/>
            <a:ext cx="5410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14422"/>
            <a:ext cx="54197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1214422"/>
            <a:ext cx="5381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428868"/>
            <a:ext cx="18510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11188" y="375285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600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11188" y="765175"/>
            <a:ext cx="6481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600" dirty="0">
                <a:solidFill>
                  <a:srgbClr val="000000"/>
                </a:solidFill>
              </a:rPr>
              <a:t>Vkládání grafických objektů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2416175"/>
            <a:ext cx="7920037" cy="1787525"/>
          </a:xfrm>
          <a:noFill/>
          <a:ln/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Prezentace hodnot graficky 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Zdroj dat, tabulka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Je to </a:t>
            </a:r>
            <a:r>
              <a:rPr lang="cs-CZ" sz="2800" dirty="0" smtClean="0">
                <a:solidFill>
                  <a:srgbClr val="000000"/>
                </a:solidFill>
              </a:rPr>
              <a:t>obrázek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755650" y="1730375"/>
            <a:ext cx="7129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3600" dirty="0">
                <a:solidFill>
                  <a:srgbClr val="000000"/>
                </a:solidFill>
              </a:rPr>
              <a:t>Graf </a:t>
            </a:r>
            <a:r>
              <a:rPr lang="cs-CZ" sz="3600" dirty="0"/>
              <a:t>	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84213" y="5445125"/>
            <a:ext cx="8229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cs-CZ" sz="2800" dirty="0" smtClean="0">
                <a:solidFill>
                  <a:srgbClr val="000000"/>
                </a:solidFill>
              </a:rPr>
              <a:t>Vložení  </a:t>
            </a:r>
            <a:r>
              <a:rPr lang="cs-CZ" sz="2800" dirty="0">
                <a:solidFill>
                  <a:srgbClr val="000000"/>
                </a:solidFill>
              </a:rPr>
              <a:t>- </a:t>
            </a:r>
            <a:r>
              <a:rPr lang="cs-CZ" sz="2800" dirty="0" smtClean="0">
                <a:solidFill>
                  <a:srgbClr val="000000"/>
                </a:solidFill>
              </a:rPr>
              <a:t>Objekt </a:t>
            </a:r>
            <a:r>
              <a:rPr lang="cs-CZ" sz="2800" dirty="0">
                <a:solidFill>
                  <a:srgbClr val="000000"/>
                </a:solidFill>
              </a:rPr>
              <a:t>– </a:t>
            </a:r>
            <a:r>
              <a:rPr lang="cs-CZ" sz="2800" dirty="0" smtClean="0">
                <a:solidFill>
                  <a:srgbClr val="000000"/>
                </a:solidFill>
              </a:rPr>
              <a:t>Graf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827088" y="4478338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3600" dirty="0">
                <a:solidFill>
                  <a:srgbClr val="000000"/>
                </a:solidFill>
              </a:rPr>
              <a:t>Tvorba grafu 	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73</a:t>
            </a:fld>
            <a:endParaRPr lang="cs-CZ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Graf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28670"/>
            <a:ext cx="35263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3286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2009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06437"/>
          </a:xfrm>
          <a:noFill/>
          <a:ln/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85926"/>
            <a:ext cx="6048375" cy="3076575"/>
          </a:xfrm>
          <a:noFill/>
          <a:ln/>
        </p:spPr>
        <p:txBody>
          <a:bodyPr/>
          <a:lstStyle/>
          <a:p>
            <a:pPr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Definice názvů: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Oblast grafu – celý graf a všechny jeho prvky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Zobrazovaná oblast – </a:t>
            </a:r>
            <a:r>
              <a:rPr lang="cs-CZ" sz="2400" dirty="0" err="1" smtClean="0">
                <a:solidFill>
                  <a:srgbClr val="000000"/>
                </a:solidFill>
              </a:rPr>
              <a:t>oblast</a:t>
            </a:r>
            <a:r>
              <a:rPr lang="cs-CZ" sz="2400" dirty="0" smtClean="0">
                <a:solidFill>
                  <a:srgbClr val="000000"/>
                </a:solidFill>
              </a:rPr>
              <a:t> ohraničená osami zahrnující všechny datové řady </a:t>
            </a:r>
          </a:p>
          <a:p>
            <a:pPr lvl="1"/>
            <a:r>
              <a:rPr lang="cs-CZ" sz="2400" dirty="0" smtClean="0">
                <a:solidFill>
                  <a:srgbClr val="000000"/>
                </a:solidFill>
              </a:rPr>
              <a:t>Legenda – pole určující vzorky nebo barvy přiřazené datovým řadám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46113"/>
            <a:ext cx="6635750" cy="719137"/>
          </a:xfrm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Grafy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29600" cy="3457575"/>
          </a:xfrm>
        </p:spPr>
        <p:txBody>
          <a:bodyPr/>
          <a:lstStyle/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datové body		hodnoty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datové značky		zobrazení </a:t>
            </a:r>
            <a:r>
              <a:rPr lang="cs-CZ" sz="2800" dirty="0" err="1">
                <a:solidFill>
                  <a:srgbClr val="000000"/>
                </a:solidFill>
              </a:rPr>
              <a:t>dat.bodu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datová řada		množina </a:t>
            </a:r>
            <a:r>
              <a:rPr lang="cs-CZ" sz="2800" dirty="0" err="1">
                <a:solidFill>
                  <a:srgbClr val="000000"/>
                </a:solidFill>
              </a:rPr>
              <a:t>dat.značek</a:t>
            </a:r>
            <a:r>
              <a:rPr lang="cs-CZ" sz="2800" dirty="0">
                <a:solidFill>
                  <a:srgbClr val="000000"/>
                </a:solidFill>
              </a:rPr>
              <a:t> z 					jednoho řádku, sloupce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osa hodnot		obvykle osa y</a:t>
            </a:r>
          </a:p>
          <a:p>
            <a:pPr>
              <a:buClrTx/>
            </a:pPr>
            <a:r>
              <a:rPr lang="cs-CZ" sz="2800" dirty="0">
                <a:solidFill>
                  <a:srgbClr val="000000"/>
                </a:solidFill>
              </a:rPr>
              <a:t>osa řad, kategorií	obvykle  osa x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755650" y="1803400"/>
            <a:ext cx="7129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cs-CZ" sz="2800" dirty="0">
                <a:solidFill>
                  <a:srgbClr val="000000"/>
                </a:solidFill>
              </a:rPr>
              <a:t>Oblast grafu </a:t>
            </a:r>
            <a:r>
              <a:rPr lang="cs-CZ" sz="2800" dirty="0"/>
              <a:t>	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6635750" cy="850900"/>
          </a:xfrm>
          <a:noFill/>
          <a:ln/>
        </p:spPr>
        <p:txBody>
          <a:bodyPr/>
          <a:lstStyle/>
          <a:p>
            <a:r>
              <a:rPr lang="cs-CZ" sz="3600" dirty="0" smtClean="0">
                <a:solidFill>
                  <a:srgbClr val="000000"/>
                </a:solidFill>
                <a:effectLst/>
              </a:rPr>
              <a:t>Graf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500306"/>
            <a:ext cx="6696075" cy="36718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Sloupcový, pruhový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Spojnicový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Koláč, oblast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XY bodový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Síť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Burzovní</a:t>
            </a:r>
            <a:endParaRPr lang="cs-CZ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Bublinový</a:t>
            </a:r>
          </a:p>
          <a:p>
            <a:pPr>
              <a:lnSpc>
                <a:spcPct val="8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Sloupec a čára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857496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Způsob práce s grafem - data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428736"/>
            <a:ext cx="3752339" cy="434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71472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Tabulka dat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Způsob práce s grafem – formáty 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281113"/>
            <a:ext cx="54197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53530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79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8013" cy="785818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Volby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1895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85794"/>
            <a:ext cx="31051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57232"/>
            <a:ext cx="2533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Sledování změn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1341438"/>
            <a:ext cx="9145588" cy="4060825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/>
              <a:t>    </a:t>
            </a:r>
            <a:r>
              <a:rPr lang="cs-CZ" sz="2400" dirty="0" smtClean="0">
                <a:solidFill>
                  <a:srgbClr val="000000"/>
                </a:solidFill>
              </a:rPr>
              <a:t>Obdobně jako u aplikace </a:t>
            </a:r>
            <a:r>
              <a:rPr lang="cs-CZ" sz="2400" dirty="0">
                <a:solidFill>
                  <a:srgbClr val="000000"/>
                </a:solidFill>
              </a:rPr>
              <a:t>Microsoft Word usnadňuje </a:t>
            </a:r>
            <a:r>
              <a:rPr lang="cs-CZ" sz="2400" dirty="0" err="1" smtClean="0">
                <a:solidFill>
                  <a:srgbClr val="000000"/>
                </a:solidFill>
              </a:rPr>
              <a:t>Writer</a:t>
            </a:r>
            <a:r>
              <a:rPr lang="cs-CZ" sz="2400" dirty="0" smtClean="0">
                <a:solidFill>
                  <a:srgbClr val="000000"/>
                </a:solidFill>
              </a:rPr>
              <a:t> revizi </a:t>
            </a:r>
            <a:r>
              <a:rPr lang="cs-CZ" sz="2400" dirty="0">
                <a:solidFill>
                  <a:srgbClr val="000000"/>
                </a:solidFill>
              </a:rPr>
              <a:t>online tím, že umožňuje jednoduše provést a zobrazit sledované změny a komentáře v dokumentu. Aby bylo možné uchovat rozložení dokumentu, zobrazuje </a:t>
            </a:r>
            <a:r>
              <a:rPr lang="cs-CZ" sz="2400" dirty="0" err="1" smtClean="0">
                <a:solidFill>
                  <a:srgbClr val="000000"/>
                </a:solidFill>
              </a:rPr>
              <a:t>Writer</a:t>
            </a:r>
            <a:r>
              <a:rPr lang="cs-CZ" sz="2400" dirty="0" smtClean="0">
                <a:solidFill>
                  <a:srgbClr val="000000"/>
                </a:solidFill>
              </a:rPr>
              <a:t>  značky změn  </a:t>
            </a:r>
            <a:r>
              <a:rPr lang="cs-CZ" sz="2400" dirty="0">
                <a:solidFill>
                  <a:srgbClr val="000000"/>
                </a:solidFill>
              </a:rPr>
              <a:t>v </a:t>
            </a:r>
            <a:r>
              <a:rPr lang="cs-CZ" sz="2400" dirty="0" smtClean="0">
                <a:solidFill>
                  <a:srgbClr val="000000"/>
                </a:solidFill>
              </a:rPr>
              <a:t>textu</a:t>
            </a:r>
            <a:endParaRPr lang="cs-CZ" sz="28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54334"/>
            <a:ext cx="8186766" cy="28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Autor změn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r>
              <a:rPr lang="cs-CZ" dirty="0" smtClean="0"/>
              <a:t>Pro správnou spolupráci je nutno znát autora změn.</a:t>
            </a:r>
          </a:p>
          <a:p>
            <a:r>
              <a:rPr lang="cs-CZ" dirty="0" smtClean="0"/>
              <a:t>Nastavení autora souvisí s nástroji </a:t>
            </a:r>
            <a:r>
              <a:rPr lang="cs-CZ" dirty="0" err="1" smtClean="0"/>
              <a:t>Writeru</a:t>
            </a:r>
            <a:endParaRPr lang="cs-CZ" dirty="0" smtClean="0"/>
          </a:p>
          <a:p>
            <a:r>
              <a:rPr lang="cs-CZ" dirty="0" smtClean="0"/>
              <a:t>Oproti Wordu je sledování změn a jejich možnosti chudší, zato je však hned vidět, kdo je provedl</a:t>
            </a:r>
            <a:endParaRPr lang="cs-CZ" dirty="0"/>
          </a:p>
          <a:p>
            <a:r>
              <a:rPr lang="cs-CZ" dirty="0" smtClean="0"/>
              <a:t>Jinak než ve Wordu! </a:t>
            </a:r>
            <a:r>
              <a:rPr lang="cs-CZ" b="1" dirty="0" smtClean="0">
                <a:solidFill>
                  <a:srgbClr val="FF0000"/>
                </a:solidFill>
              </a:rPr>
              <a:t>Cesta je Úpravy – Sledování změn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68373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799387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42946"/>
          </a:xfrm>
        </p:spPr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Podokno příjmu a odmítnutí změn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3" y="1743075"/>
            <a:ext cx="59721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Komentář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971544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solidFill>
                  <a:srgbClr val="000000"/>
                </a:solidFill>
              </a:rPr>
              <a:t>Komentářem je možné zdůvodnit požadavek na změnu nebo přímo změnu navrhnout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278605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</a:rPr>
              <a:t>Vložit - komentář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681177" cy="198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Sledování změn zapnout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84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052641" cy="46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41" y="3170238"/>
            <a:ext cx="3963409" cy="97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6767390" cy="359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142984"/>
            <a:ext cx="8075613" cy="1468438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Sada dokumentů jako je formulářový dopis, nebo adresní 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 smtClean="0">
                <a:solidFill>
                  <a:srgbClr val="000000"/>
                </a:solidFill>
              </a:rPr>
              <a:t>Postup:</a:t>
            </a:r>
            <a:endParaRPr lang="cs-CZ" sz="2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Nastavení hlavního dokumentu</a:t>
            </a:r>
            <a:endParaRPr lang="cs-CZ" sz="24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Obálky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Dopisy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Zprávy elektronické pošty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Štítky</a:t>
            </a:r>
          </a:p>
          <a:p>
            <a:pPr lvl="2">
              <a:lnSpc>
                <a:spcPct val="90000"/>
              </a:lnSpc>
              <a:buClrTx/>
            </a:pPr>
            <a:r>
              <a:rPr lang="cs-CZ" sz="2000" dirty="0">
                <a:solidFill>
                  <a:srgbClr val="000000"/>
                </a:solidFill>
              </a:rPr>
              <a:t>Adresář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Připojení ke zdroji dat a kontrola slučovacích polí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Upřesnění seznamu příjemců nebo položek a definice </a:t>
            </a:r>
            <a:r>
              <a:rPr lang="cs-CZ" sz="2400" dirty="0">
                <a:solidFill>
                  <a:srgbClr val="000000"/>
                </a:solidFill>
              </a:rPr>
              <a:t>struktury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</a:rPr>
              <a:t>Výběr záznamů (nastavení filtrů)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solidFill>
                  <a:srgbClr val="000000"/>
                </a:solidFill>
              </a:rPr>
              <a:t>Sloučení, náhled,  tisk</a:t>
            </a:r>
            <a:endParaRPr lang="cs-CZ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>
              <a:lnSpc>
                <a:spcPct val="90000"/>
              </a:lnSpc>
            </a:pPr>
            <a:endParaRPr lang="cs-CZ" sz="2800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sz="200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2016125" cy="576262"/>
          </a:xfrm>
        </p:spPr>
        <p:txBody>
          <a:bodyPr/>
          <a:lstStyle/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Obálky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Dopisy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Štítky</a:t>
            </a:r>
          </a:p>
          <a:p>
            <a:pPr>
              <a:lnSpc>
                <a:spcPct val="90000"/>
              </a:lnSpc>
              <a:buClrTx/>
            </a:pPr>
            <a:r>
              <a:rPr lang="cs-CZ" sz="2800" dirty="0">
                <a:solidFill>
                  <a:srgbClr val="000000"/>
                </a:solidFill>
              </a:rPr>
              <a:t>Adresář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95236" name="AutoShape 4"/>
          <p:cNvSpPr>
            <a:spLocks/>
          </p:cNvSpPr>
          <p:nvPr/>
        </p:nvSpPr>
        <p:spPr bwMode="auto">
          <a:xfrm>
            <a:off x="2411413" y="1412875"/>
            <a:ext cx="504825" cy="1728788"/>
          </a:xfrm>
          <a:prstGeom prst="rightBrace">
            <a:avLst>
              <a:gd name="adj1" fmla="val 28538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>
            <a:off x="3132138" y="2276475"/>
            <a:ext cx="792162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995738" y="2060575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>
                <a:solidFill>
                  <a:srgbClr val="000000"/>
                </a:solidFill>
              </a:rPr>
              <a:t>Lze vytvořit přímo</a:t>
            </a:r>
            <a:r>
              <a:rPr 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395288" y="3429000"/>
            <a:ext cx="52562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u="sng" dirty="0">
                <a:solidFill>
                  <a:srgbClr val="000000"/>
                </a:solidFill>
              </a:rPr>
              <a:t>Zprávy elektronické pošty</a:t>
            </a:r>
            <a:endParaRPr lang="cs-CZ" sz="2400" u="sng" dirty="0">
              <a:solidFill>
                <a:srgbClr val="000000"/>
              </a:solidFill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2771775" y="3933825"/>
            <a:ext cx="0" cy="503238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792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000000"/>
                </a:solidFill>
              </a:rPr>
              <a:t>Tyto možnosti se nastavují  ve Volbách  - Korespondence hromadnou poštou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564481"/>
            <a:ext cx="7808913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ástupný symbol pro číslo snímku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D90C3-02A4-4C11-8BC8-2A2E05ECE1CA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</a:rPr>
              <a:t>Hromadná korespondence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57158" y="1214422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00"/>
                </a:solidFill>
              </a:rPr>
              <a:t>Možnost použití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průvodce =&gt; snadný způsob vytvoření: </a:t>
            </a:r>
            <a:br>
              <a:rPr lang="cs-CZ" sz="2400" dirty="0" smtClean="0">
                <a:solidFill>
                  <a:srgbClr val="000000"/>
                </a:solidFill>
              </a:rPr>
            </a:br>
            <a:r>
              <a:rPr lang="cs-CZ" sz="2400" dirty="0" smtClean="0">
                <a:solidFill>
                  <a:srgbClr val="000000"/>
                </a:solidFill>
              </a:rPr>
              <a:t>Nástroje – Průvodce hromadnou korespondencí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69992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</a:t>
            </a:r>
            <a:r>
              <a:rPr lang="cs-CZ" sz="3600" dirty="0" smtClean="0">
                <a:solidFill>
                  <a:srgbClr val="000000"/>
                </a:solidFill>
                <a:effectLst/>
              </a:rPr>
              <a:t>korespondence – kroky I</a:t>
            </a:r>
            <a:endParaRPr lang="cs-CZ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65638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71876"/>
            <a:ext cx="6970713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17"/>
          <p:cNvSpPr>
            <a:spLocks noChangeShapeType="1"/>
          </p:cNvSpPr>
          <p:nvPr/>
        </p:nvSpPr>
        <p:spPr bwMode="auto">
          <a:xfrm flipH="1">
            <a:off x="1857356" y="2214554"/>
            <a:ext cx="642942" cy="2643206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Hromadná korespondence  - kroky II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200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5219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19475"/>
            <a:ext cx="62769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1428728" y="3214686"/>
            <a:ext cx="5929354" cy="285752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L.O</a:t>
            </a:r>
            <a:r>
              <a:rPr lang="cs-CZ" dirty="0">
                <a:solidFill>
                  <a:srgbClr val="000000"/>
                </a:solidFill>
                <a:effectLst/>
              </a:rPr>
              <a:t>. </a:t>
            </a:r>
            <a:r>
              <a:rPr lang="cs-CZ" dirty="0" err="1">
                <a:solidFill>
                  <a:srgbClr val="000000"/>
                </a:solidFill>
                <a:effectLst/>
              </a:rPr>
              <a:t>Writer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505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2105025"/>
            <a:ext cx="8943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341438"/>
            <a:ext cx="18669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268413"/>
            <a:ext cx="28384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1412875"/>
            <a:ext cx="28479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58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1381125"/>
            <a:ext cx="3048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0000"/>
                </a:solidFill>
                <a:effectLst/>
              </a:rPr>
              <a:t>Hromadná korespondence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11188" y="4797425"/>
            <a:ext cx="7704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3132138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57201" y="1600200"/>
            <a:ext cx="2543164" cy="5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solidFill>
                  <a:srgbClr val="000000"/>
                </a:solidFill>
              </a:rPr>
              <a:t>Přiřazení polí</a:t>
            </a:r>
            <a:endParaRPr lang="cs-CZ" sz="2400" dirty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357298"/>
            <a:ext cx="5729307" cy="41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571736" y="1857364"/>
            <a:ext cx="5286412" cy="2000264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51911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ástupný symbol pro číslo snímku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sz="2800" dirty="0">
                <a:solidFill>
                  <a:srgbClr val="000000"/>
                </a:solidFill>
                <a:effectLst/>
              </a:rPr>
              <a:t>Úprava seznamu příjemců (nastavení filtrů)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34925"/>
            <a:ext cx="6737372" cy="48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428992" y="2928934"/>
            <a:ext cx="3643338" cy="142876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0000"/>
                </a:solidFill>
                <a:effectLst/>
              </a:rPr>
              <a:t>Úprava oslovení</a:t>
            </a:r>
            <a:endParaRPr lang="cs-CZ" dirty="0">
              <a:solidFill>
                <a:srgbClr val="000000"/>
              </a:solidFill>
              <a:effectLst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90327"/>
            <a:ext cx="6156344" cy="462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142844" y="3357562"/>
            <a:ext cx="4572032" cy="2286016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D678-4DEF-453A-B605-FF92025167C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/>
          <a:lstStyle/>
          <a:p>
            <a:r>
              <a:rPr lang="cs-CZ" sz="4400" b="1" dirty="0">
                <a:solidFill>
                  <a:srgbClr val="000000"/>
                </a:solidFill>
                <a:effectLst/>
              </a:rPr>
              <a:t>Otázky?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tika A">
  <a:themeElements>
    <a:clrScheme name="Informatika A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Informatika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ormatika A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rmatika A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Informatika A</Template>
  <TotalTime>417</TotalTime>
  <Words>1752</Words>
  <Application>Microsoft Office PowerPoint</Application>
  <PresentationFormat>Předvádění na obrazovce (4:3)</PresentationFormat>
  <Paragraphs>442</Paragraphs>
  <Slides>93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93</vt:i4>
      </vt:variant>
    </vt:vector>
  </HeadingPairs>
  <TitlesOfParts>
    <vt:vector size="95" baseType="lpstr">
      <vt:lpstr>Arial</vt:lpstr>
      <vt:lpstr>Informatika A</vt:lpstr>
      <vt:lpstr>Prezentace aplikace PowerPoint</vt:lpstr>
      <vt:lpstr>LibreOffice.org Writer</vt:lpstr>
      <vt:lpstr>Prezentace aplikace PowerPoint</vt:lpstr>
      <vt:lpstr>Stručné zopakování zásad textových editorů</vt:lpstr>
      <vt:lpstr>Struktura dokumentů</vt:lpstr>
      <vt:lpstr>Koncepce formátování je obdobná Wordu</vt:lpstr>
      <vt:lpstr>Writer - plocha</vt:lpstr>
      <vt:lpstr>Volby</vt:lpstr>
      <vt:lpstr>L.O. Writer</vt:lpstr>
      <vt:lpstr>L.O. Writer - Zobrazit</vt:lpstr>
      <vt:lpstr>Volby II</vt:lpstr>
      <vt:lpstr>Nástroje</vt:lpstr>
      <vt:lpstr>Pravítka a posuvníky, navigátor</vt:lpstr>
      <vt:lpstr>Stavový řádek</vt:lpstr>
      <vt:lpstr>Okno</vt:lpstr>
      <vt:lpstr>Lupa</vt:lpstr>
      <vt:lpstr>Plovoucí panely nástrojů</vt:lpstr>
      <vt:lpstr>Help</vt:lpstr>
      <vt:lpstr>Šablony</vt:lpstr>
      <vt:lpstr>Psaní textu</vt:lpstr>
      <vt:lpstr>Práce se soubory</vt:lpstr>
      <vt:lpstr>Volby – obdoba Možností aplikace Word</vt:lpstr>
      <vt:lpstr>O.O. Writer - nástroje</vt:lpstr>
      <vt:lpstr>Další operace</vt:lpstr>
      <vt:lpstr>Korekturní nástroje</vt:lpstr>
      <vt:lpstr>Korekturní nástroje - pravopis</vt:lpstr>
      <vt:lpstr>Uživatelské slovníky a další nastavení</vt:lpstr>
      <vt:lpstr>Automatické opravy</vt:lpstr>
      <vt:lpstr>Writer, Formátování</vt:lpstr>
      <vt:lpstr>Prezentace aplikace PowerPoint</vt:lpstr>
      <vt:lpstr>Volba přímého formátování písma Formát - Znak</vt:lpstr>
      <vt:lpstr>Prezentace aplikace PowerPoint</vt:lpstr>
      <vt:lpstr>Dialogové okno Odstavec</vt:lpstr>
      <vt:lpstr>Plovoucí panel Styly a formátování</vt:lpstr>
      <vt:lpstr>Nástroje – Volby – Writer – Pomůcky pro formátování</vt:lpstr>
      <vt:lpstr>Automatické odrážky</vt:lpstr>
      <vt:lpstr>Číslování a seznamy Formát – odrážky a číslování</vt:lpstr>
      <vt:lpstr>Volba vlastního obrázku jako odrážky</vt:lpstr>
      <vt:lpstr>Stínovaní : pouze u ohraničení</vt:lpstr>
      <vt:lpstr>Styly</vt:lpstr>
      <vt:lpstr>Typy stylů – viz též podokno stylů F11</vt:lpstr>
      <vt:lpstr>Podokno stylů</vt:lpstr>
      <vt:lpstr>Proč používáme styly</vt:lpstr>
      <vt:lpstr>Vlastní styl</vt:lpstr>
      <vt:lpstr>Ohraničení stránky Formát – stránka </vt:lpstr>
      <vt:lpstr>Sloupce – Formát - Stránka</vt:lpstr>
      <vt:lpstr>Prezentace aplikace PowerPoint</vt:lpstr>
      <vt:lpstr>Prezentace aplikace PowerPoint</vt:lpstr>
      <vt:lpstr>Záhlaví a zápatí (výchozí)</vt:lpstr>
      <vt:lpstr>Číslování stránek</vt:lpstr>
      <vt:lpstr>Obsah dokumentu</vt:lpstr>
      <vt:lpstr>Titulky = popisky</vt:lpstr>
      <vt:lpstr>Tabulátory</vt:lpstr>
      <vt:lpstr>Vlastní zarážky - příklady</vt:lpstr>
      <vt:lpstr>Dialogové okno Tabulátory</vt:lpstr>
      <vt:lpstr>Objekty</vt:lpstr>
      <vt:lpstr>L.O. Writer - Tabulka</vt:lpstr>
      <vt:lpstr>Převést text na tabulku</vt:lpstr>
      <vt:lpstr>Vložit tabulku</vt:lpstr>
      <vt:lpstr>Úpravy tabulek</vt:lpstr>
      <vt:lpstr>Objekty II</vt:lpstr>
      <vt:lpstr>Galerie</vt:lpstr>
      <vt:lpstr>Vkládání grafických objektů</vt:lpstr>
      <vt:lpstr>Vkládání dalších grafických objektů </vt:lpstr>
      <vt:lpstr>Textová pole, rámce</vt:lpstr>
      <vt:lpstr>Vkládání grafických objektů </vt:lpstr>
      <vt:lpstr>Písmomalba</vt:lpstr>
      <vt:lpstr>Práce s obrázky</vt:lpstr>
      <vt:lpstr>Práce s obrázky, galerie</vt:lpstr>
      <vt:lpstr>Formátování obrázků</vt:lpstr>
      <vt:lpstr>Kreslení</vt:lpstr>
      <vt:lpstr>Úpravy tvarů</vt:lpstr>
      <vt:lpstr>Prezentace aplikace PowerPoint</vt:lpstr>
      <vt:lpstr>Graf</vt:lpstr>
      <vt:lpstr>Graf</vt:lpstr>
      <vt:lpstr>Grafy</vt:lpstr>
      <vt:lpstr>Graf</vt:lpstr>
      <vt:lpstr>Způsob práce s grafem - data</vt:lpstr>
      <vt:lpstr>Způsob práce s grafem – formáty </vt:lpstr>
      <vt:lpstr>Sledování změn</vt:lpstr>
      <vt:lpstr>Autor změn</vt:lpstr>
      <vt:lpstr>Podokno příjmu a odmítnutí změn</vt:lpstr>
      <vt:lpstr>Komentář</vt:lpstr>
      <vt:lpstr>Sledování změn zapnout</vt:lpstr>
      <vt:lpstr>Hromadná korespondence</vt:lpstr>
      <vt:lpstr>Hromadná korespondence</vt:lpstr>
      <vt:lpstr>Hromadná korespondence</vt:lpstr>
      <vt:lpstr>Hromadná korespondence – kroky I</vt:lpstr>
      <vt:lpstr>Hromadná korespondence  - kroky II</vt:lpstr>
      <vt:lpstr>Hromadná korespondence</vt:lpstr>
      <vt:lpstr>Úprava seznamu příjemců (nastavení filtrů)</vt:lpstr>
      <vt:lpstr>Úprava oslovení</vt:lpstr>
      <vt:lpstr>Prezentace aplikace PowerPoint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 A</dc:title>
  <dc:creator>Dominik Vymětal</dc:creator>
  <cp:lastModifiedBy>Petr Suchánek</cp:lastModifiedBy>
  <cp:revision>73</cp:revision>
  <dcterms:created xsi:type="dcterms:W3CDTF">2008-11-05T09:32:01Z</dcterms:created>
  <dcterms:modified xsi:type="dcterms:W3CDTF">2021-08-30T19:13:07Z</dcterms:modified>
</cp:coreProperties>
</file>