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2" r:id="rId5"/>
    <p:sldId id="260" r:id="rId6"/>
    <p:sldId id="265" r:id="rId7"/>
    <p:sldId id="264" r:id="rId8"/>
    <p:sldId id="261" r:id="rId9"/>
    <p:sldId id="266" r:id="rId10"/>
    <p:sldId id="269" r:id="rId11"/>
    <p:sldId id="268" r:id="rId12"/>
    <p:sldId id="270" r:id="rId13"/>
    <p:sldId id="256" r:id="rId14"/>
    <p:sldId id="281" r:id="rId15"/>
    <p:sldId id="267" r:id="rId16"/>
    <p:sldId id="283" r:id="rId17"/>
    <p:sldId id="282" r:id="rId18"/>
    <p:sldId id="285"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52"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D8041-F326-4711-ACD4-D6D63467AACC}" type="datetimeFigureOut">
              <a:rPr lang="cs-CZ" smtClean="0"/>
              <a:t>01.10.2018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9968-A25A-44FF-B639-E09D731E9325}" type="slidenum">
              <a:rPr lang="cs-CZ" smtClean="0"/>
              <a:t>‹#›</a:t>
            </a:fld>
            <a:endParaRPr lang="cs-CZ"/>
          </a:p>
        </p:txBody>
      </p:sp>
    </p:spTree>
    <p:extLst>
      <p:ext uri="{BB962C8B-B14F-4D97-AF65-F5344CB8AC3E}">
        <p14:creationId xmlns:p14="http://schemas.microsoft.com/office/powerpoint/2010/main" val="198608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2D5280E-739D-4D34-A351-0574BCD5A432}" type="datetime1">
              <a:rPr lang="cs-CZ" smtClean="0"/>
              <a:t>01.10.2018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1754491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B5ADFB6-ABC5-4D85-81DC-A9E43228D346}" type="datetime1">
              <a:rPr lang="cs-CZ" smtClean="0"/>
              <a:t>01.10.2018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4244639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0A42076-9093-4449-8D9A-A14C47CE459A}" type="datetime1">
              <a:rPr lang="cs-CZ" smtClean="0"/>
              <a:t>01.10.2018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2060482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27692D1-6646-41A3-A076-BFE22958F56D}" type="datetime1">
              <a:rPr lang="cs-CZ" smtClean="0"/>
              <a:t>01.10.2018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364282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0E47CA9-90C2-4B88-A214-BE16A7ED57AD}" type="datetime1">
              <a:rPr lang="cs-CZ" smtClean="0"/>
              <a:t>01.10.2018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3225783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1514164-3863-40EC-8D01-9CFDB4C96738}" type="datetime1">
              <a:rPr lang="cs-CZ" smtClean="0"/>
              <a:t>01.10.2018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4050688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54C5709-E582-4209-AC6C-A44ED4D33D27}" type="datetime1">
              <a:rPr lang="cs-CZ" smtClean="0"/>
              <a:t>01.10.2018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4120021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FA25E6D4-F94D-4DF7-8EF4-3F1649112C1D}" type="datetime1">
              <a:rPr lang="cs-CZ" smtClean="0"/>
              <a:t>01.10.2018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3089049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F880831-BA37-48EB-A82E-8F36B1D27676}" type="datetime1">
              <a:rPr lang="cs-CZ" smtClean="0"/>
              <a:t>01.10.2018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3248120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41E7657-6FD8-43D8-82BD-518510993DA2}" type="datetime1">
              <a:rPr lang="cs-CZ" smtClean="0"/>
              <a:t>01.10.2018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861148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2670F53-2527-4E3B-BA98-F486F2624393}" type="datetime1">
              <a:rPr lang="cs-CZ" smtClean="0"/>
              <a:t>01.10.2018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2149872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842E7-A802-41FF-979E-6515DBB24A7C}" type="datetime1">
              <a:rPr lang="cs-CZ" smtClean="0"/>
              <a:t>01.10.2018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BDC09-02E3-492A-A94A-7AA455811F7A}" type="slidenum">
              <a:rPr lang="cs-CZ" smtClean="0"/>
              <a:t>‹#›</a:t>
            </a:fld>
            <a:endParaRPr lang="cs-CZ"/>
          </a:p>
        </p:txBody>
      </p:sp>
    </p:spTree>
    <p:extLst>
      <p:ext uri="{BB962C8B-B14F-4D97-AF65-F5344CB8AC3E}">
        <p14:creationId xmlns:p14="http://schemas.microsoft.com/office/powerpoint/2010/main" val="142459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cs.wikipedia.org/wiki/Soubor:Computer_system_bus.sv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3000" b="-13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786384"/>
            <a:ext cx="12192000" cy="5321807"/>
          </a:xfrm>
          <a:effectLst>
            <a:outerShdw blurRad="76200" dist="38100" dir="2700000" sx="116000" sy="116000" algn="tl" rotWithShape="0">
              <a:schemeClr val="bg1">
                <a:alpha val="40000"/>
              </a:schemeClr>
            </a:outerShdw>
          </a:effectLst>
        </p:spPr>
        <p:txBody>
          <a:bodyPr>
            <a:normAutofit fontScale="90000"/>
          </a:bodyPr>
          <a:lstStyle/>
          <a:p>
            <a:r>
              <a:rPr lang="cs-CZ" sz="8000" b="1" dirty="0" smtClean="0">
                <a:effectLst>
                  <a:outerShdw blurRad="38100" dist="38100" dir="2700000" algn="tl">
                    <a:srgbClr val="000000">
                      <a:alpha val="43137"/>
                    </a:srgbClr>
                  </a:outerShdw>
                </a:effectLst>
              </a:rPr>
              <a:t>Informatika pro ekonomy I</a:t>
            </a:r>
            <a:r>
              <a:rPr lang="cs-CZ" dirty="0" smtClean="0"/>
              <a:t/>
            </a:r>
            <a:br>
              <a:rPr lang="cs-CZ" dirty="0" smtClean="0"/>
            </a:br>
            <a:r>
              <a:rPr lang="cs-CZ" dirty="0" smtClean="0"/>
              <a:t/>
            </a:r>
            <a:br>
              <a:rPr lang="cs-CZ" dirty="0" smtClean="0"/>
            </a:br>
            <a:r>
              <a:rPr lang="cs-CZ" dirty="0" smtClean="0">
                <a:effectLst>
                  <a:outerShdw blurRad="38100" dist="38100" dir="2700000" algn="tl">
                    <a:srgbClr val="000000">
                      <a:alpha val="43137"/>
                    </a:srgbClr>
                  </a:outerShdw>
                </a:effectLst>
              </a:rPr>
              <a:t>Software</a:t>
            </a:r>
            <a:br>
              <a:rPr lang="cs-CZ" dirty="0" smtClean="0">
                <a:effectLst>
                  <a:outerShdw blurRad="38100" dist="38100" dir="2700000" algn="tl">
                    <a:srgbClr val="000000">
                      <a:alpha val="43137"/>
                    </a:srgbClr>
                  </a:outerShdw>
                </a:effectLst>
              </a:rPr>
            </a:br>
            <a:r>
              <a:rPr lang="cs-CZ" dirty="0" smtClean="0">
                <a:effectLst>
                  <a:outerShdw blurRad="38100" dist="38100" dir="2700000" algn="tl">
                    <a:srgbClr val="000000">
                      <a:alpha val="43137"/>
                    </a:srgbClr>
                  </a:outerShdw>
                </a:effectLst>
              </a:rPr>
              <a:t> Systémové a aplikační softwarové vybavení</a:t>
            </a:r>
            <a:br>
              <a:rPr lang="cs-CZ" dirty="0" smtClean="0">
                <a:effectLst>
                  <a:outerShdw blurRad="38100" dist="38100" dir="2700000" algn="tl">
                    <a:srgbClr val="000000">
                      <a:alpha val="43137"/>
                    </a:srgbClr>
                  </a:outerShdw>
                </a:effectLst>
              </a:rPr>
            </a:br>
            <a:r>
              <a:rPr lang="cs-CZ" dirty="0" smtClean="0">
                <a:effectLst>
                  <a:outerShdw blurRad="38100" dist="38100" dir="2700000" algn="tl">
                    <a:srgbClr val="000000">
                      <a:alpha val="43137"/>
                    </a:srgbClr>
                  </a:outerShdw>
                </a:effectLst>
              </a:rPr>
              <a:t> Hardware.</a:t>
            </a:r>
            <a:br>
              <a:rPr lang="cs-CZ" dirty="0" smtClean="0">
                <a:effectLst>
                  <a:outerShdw blurRad="38100" dist="38100" dir="2700000" algn="tl">
                    <a:srgbClr val="000000">
                      <a:alpha val="43137"/>
                    </a:srgbClr>
                  </a:outerShdw>
                </a:effectLst>
              </a:rPr>
            </a:br>
            <a:r>
              <a:rPr lang="cs-CZ" dirty="0" smtClean="0">
                <a:effectLst>
                  <a:outerShdw blurRad="38100" dist="38100" dir="2700000" algn="tl">
                    <a:srgbClr val="000000">
                      <a:alpha val="43137"/>
                    </a:srgbClr>
                  </a:outerShdw>
                </a:effectLst>
              </a:rPr>
              <a:t>Architektura počítačů. </a:t>
            </a:r>
            <a:endParaRPr lang="cs-CZ" dirty="0">
              <a:effectLst>
                <a:outerShdw blurRad="38100" dist="38100" dir="2700000" algn="tl">
                  <a:srgbClr val="000000">
                    <a:alpha val="43137"/>
                  </a:srgbClr>
                </a:outerShdw>
              </a:effectLst>
            </a:endParaRPr>
          </a:p>
        </p:txBody>
      </p:sp>
      <p:sp>
        <p:nvSpPr>
          <p:cNvPr id="3" name="Zástupný symbol pro číslo snímku 2"/>
          <p:cNvSpPr>
            <a:spLocks noGrp="1"/>
          </p:cNvSpPr>
          <p:nvPr>
            <p:ph type="sldNum" sz="quarter" idx="12"/>
          </p:nvPr>
        </p:nvSpPr>
        <p:spPr/>
        <p:txBody>
          <a:bodyPr/>
          <a:lstStyle/>
          <a:p>
            <a:fld id="{ECCBDC09-02E3-492A-A94A-7AA455811F7A}" type="slidenum">
              <a:rPr lang="cs-CZ" smtClean="0"/>
              <a:t>1</a:t>
            </a:fld>
            <a:endParaRPr lang="cs-CZ"/>
          </a:p>
        </p:txBody>
      </p:sp>
    </p:spTree>
    <p:extLst>
      <p:ext uri="{BB962C8B-B14F-4D97-AF65-F5344CB8AC3E}">
        <p14:creationId xmlns:p14="http://schemas.microsoft.com/office/powerpoint/2010/main" val="2570437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17000" b="-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141236"/>
            <a:ext cx="5467350" cy="729159"/>
          </a:xfrm>
        </p:spPr>
        <p:txBody>
          <a:bodyPr>
            <a:noAutofit/>
          </a:bodyPr>
          <a:lstStyle/>
          <a:p>
            <a:r>
              <a:rPr lang="cs-CZ" sz="4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Klasifikace software</a:t>
            </a:r>
            <a:endParaRPr lang="cs-CZ"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Nadpis 1"/>
          <p:cNvSpPr txBox="1">
            <a:spLocks/>
          </p:cNvSpPr>
          <p:nvPr/>
        </p:nvSpPr>
        <p:spPr>
          <a:xfrm>
            <a:off x="5467350" y="108915"/>
            <a:ext cx="5867400" cy="729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600" b="1" dirty="0" smtClean="0">
                <a:effectLst>
                  <a:outerShdw blurRad="38100" dist="38100" dir="2700000" algn="tl">
                    <a:srgbClr val="000000">
                      <a:alpha val="43137"/>
                    </a:srgbClr>
                  </a:outerShdw>
                </a:effectLst>
              </a:rPr>
              <a:t>Podle práv (způsob licencování) </a:t>
            </a:r>
            <a:endParaRPr lang="cs-CZ" sz="3600" b="1" dirty="0">
              <a:effectLst>
                <a:outerShdw blurRad="38100" dist="38100" dir="2700000" algn="tl">
                  <a:srgbClr val="000000">
                    <a:alpha val="43137"/>
                  </a:srgbClr>
                </a:outerShdw>
              </a:effectLst>
            </a:endParaRPr>
          </a:p>
        </p:txBody>
      </p:sp>
      <p:sp>
        <p:nvSpPr>
          <p:cNvPr id="8" name="Obdélník 7"/>
          <p:cNvSpPr/>
          <p:nvPr/>
        </p:nvSpPr>
        <p:spPr>
          <a:xfrm>
            <a:off x="0" y="838074"/>
            <a:ext cx="11925300" cy="5693866"/>
          </a:xfrm>
          <a:prstGeom prst="rect">
            <a:avLst/>
          </a:prstGeom>
        </p:spPr>
        <p:txBody>
          <a:bodyPr wrap="square">
            <a:spAutoFit/>
          </a:bodyPr>
          <a:lstStyle/>
          <a:p>
            <a:r>
              <a:rPr lang="cs-CZ" sz="2800" dirty="0" smtClean="0"/>
              <a:t>K</a:t>
            </a:r>
            <a:r>
              <a:rPr lang="cs-CZ" sz="2800" b="1" dirty="0" smtClean="0"/>
              <a:t>omerční programy </a:t>
            </a:r>
            <a:r>
              <a:rPr lang="cs-CZ" sz="2800" dirty="0" smtClean="0"/>
              <a:t>-kupujeme (přesněji Licenci na jejich užívání) podobně jako jiné zboží. Tj. vybereme si program v obchodě, v katalogu apod., zaplatíme a program nainstalujeme na svém počítači. Součástí dodávky programu bývá vlastní program na nosiči (nejčastěji CD), manuál (návod k jeho užívání) technická podpora k programu, realizovaná buď pomocí e-mailu nebo přes telefon.(tzv. </a:t>
            </a:r>
            <a:r>
              <a:rPr lang="cs-CZ" sz="2800" dirty="0" err="1" smtClean="0"/>
              <a:t>hotline</a:t>
            </a:r>
            <a:r>
              <a:rPr lang="cs-CZ" sz="2800" dirty="0" smtClean="0"/>
              <a:t>). K takto zakoupenému programu máme většinou nárok na zlevněný upgrade, tj. přechod na novou verzi programu za nižší cenu.</a:t>
            </a:r>
          </a:p>
          <a:p>
            <a:endParaRPr lang="cs-CZ" sz="2800" dirty="0" smtClean="0"/>
          </a:p>
          <a:p>
            <a:r>
              <a:rPr lang="cs-CZ" sz="2800" b="1" dirty="0" smtClean="0"/>
              <a:t>OEM software </a:t>
            </a:r>
            <a:r>
              <a:rPr lang="cs-CZ" sz="2800" dirty="0" smtClean="0"/>
              <a:t>- programy dodávané s počítačem, </a:t>
            </a:r>
            <a:r>
              <a:rPr lang="cs-CZ" sz="2800" dirty="0" err="1" smtClean="0"/>
              <a:t>připadně</a:t>
            </a:r>
            <a:r>
              <a:rPr lang="cs-CZ" sz="2800" dirty="0" smtClean="0"/>
              <a:t> s nějakým technickým (hardwarovým) dílem. OEM program je většinou levnější (poměrně výrazně) než stejný program komerční. Jeho užívání je však vázáno na díl, ke kterému byl zakoupen. Nebývá k němu manuál, není nárok na technickou pomoc ani na levný upgrade na vyšší verzi programu.</a:t>
            </a:r>
          </a:p>
        </p:txBody>
      </p:sp>
      <p:sp>
        <p:nvSpPr>
          <p:cNvPr id="3" name="Zástupný symbol pro číslo snímku 2"/>
          <p:cNvSpPr>
            <a:spLocks noGrp="1"/>
          </p:cNvSpPr>
          <p:nvPr>
            <p:ph type="sldNum" sz="quarter" idx="12"/>
          </p:nvPr>
        </p:nvSpPr>
        <p:spPr/>
        <p:txBody>
          <a:bodyPr/>
          <a:lstStyle/>
          <a:p>
            <a:fld id="{ECCBDC09-02E3-492A-A94A-7AA455811F7A}" type="slidenum">
              <a:rPr lang="cs-CZ" smtClean="0"/>
              <a:t>10</a:t>
            </a:fld>
            <a:endParaRPr lang="cs-CZ"/>
          </a:p>
        </p:txBody>
      </p:sp>
    </p:spTree>
    <p:extLst>
      <p:ext uri="{BB962C8B-B14F-4D97-AF65-F5344CB8AC3E}">
        <p14:creationId xmlns:p14="http://schemas.microsoft.com/office/powerpoint/2010/main" val="1774864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17000" b="-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141236"/>
            <a:ext cx="5467350" cy="729159"/>
          </a:xfrm>
        </p:spPr>
        <p:txBody>
          <a:bodyPr>
            <a:noAutofit/>
          </a:bodyPr>
          <a:lstStyle/>
          <a:p>
            <a:r>
              <a:rPr lang="cs-CZ" sz="4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Klasifikace software</a:t>
            </a:r>
            <a:endParaRPr lang="cs-CZ"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Nadpis 1"/>
          <p:cNvSpPr txBox="1">
            <a:spLocks/>
          </p:cNvSpPr>
          <p:nvPr/>
        </p:nvSpPr>
        <p:spPr>
          <a:xfrm>
            <a:off x="5467350" y="108915"/>
            <a:ext cx="5867400" cy="729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600" b="1" dirty="0" smtClean="0">
                <a:effectLst>
                  <a:outerShdw blurRad="38100" dist="38100" dir="2700000" algn="tl">
                    <a:srgbClr val="000000">
                      <a:alpha val="43137"/>
                    </a:srgbClr>
                  </a:outerShdw>
                </a:effectLst>
              </a:rPr>
              <a:t>Podle práv (způsob licencování) </a:t>
            </a:r>
            <a:endParaRPr lang="cs-CZ" sz="3600" b="1" dirty="0">
              <a:effectLst>
                <a:outerShdw blurRad="38100" dist="38100" dir="2700000" algn="tl">
                  <a:srgbClr val="000000">
                    <a:alpha val="43137"/>
                  </a:srgbClr>
                </a:outerShdw>
              </a:effectLst>
            </a:endParaRPr>
          </a:p>
        </p:txBody>
      </p:sp>
      <p:sp>
        <p:nvSpPr>
          <p:cNvPr id="8" name="Obdélník 7"/>
          <p:cNvSpPr/>
          <p:nvPr/>
        </p:nvSpPr>
        <p:spPr>
          <a:xfrm>
            <a:off x="0" y="1067308"/>
            <a:ext cx="11925300" cy="5632311"/>
          </a:xfrm>
          <a:prstGeom prst="rect">
            <a:avLst/>
          </a:prstGeom>
        </p:spPr>
        <p:txBody>
          <a:bodyPr wrap="square">
            <a:spAutoFit/>
          </a:bodyPr>
          <a:lstStyle/>
          <a:p>
            <a:r>
              <a:rPr lang="cs-CZ" sz="2400" b="1" dirty="0" smtClean="0"/>
              <a:t>Demoverze a zkušební verze </a:t>
            </a:r>
            <a:r>
              <a:rPr lang="cs-CZ" sz="2400" dirty="0" smtClean="0"/>
              <a:t>- jsou plné nebo redukované verze programu, které zpravidla mají zablokované ukládání dat, případně fungují jen po určitou dobu. Slouží k vyzkoušení funkcí programu před jeho zakoupením.</a:t>
            </a:r>
          </a:p>
          <a:p>
            <a:r>
              <a:rPr lang="cs-CZ" sz="2400" b="1" dirty="0" smtClean="0"/>
              <a:t>Shareware - </a:t>
            </a:r>
            <a:r>
              <a:rPr lang="cs-CZ" sz="2400" dirty="0" smtClean="0"/>
              <a:t>plně fungující programy s omezením. Po uplynutí doby je nutno zaplatit nebo program z počítače vymazat.</a:t>
            </a:r>
          </a:p>
          <a:p>
            <a:r>
              <a:rPr lang="cs-CZ" sz="2400" b="1" dirty="0" smtClean="0"/>
              <a:t>Freeware - </a:t>
            </a:r>
            <a:r>
              <a:rPr lang="cs-CZ" sz="2400" dirty="0" smtClean="0"/>
              <a:t> můžeme zdarma používat i šířit. Nesmíme jej ale měnit </a:t>
            </a:r>
            <a:r>
              <a:rPr lang="cs-CZ" sz="2400" smtClean="0"/>
              <a:t>ani používat </a:t>
            </a:r>
            <a:r>
              <a:rPr lang="cs-CZ" sz="2400" dirty="0" smtClean="0"/>
              <a:t>ve svých vlastních programech apod.</a:t>
            </a:r>
          </a:p>
          <a:p>
            <a:r>
              <a:rPr lang="cs-CZ" sz="2400" b="1" dirty="0" smtClean="0"/>
              <a:t>GNU/GPL - </a:t>
            </a:r>
            <a:r>
              <a:rPr lang="cs-CZ" sz="2400" dirty="0" smtClean="0"/>
              <a:t>je druh licence zajištující zcela volný přístup k programům, šířeným pod touto licencí. GPL znamená „General Public Licence“ tedy „Obecná veřejná licence“. S takovýmto programem musí být šířen i jeho zdrojový kód, každý, kdo má příslušné znalosti, může program upravovat a vylepšovat. </a:t>
            </a:r>
          </a:p>
          <a:p>
            <a:r>
              <a:rPr lang="cs-CZ" sz="2400" b="1" dirty="0" smtClean="0"/>
              <a:t>Legální software</a:t>
            </a:r>
          </a:p>
          <a:p>
            <a:r>
              <a:rPr lang="cs-CZ" sz="2400" dirty="0" smtClean="0"/>
              <a:t>Každý program, který je nainstalován na počítači, musí mít platnou licenci. U freeware a programů šířených pod GNU/GPL licencí to je zajištěno automaticky, u ostatních programů musíme prokázat zakoupení licence</a:t>
            </a:r>
            <a:endParaRPr lang="cs-CZ" sz="2400" dirty="0"/>
          </a:p>
        </p:txBody>
      </p:sp>
      <p:sp>
        <p:nvSpPr>
          <p:cNvPr id="3" name="Zástupný symbol pro číslo snímku 2"/>
          <p:cNvSpPr>
            <a:spLocks noGrp="1"/>
          </p:cNvSpPr>
          <p:nvPr>
            <p:ph type="sldNum" sz="quarter" idx="12"/>
          </p:nvPr>
        </p:nvSpPr>
        <p:spPr/>
        <p:txBody>
          <a:bodyPr/>
          <a:lstStyle/>
          <a:p>
            <a:fld id="{ECCBDC09-02E3-492A-A94A-7AA455811F7A}" type="slidenum">
              <a:rPr lang="cs-CZ" smtClean="0"/>
              <a:t>11</a:t>
            </a:fld>
            <a:endParaRPr lang="cs-CZ"/>
          </a:p>
        </p:txBody>
      </p:sp>
    </p:spTree>
    <p:extLst>
      <p:ext uri="{BB962C8B-B14F-4D97-AF65-F5344CB8AC3E}">
        <p14:creationId xmlns:p14="http://schemas.microsoft.com/office/powerpoint/2010/main" val="2124245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5980176" y="0"/>
            <a:ext cx="6211824" cy="1017333"/>
          </a:xfrm>
          <a:prstGeom prst="rect">
            <a:avLst/>
          </a:prstGeom>
          <a:solidFill>
            <a:schemeClr val="accent6">
              <a:alpha val="36000"/>
            </a:schemeClr>
          </a:solidFill>
        </p:spPr>
        <p:style>
          <a:lnRef idx="3">
            <a:schemeClr val="lt1"/>
          </a:lnRef>
          <a:fillRef idx="1">
            <a:schemeClr val="accent6"/>
          </a:fillRef>
          <a:effectRef idx="1">
            <a:schemeClr val="accent6"/>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dirty="0" smtClean="0">
                <a:effectLst>
                  <a:outerShdw blurRad="38100" dist="38100" dir="2700000" algn="tl">
                    <a:srgbClr val="000000">
                      <a:alpha val="43137"/>
                    </a:srgbClr>
                  </a:outerShdw>
                </a:effectLst>
              </a:rPr>
              <a:t>Hardware</a:t>
            </a:r>
            <a:endParaRPr lang="cs-CZ" dirty="0"/>
          </a:p>
        </p:txBody>
      </p:sp>
      <p:sp>
        <p:nvSpPr>
          <p:cNvPr id="5" name="Nadpis 1"/>
          <p:cNvSpPr txBox="1">
            <a:spLocks/>
          </p:cNvSpPr>
          <p:nvPr/>
        </p:nvSpPr>
        <p:spPr>
          <a:xfrm>
            <a:off x="0" y="0"/>
            <a:ext cx="5102352" cy="101733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dirty="0" smtClean="0">
                <a:effectLst>
                  <a:outerShdw blurRad="38100" dist="38100" dir="2700000" algn="tl">
                    <a:srgbClr val="000000">
                      <a:alpha val="43137"/>
                    </a:srgbClr>
                  </a:outerShdw>
                </a:effectLst>
              </a:rPr>
              <a:t>Základní komponenty</a:t>
            </a:r>
            <a:endParaRPr lang="cs-CZ" dirty="0"/>
          </a:p>
        </p:txBody>
      </p:sp>
      <p:sp>
        <p:nvSpPr>
          <p:cNvPr id="8" name="Rectangle 3"/>
          <p:cNvSpPr txBox="1">
            <a:spLocks noChangeArrowheads="1"/>
          </p:cNvSpPr>
          <p:nvPr/>
        </p:nvSpPr>
        <p:spPr>
          <a:xfrm>
            <a:off x="0" y="2053882"/>
            <a:ext cx="12192000" cy="4937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cs-CZ" b="1" dirty="0" smtClean="0"/>
              <a:t>Procesor (</a:t>
            </a:r>
            <a:r>
              <a:rPr lang="cs-CZ" dirty="0" smtClean="0"/>
              <a:t>CPU)</a:t>
            </a:r>
            <a:endParaRPr lang="cs-CZ" b="1" dirty="0" smtClean="0"/>
          </a:p>
          <a:p>
            <a:pPr algn="just">
              <a:defRPr/>
            </a:pPr>
            <a:r>
              <a:rPr lang="cs-CZ" b="1" dirty="0" smtClean="0"/>
              <a:t>Grafická karta </a:t>
            </a:r>
            <a:r>
              <a:rPr lang="cs-CZ" dirty="0" smtClean="0"/>
              <a:t>( </a:t>
            </a:r>
            <a:r>
              <a:rPr lang="cs-CZ" dirty="0" err="1" smtClean="0"/>
              <a:t>Graphic</a:t>
            </a:r>
            <a:r>
              <a:rPr lang="cs-CZ" dirty="0" smtClean="0"/>
              <a:t> </a:t>
            </a:r>
            <a:r>
              <a:rPr lang="cs-CZ" dirty="0" err="1" smtClean="0"/>
              <a:t>Card</a:t>
            </a:r>
            <a:r>
              <a:rPr lang="cs-CZ" dirty="0" smtClean="0"/>
              <a:t>)</a:t>
            </a:r>
          </a:p>
          <a:p>
            <a:pPr algn="just">
              <a:defRPr/>
            </a:pPr>
            <a:r>
              <a:rPr lang="cs-CZ" b="1" dirty="0" smtClean="0"/>
              <a:t>Paměť RAM </a:t>
            </a:r>
            <a:r>
              <a:rPr lang="cs-CZ" dirty="0" smtClean="0"/>
              <a:t>( </a:t>
            </a:r>
            <a:r>
              <a:rPr lang="cs-CZ" dirty="0" err="1" smtClean="0"/>
              <a:t>Memory</a:t>
            </a:r>
            <a:r>
              <a:rPr lang="cs-CZ" dirty="0" smtClean="0"/>
              <a:t>)</a:t>
            </a:r>
          </a:p>
          <a:p>
            <a:pPr algn="just">
              <a:defRPr/>
            </a:pPr>
            <a:r>
              <a:rPr lang="cs-CZ" b="1" dirty="0" smtClean="0"/>
              <a:t>Pevný disk </a:t>
            </a:r>
            <a:r>
              <a:rPr lang="cs-CZ" dirty="0" smtClean="0"/>
              <a:t>(HDD)</a:t>
            </a:r>
          </a:p>
          <a:p>
            <a:pPr algn="just">
              <a:defRPr/>
            </a:pPr>
            <a:r>
              <a:rPr lang="cs-CZ" b="1" dirty="0" smtClean="0"/>
              <a:t>Základní deska </a:t>
            </a:r>
          </a:p>
          <a:p>
            <a:pPr marL="363538" algn="just">
              <a:defRPr/>
            </a:pPr>
            <a:r>
              <a:rPr lang="cs-CZ" dirty="0" smtClean="0"/>
              <a:t>(</a:t>
            </a:r>
            <a:r>
              <a:rPr lang="cs-CZ" dirty="0" err="1" smtClean="0"/>
              <a:t>mainboard</a:t>
            </a:r>
            <a:r>
              <a:rPr lang="cs-CZ" dirty="0" smtClean="0"/>
              <a:t> či motherboard)</a:t>
            </a:r>
            <a:endParaRPr lang="cs-CZ" b="1" dirty="0" smtClean="0"/>
          </a:p>
          <a:p>
            <a:pPr algn="just">
              <a:defRPr/>
            </a:pPr>
            <a:r>
              <a:rPr lang="cs-CZ" b="1" dirty="0" smtClean="0"/>
              <a:t>Rozšiřující sloty</a:t>
            </a:r>
          </a:p>
          <a:p>
            <a:pPr algn="just">
              <a:defRPr/>
            </a:pPr>
            <a:endParaRPr lang="cs-CZ" b="1" dirty="0" smtClean="0"/>
          </a:p>
          <a:p>
            <a:pPr algn="just">
              <a:defRPr/>
            </a:pPr>
            <a:r>
              <a:rPr lang="cs-CZ" b="1" dirty="0" smtClean="0"/>
              <a:t>Periferie pro přímou komunikaci s uživatelem:</a:t>
            </a:r>
          </a:p>
          <a:p>
            <a:pPr lvl="1" algn="l">
              <a:defRPr/>
            </a:pPr>
            <a:r>
              <a:rPr lang="cs-CZ" sz="2400" dirty="0" smtClean="0"/>
              <a:t>vstupní – 	Klávesnice; Myš; </a:t>
            </a:r>
            <a:r>
              <a:rPr lang="cs-CZ" sz="2400" dirty="0" err="1" smtClean="0"/>
              <a:t>Trackball</a:t>
            </a:r>
            <a:r>
              <a:rPr lang="cs-CZ" sz="2400" dirty="0" smtClean="0"/>
              <a:t>; Tablet; Joystick; </a:t>
            </a:r>
            <a:r>
              <a:rPr lang="cs-CZ" sz="2400" dirty="0" err="1" smtClean="0"/>
              <a:t>Gamepad</a:t>
            </a:r>
            <a:r>
              <a:rPr lang="cs-CZ" sz="2400" dirty="0" smtClean="0"/>
              <a:t>; Scanner; Web kamera</a:t>
            </a:r>
          </a:p>
          <a:p>
            <a:pPr lvl="1" algn="l">
              <a:defRPr/>
            </a:pPr>
            <a:r>
              <a:rPr lang="cs-CZ" sz="2400" dirty="0" smtClean="0"/>
              <a:t>výstupní  - Monitor; Tiskárna; Reproduktor; Plotter</a:t>
            </a:r>
            <a:endParaRPr lang="cs-CZ" sz="2400"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176" y="1017333"/>
            <a:ext cx="6211824" cy="481994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2"/>
          </p:nvPr>
        </p:nvSpPr>
        <p:spPr/>
        <p:txBody>
          <a:bodyPr/>
          <a:lstStyle/>
          <a:p>
            <a:fld id="{ECCBDC09-02E3-492A-A94A-7AA455811F7A}" type="slidenum">
              <a:rPr lang="cs-CZ" smtClean="0"/>
              <a:t>12</a:t>
            </a:fld>
            <a:endParaRPr lang="cs-CZ"/>
          </a:p>
        </p:txBody>
      </p:sp>
    </p:spTree>
    <p:extLst>
      <p:ext uri="{BB962C8B-B14F-4D97-AF65-F5344CB8AC3E}">
        <p14:creationId xmlns:p14="http://schemas.microsoft.com/office/powerpoint/2010/main" val="781335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5980176" y="0"/>
            <a:ext cx="6211824" cy="1017333"/>
          </a:xfrm>
          <a:prstGeom prst="rect">
            <a:avLst/>
          </a:prstGeom>
          <a:solidFill>
            <a:schemeClr val="accent6">
              <a:alpha val="36000"/>
            </a:schemeClr>
          </a:solidFill>
        </p:spPr>
        <p:style>
          <a:lnRef idx="3">
            <a:schemeClr val="lt1"/>
          </a:lnRef>
          <a:fillRef idx="1">
            <a:schemeClr val="accent6"/>
          </a:fillRef>
          <a:effectRef idx="1">
            <a:schemeClr val="accent6"/>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dirty="0" smtClean="0">
                <a:effectLst>
                  <a:outerShdw blurRad="38100" dist="38100" dir="2700000" algn="tl">
                    <a:srgbClr val="000000">
                      <a:alpha val="43137"/>
                    </a:srgbClr>
                  </a:outerShdw>
                </a:effectLst>
              </a:rPr>
              <a:t>Hardware</a:t>
            </a:r>
            <a:endParaRPr lang="cs-CZ" dirty="0"/>
          </a:p>
        </p:txBody>
      </p:sp>
      <p:sp>
        <p:nvSpPr>
          <p:cNvPr id="5" name="Nadpis 1"/>
          <p:cNvSpPr txBox="1">
            <a:spLocks/>
          </p:cNvSpPr>
          <p:nvPr/>
        </p:nvSpPr>
        <p:spPr>
          <a:xfrm>
            <a:off x="-877824" y="0"/>
            <a:ext cx="5980176" cy="101733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mtClean="0">
                <a:effectLst>
                  <a:outerShdw blurRad="38100" dist="38100" dir="2700000" algn="tl">
                    <a:srgbClr val="000000">
                      <a:alpha val="43137"/>
                    </a:srgbClr>
                  </a:outerShdw>
                </a:effectLst>
              </a:rPr>
              <a:t>východiska</a:t>
            </a:r>
            <a:endParaRPr lang="cs-CZ" dirty="0"/>
          </a:p>
        </p:txBody>
      </p:sp>
      <p:sp>
        <p:nvSpPr>
          <p:cNvPr id="6" name="Obdélník 5"/>
          <p:cNvSpPr/>
          <p:nvPr/>
        </p:nvSpPr>
        <p:spPr>
          <a:xfrm>
            <a:off x="128016" y="1133356"/>
            <a:ext cx="12063984" cy="3046988"/>
          </a:xfrm>
          <a:prstGeom prst="rect">
            <a:avLst/>
          </a:prstGeom>
        </p:spPr>
        <p:txBody>
          <a:bodyPr wrap="square">
            <a:spAutoFit/>
          </a:bodyPr>
          <a:lstStyle/>
          <a:p>
            <a:r>
              <a:rPr lang="cs-CZ" sz="3200" b="1" dirty="0" err="1" smtClean="0"/>
              <a:t>Turingův</a:t>
            </a:r>
            <a:r>
              <a:rPr lang="cs-CZ" sz="3200" b="1" dirty="0" smtClean="0"/>
              <a:t> stroj (TS) </a:t>
            </a:r>
          </a:p>
          <a:p>
            <a:r>
              <a:rPr lang="cs-CZ" sz="3200" dirty="0" smtClean="0"/>
              <a:t>teoretický model počítače popsaný matematikem Alanem </a:t>
            </a:r>
            <a:r>
              <a:rPr lang="cs-CZ" sz="3200" dirty="0" err="1" smtClean="0"/>
              <a:t>Turingem</a:t>
            </a:r>
            <a:r>
              <a:rPr lang="cs-CZ" sz="3200" dirty="0" smtClean="0"/>
              <a:t>. </a:t>
            </a:r>
          </a:p>
          <a:p>
            <a:r>
              <a:rPr lang="cs-CZ" sz="3200" dirty="0" smtClean="0"/>
              <a:t>Skládá se z procesorové jednotky, tvořené konečným automatem, programu ve tvaru pravidel přechodové funkce a </a:t>
            </a:r>
            <a:r>
              <a:rPr lang="cs-CZ" sz="3200" dirty="0" err="1" smtClean="0"/>
              <a:t>pravostranně</a:t>
            </a:r>
            <a:r>
              <a:rPr lang="cs-CZ" sz="3200" dirty="0" smtClean="0"/>
              <a:t> nekonečné pásky pro zápis mezivýsledků. Využívá se pro modelování algoritmů v teorii vyčíslitelnosti</a:t>
            </a:r>
            <a:endParaRPr lang="cs-CZ" sz="3200" dirty="0"/>
          </a:p>
        </p:txBody>
      </p:sp>
      <p:sp>
        <p:nvSpPr>
          <p:cNvPr id="7" name="Obdélník 6"/>
          <p:cNvSpPr/>
          <p:nvPr/>
        </p:nvSpPr>
        <p:spPr>
          <a:xfrm>
            <a:off x="64008" y="4180344"/>
            <a:ext cx="12192000" cy="2677656"/>
          </a:xfrm>
          <a:prstGeom prst="rect">
            <a:avLst/>
          </a:prstGeom>
        </p:spPr>
        <p:txBody>
          <a:bodyPr wrap="square">
            <a:spAutoFit/>
          </a:bodyPr>
          <a:lstStyle/>
          <a:p>
            <a:r>
              <a:rPr lang="cs-CZ" sz="2800" dirty="0" smtClean="0"/>
              <a:t>Jednoduchý stavový automat s konečným počtem stavů, je jednoduché zařízení, kterým prochází nekonečná páska rozdělená na políčka, přičemž stroj vždy čte pouze jediné. Přečte na ní zapsaný symbol a podle stavu, v němž se nachází, udělá nějakou akci – symbol vymaže, převine pásku doprava či doleva, zapíše jiný symbol, případně změní svůj stav. Pomocí takto jednoduchého automatu lze generovat jakékoliv představitelné konečné i nekonečné posloupnosti čísel či symbolů</a:t>
            </a:r>
            <a:endParaRPr lang="cs-CZ" sz="2800" dirty="0"/>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13</a:t>
            </a:fld>
            <a:endParaRPr lang="cs-CZ"/>
          </a:p>
        </p:txBody>
      </p:sp>
    </p:spTree>
    <p:extLst>
      <p:ext uri="{BB962C8B-B14F-4D97-AF65-F5344CB8AC3E}">
        <p14:creationId xmlns:p14="http://schemas.microsoft.com/office/powerpoint/2010/main" val="295170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5980176" y="0"/>
            <a:ext cx="6211824" cy="1017333"/>
          </a:xfrm>
          <a:prstGeom prst="rect">
            <a:avLst/>
          </a:prstGeom>
          <a:solidFill>
            <a:schemeClr val="accent6">
              <a:alpha val="36000"/>
            </a:schemeClr>
          </a:solidFill>
        </p:spPr>
        <p:style>
          <a:lnRef idx="3">
            <a:schemeClr val="lt1"/>
          </a:lnRef>
          <a:fillRef idx="1">
            <a:schemeClr val="accent6"/>
          </a:fillRef>
          <a:effectRef idx="1">
            <a:schemeClr val="accent6"/>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dirty="0" smtClean="0">
                <a:effectLst>
                  <a:outerShdw blurRad="38100" dist="38100" dir="2700000" algn="tl">
                    <a:srgbClr val="000000">
                      <a:alpha val="43137"/>
                    </a:srgbClr>
                  </a:outerShdw>
                </a:effectLst>
              </a:rPr>
              <a:t>Hardware</a:t>
            </a:r>
            <a:endParaRPr lang="cs-CZ" dirty="0"/>
          </a:p>
        </p:txBody>
      </p:sp>
      <p:sp>
        <p:nvSpPr>
          <p:cNvPr id="5" name="Nadpis 1"/>
          <p:cNvSpPr txBox="1">
            <a:spLocks/>
          </p:cNvSpPr>
          <p:nvPr/>
        </p:nvSpPr>
        <p:spPr>
          <a:xfrm>
            <a:off x="-877824" y="0"/>
            <a:ext cx="5980176" cy="101733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mtClean="0">
                <a:effectLst>
                  <a:outerShdw blurRad="38100" dist="38100" dir="2700000" algn="tl">
                    <a:srgbClr val="000000">
                      <a:alpha val="43137"/>
                    </a:srgbClr>
                  </a:outerShdw>
                </a:effectLst>
              </a:rPr>
              <a:t>východiska</a:t>
            </a:r>
            <a:endParaRPr lang="cs-CZ" dirty="0"/>
          </a:p>
        </p:txBody>
      </p:sp>
      <p:sp>
        <p:nvSpPr>
          <p:cNvPr id="7" name="Obdélník 6"/>
          <p:cNvSpPr/>
          <p:nvPr/>
        </p:nvSpPr>
        <p:spPr>
          <a:xfrm>
            <a:off x="176549" y="2027987"/>
            <a:ext cx="12192000" cy="3637919"/>
          </a:xfrm>
          <a:prstGeom prst="rect">
            <a:avLst/>
          </a:prstGeom>
        </p:spPr>
        <p:txBody>
          <a:bodyPr wrap="square">
            <a:spAutoFit/>
          </a:bodyPr>
          <a:lstStyle/>
          <a:p>
            <a:pPr algn="ctr">
              <a:defRPr/>
            </a:pPr>
            <a:r>
              <a:rPr lang="cs-CZ" sz="3600" b="1" dirty="0"/>
              <a:t>Architektura počítačů ( automatů)</a:t>
            </a:r>
            <a:endParaRPr lang="cs-CZ" sz="3600" dirty="0">
              <a:latin typeface="Calibri" pitchFamily="34" charset="0"/>
              <a:cs typeface="Calibri" pitchFamily="34" charset="0"/>
            </a:endParaRPr>
          </a:p>
          <a:p>
            <a:pPr algn="just">
              <a:lnSpc>
                <a:spcPct val="90000"/>
              </a:lnSpc>
              <a:defRPr/>
            </a:pPr>
            <a:endParaRPr lang="cs-CZ" sz="3600" b="1" dirty="0"/>
          </a:p>
          <a:p>
            <a:pPr algn="just">
              <a:lnSpc>
                <a:spcPct val="90000"/>
              </a:lnSpc>
              <a:defRPr/>
            </a:pPr>
            <a:r>
              <a:rPr lang="cs-CZ" sz="3600" dirty="0"/>
              <a:t>Von Neumannova architektura</a:t>
            </a:r>
          </a:p>
          <a:p>
            <a:pPr algn="just">
              <a:lnSpc>
                <a:spcPct val="90000"/>
              </a:lnSpc>
              <a:defRPr/>
            </a:pPr>
            <a:endParaRPr lang="cs-CZ" sz="3600" dirty="0"/>
          </a:p>
          <a:p>
            <a:pPr algn="just">
              <a:lnSpc>
                <a:spcPct val="90000"/>
              </a:lnSpc>
              <a:defRPr/>
            </a:pPr>
            <a:r>
              <a:rPr lang="cs-CZ" sz="3600" dirty="0"/>
              <a:t>Harvardská architektura</a:t>
            </a:r>
          </a:p>
          <a:p>
            <a:pPr algn="just">
              <a:lnSpc>
                <a:spcPct val="90000"/>
              </a:lnSpc>
              <a:defRPr/>
            </a:pPr>
            <a:endParaRPr lang="cs-CZ" sz="3600" dirty="0"/>
          </a:p>
          <a:p>
            <a:pPr algn="just">
              <a:lnSpc>
                <a:spcPct val="90000"/>
              </a:lnSpc>
              <a:defRPr/>
            </a:pPr>
            <a:r>
              <a:rPr lang="cs-CZ" sz="3600" dirty="0" smtClean="0"/>
              <a:t>Modifikovaná </a:t>
            </a:r>
            <a:r>
              <a:rPr lang="cs-CZ" sz="3600" dirty="0"/>
              <a:t>Harvardská architektura</a:t>
            </a:r>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14</a:t>
            </a:fld>
            <a:endParaRPr lang="cs-CZ"/>
          </a:p>
        </p:txBody>
      </p:sp>
    </p:spTree>
    <p:extLst>
      <p:ext uri="{BB962C8B-B14F-4D97-AF65-F5344CB8AC3E}">
        <p14:creationId xmlns:p14="http://schemas.microsoft.com/office/powerpoint/2010/main" val="73614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5" name="Zástupný symbol pro obsah 2"/>
          <p:cNvSpPr txBox="1">
            <a:spLocks/>
          </p:cNvSpPr>
          <p:nvPr/>
        </p:nvSpPr>
        <p:spPr>
          <a:xfrm>
            <a:off x="0" y="0"/>
            <a:ext cx="121920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sz="4400" dirty="0" smtClean="0">
                <a:effectLst>
                  <a:outerShdw blurRad="38100" dist="38100" dir="2700000" algn="tl">
                    <a:srgbClr val="000000">
                      <a:alpha val="43137"/>
                    </a:srgbClr>
                  </a:outerShdw>
                </a:effectLst>
              </a:rPr>
              <a:t>Von Neumannovo schéma</a:t>
            </a:r>
          </a:p>
          <a:p>
            <a:r>
              <a:rPr lang="cs-CZ" sz="2800" dirty="0" smtClean="0"/>
              <a:t>bylo navrženo roku 1945 americkým matematikem (narozeným v Maďarsku) Johnem von Neumannem jako model samočinného počítače</a:t>
            </a:r>
            <a:endParaRPr lang="cs-CZ" sz="2800" dirty="0"/>
          </a:p>
        </p:txBody>
      </p:sp>
      <p:pic>
        <p:nvPicPr>
          <p:cNvPr id="6" name="Obrázek 5"/>
          <p:cNvPicPr>
            <a:picLocks noChangeAspect="1"/>
          </p:cNvPicPr>
          <p:nvPr/>
        </p:nvPicPr>
        <p:blipFill>
          <a:blip r:embed="rId3"/>
          <a:stretch>
            <a:fillRect/>
          </a:stretch>
        </p:blipFill>
        <p:spPr>
          <a:xfrm>
            <a:off x="0" y="1640811"/>
            <a:ext cx="6904653" cy="4593592"/>
          </a:xfrm>
          <a:prstGeom prst="rect">
            <a:avLst/>
          </a:prstGeom>
        </p:spPr>
      </p:pic>
      <p:pic>
        <p:nvPicPr>
          <p:cNvPr id="7" name="Picture 2" descr="http://upload.wikimedia.org/wikipedia/commons/thumb/6/68/Computer_system_bus.svg/220px-Computer_system_bus.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782" y="1995372"/>
            <a:ext cx="4951089" cy="362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číslo snímku 1"/>
          <p:cNvSpPr>
            <a:spLocks noGrp="1"/>
          </p:cNvSpPr>
          <p:nvPr>
            <p:ph type="sldNum" sz="quarter" idx="12"/>
          </p:nvPr>
        </p:nvSpPr>
        <p:spPr/>
        <p:txBody>
          <a:bodyPr/>
          <a:lstStyle/>
          <a:p>
            <a:fld id="{ECCBDC09-02E3-492A-A94A-7AA455811F7A}" type="slidenum">
              <a:rPr lang="cs-CZ" smtClean="0"/>
              <a:t>15</a:t>
            </a:fld>
            <a:endParaRPr lang="cs-CZ"/>
          </a:p>
        </p:txBody>
      </p:sp>
    </p:spTree>
    <p:extLst>
      <p:ext uri="{BB962C8B-B14F-4D97-AF65-F5344CB8AC3E}">
        <p14:creationId xmlns:p14="http://schemas.microsoft.com/office/powerpoint/2010/main" val="2019000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Architektura</a:t>
            </a:r>
            <a:endParaRPr lang="cs-CZ" dirty="0"/>
          </a:p>
        </p:txBody>
      </p:sp>
      <p:sp>
        <p:nvSpPr>
          <p:cNvPr id="3" name="Zástupný symbol pro obsah 2"/>
          <p:cNvSpPr>
            <a:spLocks noGrp="1"/>
          </p:cNvSpPr>
          <p:nvPr>
            <p:ph idx="1"/>
          </p:nvPr>
        </p:nvSpPr>
        <p:spPr>
          <a:xfrm>
            <a:off x="141668" y="1481070"/>
            <a:ext cx="5859887" cy="5190285"/>
          </a:xfrm>
        </p:spPr>
        <p:txBody>
          <a:bodyPr>
            <a:noAutofit/>
          </a:bodyPr>
          <a:lstStyle/>
          <a:p>
            <a:pPr>
              <a:spcBef>
                <a:spcPts val="400"/>
              </a:spcBef>
            </a:pPr>
            <a:r>
              <a:rPr lang="cs-CZ" sz="2000" dirty="0" smtClean="0"/>
              <a:t>Operační paměť: slouží k uchování zpracovávaného programu, zpracovávaných dat a výsledků výpočtu </a:t>
            </a:r>
          </a:p>
          <a:p>
            <a:pPr>
              <a:spcBef>
                <a:spcPts val="400"/>
              </a:spcBef>
            </a:pPr>
            <a:r>
              <a:rPr lang="cs-CZ" sz="2000" dirty="0" smtClean="0"/>
              <a:t>ALU - </a:t>
            </a:r>
            <a:r>
              <a:rPr lang="cs-CZ" sz="2000" dirty="0" err="1" smtClean="0"/>
              <a:t>Arithmetic-logic</a:t>
            </a:r>
            <a:r>
              <a:rPr lang="cs-CZ" sz="2000" dirty="0" smtClean="0"/>
              <a:t> Unit (</a:t>
            </a:r>
            <a:r>
              <a:rPr lang="cs-CZ" sz="2000" dirty="0" err="1" smtClean="0"/>
              <a:t>aritmeticko</a:t>
            </a:r>
            <a:r>
              <a:rPr lang="cs-CZ" sz="2000" dirty="0" smtClean="0"/>
              <a:t> logická jednotka): jednotka provádějící veškeré aritmetické výpočty a logické operace. Obsahuje sčítačky, násobičky (pro aritmetické výpočty) a komparátory (pro porovnávání) </a:t>
            </a:r>
          </a:p>
          <a:p>
            <a:pPr>
              <a:spcBef>
                <a:spcPts val="400"/>
              </a:spcBef>
            </a:pPr>
            <a:r>
              <a:rPr lang="cs-CZ" sz="2000" dirty="0" smtClean="0"/>
              <a:t>Řadič: řídící jednotka, která řídí činnost všech částí počítače. Toto řízení je prováděno pomocí řídících signálů, které jsou zasílány jednotlivým modulům. Reakce na řídící signály, stavy jednotlivých modulů jsou naopak zasílány zpět řadiči pomocí stavových hlášení </a:t>
            </a:r>
          </a:p>
          <a:p>
            <a:pPr>
              <a:spcBef>
                <a:spcPts val="400"/>
              </a:spcBef>
            </a:pPr>
            <a:r>
              <a:rPr lang="cs-CZ" sz="2000" dirty="0" smtClean="0"/>
              <a:t>Vstupní zařízení: zařízení určená pro vstup programu a dat. </a:t>
            </a:r>
          </a:p>
          <a:p>
            <a:pPr>
              <a:spcBef>
                <a:spcPts val="400"/>
              </a:spcBef>
            </a:pPr>
            <a:r>
              <a:rPr lang="cs-CZ" sz="2000" dirty="0" smtClean="0"/>
              <a:t>Výstupní zařízení: zařízení určená pro výstup výsledků, které program zpracoval </a:t>
            </a:r>
          </a:p>
        </p:txBody>
      </p:sp>
      <p:pic>
        <p:nvPicPr>
          <p:cNvPr id="4" name="Obrázek 3"/>
          <p:cNvPicPr>
            <a:picLocks noChangeAspect="1"/>
          </p:cNvPicPr>
          <p:nvPr/>
        </p:nvPicPr>
        <p:blipFill>
          <a:blip r:embed="rId3"/>
          <a:stretch>
            <a:fillRect/>
          </a:stretch>
        </p:blipFill>
        <p:spPr>
          <a:xfrm>
            <a:off x="6096000" y="1481070"/>
            <a:ext cx="5610628" cy="3732691"/>
          </a:xfrm>
          <a:prstGeom prst="rect">
            <a:avLst/>
          </a:prstGeom>
        </p:spPr>
      </p:pic>
      <p:sp>
        <p:nvSpPr>
          <p:cNvPr id="5" name="Zástupný symbol pro číslo snímku 4"/>
          <p:cNvSpPr>
            <a:spLocks noGrp="1"/>
          </p:cNvSpPr>
          <p:nvPr>
            <p:ph type="sldNum" sz="quarter" idx="12"/>
          </p:nvPr>
        </p:nvSpPr>
        <p:spPr/>
        <p:txBody>
          <a:bodyPr/>
          <a:lstStyle/>
          <a:p>
            <a:fld id="{ECCBDC09-02E3-492A-A94A-7AA455811F7A}" type="slidenum">
              <a:rPr lang="cs-CZ" smtClean="0"/>
              <a:t>16</a:t>
            </a:fld>
            <a:endParaRPr lang="cs-CZ"/>
          </a:p>
        </p:txBody>
      </p:sp>
    </p:spTree>
    <p:extLst>
      <p:ext uri="{BB962C8B-B14F-4D97-AF65-F5344CB8AC3E}">
        <p14:creationId xmlns:p14="http://schemas.microsoft.com/office/powerpoint/2010/main" val="3837271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5" name="Zástupný symbol pro obsah 2"/>
          <p:cNvSpPr txBox="1">
            <a:spLocks/>
          </p:cNvSpPr>
          <p:nvPr/>
        </p:nvSpPr>
        <p:spPr>
          <a:xfrm>
            <a:off x="0" y="3273"/>
            <a:ext cx="121920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altLang="cs-CZ" sz="4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Harvardská architektura</a:t>
            </a:r>
            <a:endParaRPr lang="cs-CZ" altLang="cs-CZ" sz="1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cs-CZ" altLang="cs-CZ" dirty="0" smtClean="0">
                <a:latin typeface="Calibri" panose="020F0502020204030204" pitchFamily="34" charset="0"/>
                <a:cs typeface="Calibri" panose="020F0502020204030204" pitchFamily="34" charset="0"/>
              </a:rPr>
              <a:t>je počítačová architektura, která </a:t>
            </a:r>
            <a:r>
              <a:rPr lang="cs-CZ" altLang="cs-CZ" b="1" dirty="0" smtClean="0">
                <a:latin typeface="Calibri" panose="020F0502020204030204" pitchFamily="34" charset="0"/>
                <a:cs typeface="Calibri" panose="020F0502020204030204" pitchFamily="34" charset="0"/>
              </a:rPr>
              <a:t>fyzicky odděluje paměť programu a dat a jejich spojovací obvody. </a:t>
            </a:r>
            <a:r>
              <a:rPr lang="cs-CZ" altLang="cs-CZ" dirty="0" smtClean="0">
                <a:latin typeface="Calibri" panose="020F0502020204030204" pitchFamily="34" charset="0"/>
                <a:cs typeface="Calibri" panose="020F0502020204030204" pitchFamily="34" charset="0"/>
              </a:rPr>
              <a:t>Název pochází z počítače Harvard Mark I, který byl postaven na této architektuře.</a:t>
            </a:r>
          </a:p>
        </p:txBody>
      </p:sp>
      <p:pic>
        <p:nvPicPr>
          <p:cNvPr id="6" name="Obrázek 5"/>
          <p:cNvPicPr>
            <a:picLocks noChangeAspect="1"/>
          </p:cNvPicPr>
          <p:nvPr/>
        </p:nvPicPr>
        <p:blipFill rotWithShape="1">
          <a:blip r:embed="rId3"/>
          <a:srcRect b="7313"/>
          <a:stretch/>
        </p:blipFill>
        <p:spPr>
          <a:xfrm>
            <a:off x="666712" y="1593775"/>
            <a:ext cx="4910243" cy="3027811"/>
          </a:xfrm>
          <a:prstGeom prst="rect">
            <a:avLst/>
          </a:prstGeom>
        </p:spPr>
      </p:pic>
      <p:pic>
        <p:nvPicPr>
          <p:cNvPr id="8" name="Obrázek 7"/>
          <p:cNvPicPr>
            <a:picLocks noChangeAspect="1"/>
          </p:cNvPicPr>
          <p:nvPr/>
        </p:nvPicPr>
        <p:blipFill>
          <a:blip r:embed="rId4"/>
          <a:stretch>
            <a:fillRect/>
          </a:stretch>
        </p:blipFill>
        <p:spPr>
          <a:xfrm>
            <a:off x="6525953" y="1616858"/>
            <a:ext cx="5331797" cy="3004729"/>
          </a:xfrm>
          <a:prstGeom prst="rect">
            <a:avLst/>
          </a:prstGeom>
        </p:spPr>
      </p:pic>
      <p:sp>
        <p:nvSpPr>
          <p:cNvPr id="9" name="Zástupný symbol pro obsah 2"/>
          <p:cNvSpPr txBox="1">
            <a:spLocks/>
          </p:cNvSpPr>
          <p:nvPr/>
        </p:nvSpPr>
        <p:spPr>
          <a:xfrm>
            <a:off x="87085" y="4651147"/>
            <a:ext cx="12017829" cy="37582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cs-CZ" dirty="0" smtClean="0"/>
              <a:t>rozdělen blok paměti na dva bloky - zvlášť paměť pro programy a zvlášť paměť pro data. </a:t>
            </a:r>
          </a:p>
          <a:p>
            <a:pPr>
              <a:spcBef>
                <a:spcPts val="400"/>
              </a:spcBef>
            </a:pPr>
            <a:r>
              <a:rPr lang="cs-CZ" dirty="0" smtClean="0"/>
              <a:t> koncepce dovoluje používat pro paměť programu například paměti typu ROM (</a:t>
            </a:r>
            <a:r>
              <a:rPr lang="cs-CZ" dirty="0" err="1" smtClean="0"/>
              <a:t>Read</a:t>
            </a:r>
            <a:r>
              <a:rPr lang="cs-CZ" dirty="0" smtClean="0"/>
              <a:t> </a:t>
            </a:r>
            <a:r>
              <a:rPr lang="cs-CZ" dirty="0" err="1" smtClean="0"/>
              <a:t>Only</a:t>
            </a:r>
            <a:r>
              <a:rPr lang="cs-CZ" dirty="0" smtClean="0"/>
              <a:t> </a:t>
            </a:r>
            <a:r>
              <a:rPr lang="cs-CZ" dirty="0" err="1" smtClean="0"/>
              <a:t>Memory</a:t>
            </a:r>
            <a:r>
              <a:rPr lang="cs-CZ" dirty="0" smtClean="0"/>
              <a:t>) a umožňuje v podstatě zdvojnásobení velikosti paměti oproti von Neumanově architektuře při stejně veliké </a:t>
            </a:r>
            <a:r>
              <a:rPr lang="cs-CZ" smtClean="0"/>
              <a:t>adresové </a:t>
            </a:r>
            <a:r>
              <a:rPr lang="cs-CZ" smtClean="0"/>
              <a:t>sběrnici</a:t>
            </a:r>
            <a:endParaRPr lang="cs-CZ" dirty="0" smtClean="0"/>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17</a:t>
            </a:fld>
            <a:endParaRPr lang="cs-CZ"/>
          </a:p>
        </p:txBody>
      </p:sp>
      <p:sp>
        <p:nvSpPr>
          <p:cNvPr id="3" name="Dvojitá šipka 2"/>
          <p:cNvSpPr/>
          <p:nvPr/>
        </p:nvSpPr>
        <p:spPr>
          <a:xfrm>
            <a:off x="6142384" y="2452716"/>
            <a:ext cx="435023" cy="665275"/>
          </a:xfrm>
          <a:prstGeom prst="chevron">
            <a:avLst>
              <a:gd name="adj" fmla="val 618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solidFill>
                <a:schemeClr val="tx1"/>
              </a:solidFill>
            </a:endParaRPr>
          </a:p>
        </p:txBody>
      </p:sp>
      <p:sp>
        <p:nvSpPr>
          <p:cNvPr id="10" name="Dvojitá šipka 9"/>
          <p:cNvSpPr/>
          <p:nvPr/>
        </p:nvSpPr>
        <p:spPr>
          <a:xfrm>
            <a:off x="5808215" y="2456527"/>
            <a:ext cx="435023" cy="665275"/>
          </a:xfrm>
          <a:prstGeom prst="chevron">
            <a:avLst>
              <a:gd name="adj" fmla="val 618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solidFill>
                <a:schemeClr val="tx1"/>
              </a:solidFill>
            </a:endParaRPr>
          </a:p>
        </p:txBody>
      </p:sp>
      <p:sp>
        <p:nvSpPr>
          <p:cNvPr id="11" name="Dvojitá šipka 10"/>
          <p:cNvSpPr/>
          <p:nvPr/>
        </p:nvSpPr>
        <p:spPr>
          <a:xfrm>
            <a:off x="5525501" y="2451075"/>
            <a:ext cx="435023" cy="665275"/>
          </a:xfrm>
          <a:prstGeom prst="chevron">
            <a:avLst>
              <a:gd name="adj" fmla="val 618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323445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23045" y="39745"/>
            <a:ext cx="10515600" cy="995618"/>
          </a:xfrm>
        </p:spPr>
        <p:txBody>
          <a:bodyPr/>
          <a:lstStyle/>
          <a:p>
            <a:r>
              <a:rPr lang="cs-CZ" dirty="0" smtClean="0">
                <a:effectLst>
                  <a:outerShdw blurRad="38100" dist="38100" dir="2700000" algn="tl">
                    <a:srgbClr val="000000">
                      <a:alpha val="43137"/>
                    </a:srgbClr>
                  </a:outerShdw>
                </a:effectLst>
              </a:rPr>
              <a:t>Instrukční sada</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949648" y="145133"/>
            <a:ext cx="6844246" cy="1780460"/>
          </a:xfrm>
        </p:spPr>
        <p:txBody>
          <a:bodyPr>
            <a:noAutofit/>
          </a:bodyPr>
          <a:lstStyle/>
          <a:p>
            <a:pPr>
              <a:spcBef>
                <a:spcPts val="0"/>
              </a:spcBef>
            </a:pPr>
            <a:r>
              <a:rPr lang="cs-CZ" b="1" dirty="0" smtClean="0"/>
              <a:t>čtyři základní principiální architektury: </a:t>
            </a:r>
          </a:p>
          <a:p>
            <a:pPr>
              <a:spcBef>
                <a:spcPts val="0"/>
              </a:spcBef>
            </a:pPr>
            <a:r>
              <a:rPr lang="cs-CZ" dirty="0" smtClean="0"/>
              <a:t>CISC (</a:t>
            </a:r>
            <a:r>
              <a:rPr lang="cs-CZ" dirty="0" err="1" smtClean="0"/>
              <a:t>Complex</a:t>
            </a:r>
            <a:r>
              <a:rPr lang="cs-CZ" dirty="0" smtClean="0"/>
              <a:t> </a:t>
            </a:r>
            <a:r>
              <a:rPr lang="cs-CZ" dirty="0" err="1" smtClean="0"/>
              <a:t>Instruction</a:t>
            </a:r>
            <a:r>
              <a:rPr lang="cs-CZ" dirty="0" smtClean="0"/>
              <a:t> Set </a:t>
            </a:r>
            <a:r>
              <a:rPr lang="cs-CZ" dirty="0" err="1" smtClean="0"/>
              <a:t>Computer</a:t>
            </a:r>
            <a:r>
              <a:rPr lang="cs-CZ" dirty="0" smtClean="0"/>
              <a:t>), </a:t>
            </a:r>
          </a:p>
          <a:p>
            <a:pPr>
              <a:spcBef>
                <a:spcPts val="0"/>
              </a:spcBef>
            </a:pPr>
            <a:r>
              <a:rPr lang="cs-CZ" dirty="0" smtClean="0"/>
              <a:t>RISC (</a:t>
            </a:r>
            <a:r>
              <a:rPr lang="cs-CZ" dirty="0" err="1" smtClean="0"/>
              <a:t>Reduced</a:t>
            </a:r>
            <a:r>
              <a:rPr lang="cs-CZ" dirty="0" smtClean="0"/>
              <a:t> </a:t>
            </a:r>
            <a:r>
              <a:rPr lang="cs-CZ" dirty="0" err="1" smtClean="0"/>
              <a:t>Instruction</a:t>
            </a:r>
            <a:r>
              <a:rPr lang="cs-CZ" dirty="0" smtClean="0"/>
              <a:t> Set </a:t>
            </a:r>
            <a:r>
              <a:rPr lang="cs-CZ" dirty="0" err="1" smtClean="0"/>
              <a:t>Computer</a:t>
            </a:r>
            <a:r>
              <a:rPr lang="cs-CZ" dirty="0" smtClean="0"/>
              <a:t>), </a:t>
            </a:r>
          </a:p>
          <a:p>
            <a:pPr>
              <a:spcBef>
                <a:spcPts val="0"/>
              </a:spcBef>
            </a:pPr>
            <a:r>
              <a:rPr lang="cs-CZ" dirty="0" smtClean="0"/>
              <a:t>VLIW (Very Long </a:t>
            </a:r>
            <a:r>
              <a:rPr lang="cs-CZ" dirty="0" err="1" smtClean="0"/>
              <a:t>Instruction</a:t>
            </a:r>
            <a:r>
              <a:rPr lang="cs-CZ" dirty="0" smtClean="0"/>
              <a:t> Word) a </a:t>
            </a:r>
          </a:p>
          <a:p>
            <a:pPr>
              <a:spcBef>
                <a:spcPts val="0"/>
              </a:spcBef>
            </a:pPr>
            <a:r>
              <a:rPr lang="cs-CZ" dirty="0" smtClean="0"/>
              <a:t>MISC (Minimum </a:t>
            </a:r>
            <a:r>
              <a:rPr lang="cs-CZ" dirty="0" err="1" smtClean="0"/>
              <a:t>Instruction</a:t>
            </a:r>
            <a:r>
              <a:rPr lang="cs-CZ" dirty="0" smtClean="0"/>
              <a:t> Set </a:t>
            </a:r>
            <a:r>
              <a:rPr lang="cs-CZ" dirty="0" err="1" smtClean="0"/>
              <a:t>Computer</a:t>
            </a:r>
            <a:r>
              <a:rPr lang="cs-CZ" dirty="0" smtClean="0"/>
              <a:t>). </a:t>
            </a:r>
            <a:endParaRPr lang="cs-CZ" dirty="0"/>
          </a:p>
        </p:txBody>
      </p:sp>
      <p:sp>
        <p:nvSpPr>
          <p:cNvPr id="4" name="Obdélník 3"/>
          <p:cNvSpPr/>
          <p:nvPr/>
        </p:nvSpPr>
        <p:spPr>
          <a:xfrm>
            <a:off x="0" y="2333685"/>
            <a:ext cx="12192000" cy="4401205"/>
          </a:xfrm>
          <a:prstGeom prst="rect">
            <a:avLst/>
          </a:prstGeom>
        </p:spPr>
        <p:txBody>
          <a:bodyPr wrap="square">
            <a:spAutoFit/>
          </a:bodyPr>
          <a:lstStyle/>
          <a:p>
            <a:r>
              <a:rPr lang="cs-CZ" sz="2800" b="1" dirty="0" smtClean="0"/>
              <a:t>CISC – </a:t>
            </a:r>
            <a:r>
              <a:rPr lang="cs-CZ" sz="2800" b="1" dirty="0" err="1" smtClean="0"/>
              <a:t>Complex</a:t>
            </a:r>
            <a:r>
              <a:rPr lang="cs-CZ" sz="2800" b="1" dirty="0" smtClean="0"/>
              <a:t> </a:t>
            </a:r>
            <a:r>
              <a:rPr lang="cs-CZ" sz="2800" b="1" dirty="0" err="1" smtClean="0"/>
              <a:t>Instruction</a:t>
            </a:r>
            <a:r>
              <a:rPr lang="cs-CZ" sz="2800" b="1" dirty="0" smtClean="0"/>
              <a:t> Set Computer</a:t>
            </a:r>
          </a:p>
          <a:p>
            <a:r>
              <a:rPr lang="cs-CZ" sz="2800" dirty="0" smtClean="0"/>
              <a:t>Procesor s velkým množstvím strojových instrukcí (řádově stovky) a relativně malým počtem registrů (jejich počet obvykle nepřesahuje 30). Procesory CISC mají různě dlouhé strojové instrukce, jejichž vykonání trvá různě dlouhou dobu.</a:t>
            </a:r>
          </a:p>
          <a:p>
            <a:r>
              <a:rPr lang="cs-CZ" sz="2800" b="1" dirty="0" smtClean="0"/>
              <a:t>RISC – </a:t>
            </a:r>
            <a:r>
              <a:rPr lang="cs-CZ" sz="2800" b="1" dirty="0" err="1" smtClean="0"/>
              <a:t>Reduced</a:t>
            </a:r>
            <a:r>
              <a:rPr lang="cs-CZ" sz="2800" b="1" dirty="0" smtClean="0"/>
              <a:t> </a:t>
            </a:r>
            <a:r>
              <a:rPr lang="cs-CZ" sz="2800" b="1" dirty="0" err="1" smtClean="0"/>
              <a:t>Instruction</a:t>
            </a:r>
            <a:r>
              <a:rPr lang="cs-CZ" sz="2800" b="1" dirty="0" smtClean="0"/>
              <a:t> Set </a:t>
            </a:r>
            <a:r>
              <a:rPr lang="cs-CZ" sz="2800" b="1" dirty="0" err="1" smtClean="0"/>
              <a:t>Computer</a:t>
            </a:r>
            <a:endParaRPr lang="cs-CZ" sz="2800" b="1" dirty="0" smtClean="0"/>
          </a:p>
          <a:p>
            <a:r>
              <a:rPr lang="cs-CZ" sz="2800" dirty="0" smtClean="0"/>
              <a:t>Procesor s redukovanou instrukční sadou, jejichž návrh je zaměřen jednoduchou, vysoce optimalizovanou sadu strojových instrukcí, která využívá jen velmi malého množství nejčastěji užívaných, instrukcí. Téměř všechny instrukce potřebují stejnou dobu pro své vykonání, obvykle jen jeden cyklus pro své vykonání, na rozdíl od CISC, kde se doba vykonání instrukce liší podle vykonávané instrukce.</a:t>
            </a:r>
            <a:endParaRPr lang="cs-CZ" sz="2800" dirty="0"/>
          </a:p>
        </p:txBody>
      </p:sp>
      <p:sp>
        <p:nvSpPr>
          <p:cNvPr id="5" name="Zástupný symbol pro číslo snímku 4"/>
          <p:cNvSpPr>
            <a:spLocks noGrp="1"/>
          </p:cNvSpPr>
          <p:nvPr>
            <p:ph type="sldNum" sz="quarter" idx="12"/>
          </p:nvPr>
        </p:nvSpPr>
        <p:spPr/>
        <p:txBody>
          <a:bodyPr/>
          <a:lstStyle/>
          <a:p>
            <a:fld id="{ECCBDC09-02E3-492A-A94A-7AA455811F7A}" type="slidenum">
              <a:rPr lang="cs-CZ" smtClean="0"/>
              <a:t>18</a:t>
            </a:fld>
            <a:endParaRPr lang="cs-CZ"/>
          </a:p>
        </p:txBody>
      </p:sp>
    </p:spTree>
    <p:extLst>
      <p:ext uri="{BB962C8B-B14F-4D97-AF65-F5344CB8AC3E}">
        <p14:creationId xmlns:p14="http://schemas.microsoft.com/office/powerpoint/2010/main" val="3649957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5980176" cy="1017333"/>
          </a:xfrm>
          <a:solidFill>
            <a:schemeClr val="accent1">
              <a:alpha val="41000"/>
            </a:schemeClr>
          </a:solidFill>
        </p:spPr>
        <p:style>
          <a:lnRef idx="3">
            <a:schemeClr val="lt1"/>
          </a:lnRef>
          <a:fillRef idx="1">
            <a:schemeClr val="accent1"/>
          </a:fillRef>
          <a:effectRef idx="1">
            <a:schemeClr val="accent1"/>
          </a:effectRef>
          <a:fontRef idx="minor">
            <a:schemeClr val="lt1"/>
          </a:fontRef>
        </p:style>
        <p:txBody>
          <a:bodyPr/>
          <a:lstStyle/>
          <a:p>
            <a:r>
              <a:rPr lang="cs-CZ" dirty="0" smtClean="0">
                <a:effectLst>
                  <a:outerShdw blurRad="38100" dist="38100" dir="2700000" algn="tl">
                    <a:srgbClr val="000000">
                      <a:alpha val="43137"/>
                    </a:srgbClr>
                  </a:outerShdw>
                </a:effectLst>
              </a:rPr>
              <a:t>Software</a:t>
            </a:r>
            <a:endParaRPr lang="cs-CZ" dirty="0"/>
          </a:p>
        </p:txBody>
      </p:sp>
      <p:sp>
        <p:nvSpPr>
          <p:cNvPr id="3" name="Podnadpis 2"/>
          <p:cNvSpPr>
            <a:spLocks noGrp="1"/>
          </p:cNvSpPr>
          <p:nvPr>
            <p:ph type="subTitle" idx="1"/>
          </p:nvPr>
        </p:nvSpPr>
        <p:spPr>
          <a:xfrm>
            <a:off x="640080" y="4199777"/>
            <a:ext cx="10680192" cy="1059871"/>
          </a:xfrm>
        </p:spPr>
        <p:txBody>
          <a:bodyPr/>
          <a:lstStyle/>
          <a:p>
            <a:r>
              <a:rPr lang="pl-PL" sz="4000" dirty="0" smtClean="0">
                <a:effectLst/>
              </a:rPr>
              <a:t>Software pracuje prostřednictvím („na”) </a:t>
            </a:r>
            <a:r>
              <a:rPr lang="pl-PL" sz="4000" dirty="0"/>
              <a:t>hardwaru</a:t>
            </a:r>
            <a:endParaRPr lang="cs-CZ" sz="4000" dirty="0"/>
          </a:p>
        </p:txBody>
      </p:sp>
      <p:sp>
        <p:nvSpPr>
          <p:cNvPr id="4" name="Nadpis 1"/>
          <p:cNvSpPr txBox="1">
            <a:spLocks/>
          </p:cNvSpPr>
          <p:nvPr/>
        </p:nvSpPr>
        <p:spPr>
          <a:xfrm>
            <a:off x="5980176" y="0"/>
            <a:ext cx="6211824" cy="1017333"/>
          </a:xfrm>
          <a:prstGeom prst="rect">
            <a:avLst/>
          </a:prstGeom>
          <a:solidFill>
            <a:schemeClr val="accent6">
              <a:alpha val="36000"/>
            </a:schemeClr>
          </a:solidFill>
        </p:spPr>
        <p:style>
          <a:lnRef idx="3">
            <a:schemeClr val="lt1"/>
          </a:lnRef>
          <a:fillRef idx="1">
            <a:schemeClr val="accent6"/>
          </a:fillRef>
          <a:effectRef idx="1">
            <a:schemeClr val="accent6"/>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dirty="0" smtClean="0">
                <a:effectLst>
                  <a:outerShdw blurRad="38100" dist="38100" dir="2700000" algn="tl">
                    <a:srgbClr val="000000">
                      <a:alpha val="43137"/>
                    </a:srgbClr>
                  </a:outerShdw>
                </a:effectLst>
              </a:rPr>
              <a:t>Hardware</a:t>
            </a:r>
            <a:endParaRPr lang="cs-CZ" dirty="0"/>
          </a:p>
        </p:txBody>
      </p:sp>
      <p:sp>
        <p:nvSpPr>
          <p:cNvPr id="9" name="Obousměrná vodorovná šipka 8"/>
          <p:cNvSpPr/>
          <p:nvPr/>
        </p:nvSpPr>
        <p:spPr>
          <a:xfrm>
            <a:off x="4407408" y="270922"/>
            <a:ext cx="3236976" cy="475488"/>
          </a:xfrm>
          <a:prstGeom prst="leftRightArrow">
            <a:avLst>
              <a:gd name="adj1" fmla="val 26923"/>
              <a:gd name="adj2" fmla="val 8461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11" name="Obdélník 10"/>
          <p:cNvSpPr/>
          <p:nvPr/>
        </p:nvSpPr>
        <p:spPr>
          <a:xfrm>
            <a:off x="0" y="1220116"/>
            <a:ext cx="5980176" cy="2677656"/>
          </a:xfrm>
          <a:prstGeom prst="rect">
            <a:avLst/>
          </a:prstGeom>
          <a:gradFill>
            <a:gsLst>
              <a:gs pos="0">
                <a:schemeClr val="accent1">
                  <a:lumMod val="110000"/>
                  <a:satMod val="105000"/>
                  <a:tint val="67000"/>
                  <a:alpha val="17000"/>
                </a:schemeClr>
              </a:gs>
              <a:gs pos="50000">
                <a:schemeClr val="accent1">
                  <a:lumMod val="105000"/>
                  <a:satMod val="103000"/>
                  <a:tint val="73000"/>
                  <a:alpha val="40000"/>
                </a:schemeClr>
              </a:gs>
              <a:gs pos="100000">
                <a:schemeClr val="accent1">
                  <a:lumMod val="105000"/>
                  <a:satMod val="109000"/>
                  <a:tint val="81000"/>
                  <a:alpha val="17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r>
              <a:rPr lang="cs-CZ" sz="2800" dirty="0" smtClean="0"/>
              <a:t>počítačové </a:t>
            </a:r>
            <a:r>
              <a:rPr lang="cs-CZ" sz="2800" dirty="0"/>
              <a:t>programy používané v počítači, které provádějí nějakou činnost</a:t>
            </a:r>
            <a:endParaRPr lang="cs-CZ" sz="2800" b="1" dirty="0"/>
          </a:p>
          <a:p>
            <a:endParaRPr lang="cs-CZ" sz="2800" b="1" dirty="0" smtClean="0"/>
          </a:p>
          <a:p>
            <a:r>
              <a:rPr lang="cs-CZ" sz="2800" b="1" dirty="0" smtClean="0"/>
              <a:t>data a programy</a:t>
            </a:r>
          </a:p>
          <a:p>
            <a:r>
              <a:rPr lang="cs-CZ" sz="2800" b="1" dirty="0" smtClean="0"/>
              <a:t>vše</a:t>
            </a:r>
            <a:r>
              <a:rPr lang="cs-CZ" sz="2800" b="1" dirty="0"/>
              <a:t>, co není hardware </a:t>
            </a:r>
          </a:p>
        </p:txBody>
      </p:sp>
      <p:sp>
        <p:nvSpPr>
          <p:cNvPr id="12" name="Obdélník 11"/>
          <p:cNvSpPr/>
          <p:nvPr/>
        </p:nvSpPr>
        <p:spPr>
          <a:xfrm>
            <a:off x="5980176" y="1220115"/>
            <a:ext cx="6211824" cy="2677656"/>
          </a:xfrm>
          <a:prstGeom prst="rect">
            <a:avLst/>
          </a:prstGeom>
          <a:gradFill>
            <a:gsLst>
              <a:gs pos="0">
                <a:schemeClr val="accent6">
                  <a:lumMod val="110000"/>
                  <a:satMod val="105000"/>
                  <a:tint val="67000"/>
                  <a:alpha val="12000"/>
                </a:schemeClr>
              </a:gs>
              <a:gs pos="50000">
                <a:schemeClr val="accent6">
                  <a:lumMod val="105000"/>
                  <a:satMod val="103000"/>
                  <a:tint val="73000"/>
                  <a:alpha val="57000"/>
                </a:schemeClr>
              </a:gs>
              <a:gs pos="100000">
                <a:schemeClr val="accent6">
                  <a:lumMod val="105000"/>
                  <a:satMod val="109000"/>
                  <a:tint val="81000"/>
                  <a:alpha val="14000"/>
                </a:schemeClr>
              </a:gs>
            </a:gsLst>
          </a:gradFill>
        </p:spPr>
        <p:style>
          <a:lnRef idx="1">
            <a:schemeClr val="accent6"/>
          </a:lnRef>
          <a:fillRef idx="2">
            <a:schemeClr val="accent6"/>
          </a:fillRef>
          <a:effectRef idx="1">
            <a:schemeClr val="accent6"/>
          </a:effectRef>
          <a:fontRef idx="minor">
            <a:schemeClr val="dk1"/>
          </a:fontRef>
        </p:style>
        <p:txBody>
          <a:bodyPr wrap="square">
            <a:spAutoFit/>
          </a:bodyPr>
          <a:lstStyle/>
          <a:p>
            <a:pPr algn="r"/>
            <a:r>
              <a:rPr lang="cs-CZ" sz="2800" dirty="0"/>
              <a:t>s</a:t>
            </a:r>
            <a:r>
              <a:rPr lang="cs-CZ" sz="2800" dirty="0" smtClean="0">
                <a:effectLst/>
              </a:rPr>
              <a:t>ouhrn hmotných technických prostředků umožňujících nebo rozšiřujících provozování počítačového systému</a:t>
            </a:r>
            <a:endParaRPr lang="cs-CZ" sz="2800" b="1" dirty="0" smtClean="0"/>
          </a:p>
          <a:p>
            <a:pPr algn="r"/>
            <a:endParaRPr lang="cs-CZ" sz="2800" b="1" dirty="0" smtClean="0"/>
          </a:p>
          <a:p>
            <a:pPr algn="r"/>
            <a:r>
              <a:rPr lang="cs-CZ" sz="2800" b="1" dirty="0" smtClean="0"/>
              <a:t>veškeré fyzicky existující technické vybavení počítače</a:t>
            </a:r>
            <a:endParaRPr lang="cs-CZ" sz="2800" b="1" dirty="0"/>
          </a:p>
        </p:txBody>
      </p:sp>
      <p:sp>
        <p:nvSpPr>
          <p:cNvPr id="13" name="Obdélník 12"/>
          <p:cNvSpPr/>
          <p:nvPr/>
        </p:nvSpPr>
        <p:spPr>
          <a:xfrm>
            <a:off x="0" y="5264416"/>
            <a:ext cx="5980176" cy="954107"/>
          </a:xfrm>
          <a:prstGeom prst="rect">
            <a:avLst/>
          </a:prstGeom>
          <a:gradFill>
            <a:gsLst>
              <a:gs pos="0">
                <a:schemeClr val="accent1">
                  <a:lumMod val="110000"/>
                  <a:satMod val="105000"/>
                  <a:tint val="67000"/>
                  <a:alpha val="17000"/>
                </a:schemeClr>
              </a:gs>
              <a:gs pos="50000">
                <a:schemeClr val="accent1">
                  <a:lumMod val="105000"/>
                  <a:satMod val="103000"/>
                  <a:tint val="73000"/>
                  <a:alpha val="40000"/>
                </a:schemeClr>
              </a:gs>
              <a:gs pos="100000">
                <a:schemeClr val="accent1">
                  <a:lumMod val="105000"/>
                  <a:satMod val="109000"/>
                  <a:tint val="81000"/>
                  <a:alpha val="17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r>
              <a:rPr lang="cs-CZ" sz="2800" dirty="0" smtClean="0"/>
              <a:t>K zamyšlení:</a:t>
            </a:r>
          </a:p>
          <a:p>
            <a:r>
              <a:rPr lang="cs-CZ" sz="2800" b="1" dirty="0"/>
              <a:t>Databáze, zipované </a:t>
            </a:r>
            <a:r>
              <a:rPr lang="cs-CZ" sz="2800" b="1" dirty="0" smtClean="0"/>
              <a:t>soubory apod.</a:t>
            </a:r>
            <a:r>
              <a:rPr lang="cs-CZ" sz="2800" dirty="0" smtClean="0"/>
              <a:t> </a:t>
            </a:r>
          </a:p>
        </p:txBody>
      </p:sp>
      <p:sp>
        <p:nvSpPr>
          <p:cNvPr id="14" name="Obdélník 13"/>
          <p:cNvSpPr/>
          <p:nvPr/>
        </p:nvSpPr>
        <p:spPr>
          <a:xfrm>
            <a:off x="5980176" y="5264415"/>
            <a:ext cx="6211824" cy="954107"/>
          </a:xfrm>
          <a:prstGeom prst="rect">
            <a:avLst/>
          </a:prstGeom>
          <a:gradFill>
            <a:gsLst>
              <a:gs pos="0">
                <a:schemeClr val="accent6">
                  <a:lumMod val="110000"/>
                  <a:satMod val="105000"/>
                  <a:tint val="67000"/>
                  <a:alpha val="12000"/>
                </a:schemeClr>
              </a:gs>
              <a:gs pos="50000">
                <a:schemeClr val="accent6">
                  <a:lumMod val="105000"/>
                  <a:satMod val="103000"/>
                  <a:tint val="73000"/>
                  <a:alpha val="57000"/>
                </a:schemeClr>
              </a:gs>
              <a:gs pos="100000">
                <a:schemeClr val="accent6">
                  <a:lumMod val="105000"/>
                  <a:satMod val="109000"/>
                  <a:tint val="81000"/>
                  <a:alpha val="14000"/>
                </a:schemeClr>
              </a:gs>
            </a:gsLst>
          </a:gradFill>
        </p:spPr>
        <p:style>
          <a:lnRef idx="1">
            <a:schemeClr val="accent6"/>
          </a:lnRef>
          <a:fillRef idx="2">
            <a:schemeClr val="accent6"/>
          </a:fillRef>
          <a:effectRef idx="1">
            <a:schemeClr val="accent6"/>
          </a:effectRef>
          <a:fontRef idx="minor">
            <a:schemeClr val="dk1"/>
          </a:fontRef>
        </p:style>
        <p:txBody>
          <a:bodyPr wrap="square">
            <a:spAutoFit/>
          </a:bodyPr>
          <a:lstStyle/>
          <a:p>
            <a:pPr algn="r"/>
            <a:r>
              <a:rPr lang="cs-CZ" sz="2800" dirty="0" smtClean="0"/>
              <a:t>K zamyšlení:</a:t>
            </a:r>
          </a:p>
          <a:p>
            <a:pPr algn="r"/>
            <a:r>
              <a:rPr lang="cs-CZ" sz="2800" b="1" dirty="0" smtClean="0"/>
              <a:t>Děrná páska, děrný štítek apod.</a:t>
            </a:r>
          </a:p>
        </p:txBody>
      </p:sp>
      <p:sp>
        <p:nvSpPr>
          <p:cNvPr id="5" name="Zástupný symbol pro číslo snímku 4"/>
          <p:cNvSpPr>
            <a:spLocks noGrp="1"/>
          </p:cNvSpPr>
          <p:nvPr>
            <p:ph type="sldNum" sz="quarter" idx="12"/>
          </p:nvPr>
        </p:nvSpPr>
        <p:spPr/>
        <p:txBody>
          <a:bodyPr/>
          <a:lstStyle/>
          <a:p>
            <a:fld id="{ECCBDC09-02E3-492A-A94A-7AA455811F7A}" type="slidenum">
              <a:rPr lang="cs-CZ" smtClean="0"/>
              <a:t>2</a:t>
            </a:fld>
            <a:endParaRPr lang="cs-CZ"/>
          </a:p>
        </p:txBody>
      </p:sp>
    </p:spTree>
    <p:extLst>
      <p:ext uri="{BB962C8B-B14F-4D97-AF65-F5344CB8AC3E}">
        <p14:creationId xmlns:p14="http://schemas.microsoft.com/office/powerpoint/2010/main" val="1647115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3000" t="-6000" r="-5000" b="-28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2872879"/>
            <a:ext cx="5467350" cy="729159"/>
          </a:xfrm>
        </p:spPr>
        <p:txBody>
          <a:bodyPr>
            <a:noAutofit/>
          </a:bodyPr>
          <a:lstStyle/>
          <a:p>
            <a:r>
              <a:rPr lang="cs-CZ" sz="4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Klasifikace software</a:t>
            </a:r>
            <a:endParaRPr lang="cs-CZ"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Nadpis 1"/>
          <p:cNvSpPr txBox="1">
            <a:spLocks/>
          </p:cNvSpPr>
          <p:nvPr/>
        </p:nvSpPr>
        <p:spPr>
          <a:xfrm>
            <a:off x="6953250" y="2872879"/>
            <a:ext cx="4343400" cy="729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600" b="1" dirty="0" smtClean="0">
                <a:effectLst>
                  <a:outerShdw blurRad="38100" dist="38100" dir="2700000" algn="tl">
                    <a:srgbClr val="000000">
                      <a:alpha val="43137"/>
                    </a:srgbClr>
                  </a:outerShdw>
                </a:effectLst>
              </a:rPr>
              <a:t>Podle funkce (použití)</a:t>
            </a:r>
            <a:endParaRPr lang="cs-CZ" sz="3600" b="1" dirty="0">
              <a:effectLst>
                <a:outerShdw blurRad="38100" dist="38100" dir="2700000" algn="tl">
                  <a:srgbClr val="000000">
                    <a:alpha val="43137"/>
                  </a:srgbClr>
                </a:outerShdw>
              </a:effectLst>
            </a:endParaRPr>
          </a:p>
        </p:txBody>
      </p:sp>
      <p:sp>
        <p:nvSpPr>
          <p:cNvPr id="6" name="Nadpis 1"/>
          <p:cNvSpPr txBox="1">
            <a:spLocks/>
          </p:cNvSpPr>
          <p:nvPr/>
        </p:nvSpPr>
        <p:spPr>
          <a:xfrm>
            <a:off x="6324600" y="3665641"/>
            <a:ext cx="5867400" cy="729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600" b="1" dirty="0" smtClean="0">
                <a:effectLst>
                  <a:outerShdw blurRad="38100" dist="38100" dir="2700000" algn="tl">
                    <a:srgbClr val="000000">
                      <a:alpha val="43137"/>
                    </a:srgbClr>
                  </a:outerShdw>
                </a:effectLst>
              </a:rPr>
              <a:t>Podle práv (způsob licencování) </a:t>
            </a:r>
            <a:endParaRPr lang="cs-CZ" sz="3600" b="1" dirty="0">
              <a:effectLst>
                <a:outerShdw blurRad="38100" dist="38100" dir="2700000" algn="tl">
                  <a:srgbClr val="000000">
                    <a:alpha val="43137"/>
                  </a:srgbClr>
                </a:outerShdw>
              </a:effectLst>
            </a:endParaRPr>
          </a:p>
        </p:txBody>
      </p:sp>
      <p:sp>
        <p:nvSpPr>
          <p:cNvPr id="7" name="Nadpis 1"/>
          <p:cNvSpPr txBox="1">
            <a:spLocks/>
          </p:cNvSpPr>
          <p:nvPr/>
        </p:nvSpPr>
        <p:spPr>
          <a:xfrm>
            <a:off x="6515100" y="4394800"/>
            <a:ext cx="5219700" cy="729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600" b="1" dirty="0" smtClean="0">
                <a:effectLst>
                  <a:outerShdw blurRad="38100" dist="38100" dir="2700000" algn="tl">
                    <a:srgbClr val="000000">
                      <a:alpha val="43137"/>
                    </a:srgbClr>
                  </a:outerShdw>
                </a:effectLst>
              </a:rPr>
              <a:t>Jiné</a:t>
            </a:r>
            <a:endParaRPr lang="cs-CZ" sz="3600" b="1" dirty="0">
              <a:effectLst>
                <a:outerShdw blurRad="38100" dist="38100" dir="2700000" algn="tl">
                  <a:srgbClr val="000000">
                    <a:alpha val="43137"/>
                  </a:srgbClr>
                </a:outerShdw>
              </a:effectLst>
            </a:endParaRPr>
          </a:p>
        </p:txBody>
      </p:sp>
      <p:sp>
        <p:nvSpPr>
          <p:cNvPr id="8" name="Nadpis 1"/>
          <p:cNvSpPr txBox="1">
            <a:spLocks/>
          </p:cNvSpPr>
          <p:nvPr/>
        </p:nvSpPr>
        <p:spPr>
          <a:xfrm>
            <a:off x="0" y="0"/>
            <a:ext cx="5980176" cy="1017333"/>
          </a:xfrm>
          <a:prstGeom prst="rect">
            <a:avLst/>
          </a:prstGeom>
          <a:solidFill>
            <a:schemeClr val="accent1">
              <a:alpha val="41000"/>
            </a:schemeClr>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cs-CZ" smtClean="0">
                <a:effectLst>
                  <a:outerShdw blurRad="38100" dist="38100" dir="2700000" algn="tl">
                    <a:srgbClr val="000000">
                      <a:alpha val="43137"/>
                    </a:srgbClr>
                  </a:outerShdw>
                </a:effectLst>
              </a:rPr>
              <a:t>Software</a:t>
            </a:r>
            <a:endParaRPr lang="cs-CZ" dirty="0"/>
          </a:p>
        </p:txBody>
      </p:sp>
      <p:sp>
        <p:nvSpPr>
          <p:cNvPr id="3" name="Zástupný symbol pro číslo snímku 2"/>
          <p:cNvSpPr>
            <a:spLocks noGrp="1"/>
          </p:cNvSpPr>
          <p:nvPr>
            <p:ph type="sldNum" sz="quarter" idx="12"/>
          </p:nvPr>
        </p:nvSpPr>
        <p:spPr/>
        <p:txBody>
          <a:bodyPr/>
          <a:lstStyle/>
          <a:p>
            <a:fld id="{ECCBDC09-02E3-492A-A94A-7AA455811F7A}" type="slidenum">
              <a:rPr lang="cs-CZ" smtClean="0"/>
              <a:t>3</a:t>
            </a:fld>
            <a:endParaRPr lang="cs-CZ"/>
          </a:p>
        </p:txBody>
      </p:sp>
    </p:spTree>
    <p:extLst>
      <p:ext uri="{BB962C8B-B14F-4D97-AF65-F5344CB8AC3E}">
        <p14:creationId xmlns:p14="http://schemas.microsoft.com/office/powerpoint/2010/main" val="2602230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3000" t="-6000" r="-5000" b="-28000"/>
          </a:stretch>
        </a:blipFill>
        <a:effectLst/>
      </p:bgPr>
    </p:bg>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59508" y="1344503"/>
            <a:ext cx="4495800" cy="5374342"/>
          </a:xfrm>
        </p:spPr>
        <p:txBody>
          <a:bodyPr>
            <a:normAutofit/>
          </a:bodyPr>
          <a:lstStyle/>
          <a:p>
            <a:pPr algn="l"/>
            <a:r>
              <a:rPr lang="cs-CZ" sz="3600" dirty="0" smtClean="0">
                <a:effectLst>
                  <a:outerShdw blurRad="38100" dist="38100" dir="2700000" algn="tl">
                    <a:srgbClr val="000000">
                      <a:alpha val="43137"/>
                    </a:srgbClr>
                  </a:outerShdw>
                </a:effectLst>
              </a:rPr>
              <a:t>Systémové</a:t>
            </a:r>
          </a:p>
          <a:p>
            <a:pPr algn="l"/>
            <a:endParaRPr lang="cs-CZ" sz="3600" dirty="0">
              <a:effectLst>
                <a:outerShdw blurRad="38100" dist="38100" dir="2700000" algn="tl">
                  <a:srgbClr val="000000">
                    <a:alpha val="43137"/>
                  </a:srgbClr>
                </a:outerShdw>
              </a:effectLst>
            </a:endParaRPr>
          </a:p>
          <a:p>
            <a:pPr algn="l"/>
            <a:endParaRPr lang="cs-CZ" sz="3600" dirty="0" smtClean="0">
              <a:effectLst>
                <a:outerShdw blurRad="38100" dist="38100" dir="2700000" algn="tl">
                  <a:srgbClr val="000000">
                    <a:alpha val="43137"/>
                  </a:srgbClr>
                </a:outerShdw>
              </a:effectLst>
            </a:endParaRPr>
          </a:p>
          <a:p>
            <a:pPr algn="l"/>
            <a:endParaRPr lang="cs-CZ" sz="1400" dirty="0" smtClean="0">
              <a:effectLst>
                <a:outerShdw blurRad="38100" dist="38100" dir="2700000" algn="tl">
                  <a:srgbClr val="000000">
                    <a:alpha val="43137"/>
                  </a:srgbClr>
                </a:outerShdw>
              </a:effectLst>
            </a:endParaRPr>
          </a:p>
          <a:p>
            <a:pPr algn="l"/>
            <a:endParaRPr lang="cs-CZ" sz="800" dirty="0" smtClean="0">
              <a:effectLst>
                <a:outerShdw blurRad="38100" dist="38100" dir="2700000" algn="tl">
                  <a:srgbClr val="000000">
                    <a:alpha val="43137"/>
                  </a:srgbClr>
                </a:outerShdw>
              </a:effectLst>
            </a:endParaRPr>
          </a:p>
          <a:p>
            <a:pPr algn="l"/>
            <a:r>
              <a:rPr lang="cs-CZ" sz="3600" dirty="0" smtClean="0">
                <a:effectLst>
                  <a:outerShdw blurRad="38100" dist="38100" dir="2700000" algn="tl">
                    <a:srgbClr val="000000">
                      <a:alpha val="43137"/>
                    </a:srgbClr>
                  </a:outerShdw>
                </a:effectLst>
              </a:rPr>
              <a:t>Aplikační</a:t>
            </a:r>
            <a:endParaRPr lang="cs-CZ" sz="3600" dirty="0"/>
          </a:p>
        </p:txBody>
      </p:sp>
      <p:sp>
        <p:nvSpPr>
          <p:cNvPr id="4" name="Obdélník 3"/>
          <p:cNvSpPr/>
          <p:nvPr/>
        </p:nvSpPr>
        <p:spPr>
          <a:xfrm>
            <a:off x="2171700" y="681579"/>
            <a:ext cx="8221481" cy="646331"/>
          </a:xfrm>
          <a:prstGeom prst="rect">
            <a:avLst/>
          </a:prstGeom>
        </p:spPr>
        <p:txBody>
          <a:bodyPr wrap="none">
            <a:spAutoFit/>
          </a:bodyPr>
          <a:lstStyle/>
          <a:p>
            <a:r>
              <a:rPr lang="cs-CZ" sz="3600" dirty="0" smtClean="0">
                <a:effectLst>
                  <a:outerShdw blurRad="38100" dist="38100" dir="2700000" algn="tl">
                    <a:srgbClr val="000000">
                      <a:alpha val="43137"/>
                    </a:srgbClr>
                  </a:outerShdw>
                </a:effectLst>
              </a:rPr>
              <a:t>Systémové a aplikační softwarové vybavení</a:t>
            </a:r>
            <a:endParaRPr lang="cs-CZ" sz="3600" dirty="0"/>
          </a:p>
        </p:txBody>
      </p:sp>
      <p:sp>
        <p:nvSpPr>
          <p:cNvPr id="5" name="Nadpis 1"/>
          <p:cNvSpPr txBox="1">
            <a:spLocks/>
          </p:cNvSpPr>
          <p:nvPr/>
        </p:nvSpPr>
        <p:spPr>
          <a:xfrm>
            <a:off x="0" y="-50786"/>
            <a:ext cx="4343400" cy="729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600" b="1" dirty="0" smtClean="0">
                <a:effectLst>
                  <a:outerShdw blurRad="38100" dist="38100" dir="2700000" algn="tl">
                    <a:srgbClr val="000000">
                      <a:alpha val="43137"/>
                    </a:srgbClr>
                  </a:outerShdw>
                </a:effectLst>
              </a:rPr>
              <a:t>Podle funkce (použití)</a:t>
            </a:r>
            <a:endParaRPr lang="cs-CZ" sz="3600" b="1" dirty="0">
              <a:effectLst>
                <a:outerShdw blurRad="38100" dist="38100" dir="2700000" algn="tl">
                  <a:srgbClr val="000000">
                    <a:alpha val="43137"/>
                  </a:srgbClr>
                </a:outerShdw>
              </a:effectLst>
            </a:endParaRPr>
          </a:p>
        </p:txBody>
      </p:sp>
      <p:sp>
        <p:nvSpPr>
          <p:cNvPr id="10" name="Obdélník 9"/>
          <p:cNvSpPr/>
          <p:nvPr/>
        </p:nvSpPr>
        <p:spPr>
          <a:xfrm>
            <a:off x="2804616" y="3821223"/>
            <a:ext cx="9221336" cy="3139321"/>
          </a:xfrm>
          <a:prstGeom prst="rect">
            <a:avLst/>
          </a:prstGeom>
        </p:spPr>
        <p:txBody>
          <a:bodyPr wrap="square">
            <a:spAutoFit/>
          </a:bodyPr>
          <a:lstStyle/>
          <a:p>
            <a:r>
              <a:rPr lang="cs-CZ" sz="2200" dirty="0" smtClean="0"/>
              <a:t>umožňuje uživateli vykonávat nějakou užitečnou činnost, například:</a:t>
            </a:r>
          </a:p>
          <a:p>
            <a:pPr marL="742950" lvl="1" indent="-285750">
              <a:buFont typeface="Arial" panose="020B0604020202020204" pitchFamily="34" charset="0"/>
              <a:buChar char="•"/>
            </a:pPr>
            <a:r>
              <a:rPr lang="cs-CZ" sz="2200" dirty="0" smtClean="0"/>
              <a:t>kancelářské aplikace: textový editor, tabulkový procesor, prezentační program</a:t>
            </a:r>
          </a:p>
          <a:p>
            <a:pPr marL="742950" lvl="1" indent="-285750">
              <a:buFont typeface="Arial" panose="020B0604020202020204" pitchFamily="34" charset="0"/>
              <a:buChar char="•"/>
            </a:pPr>
            <a:r>
              <a:rPr lang="cs-CZ" sz="2200" dirty="0" smtClean="0"/>
              <a:t>grafické programy: vektorový grafický editor, bitmapový grafický editor, CAD</a:t>
            </a:r>
          </a:p>
          <a:p>
            <a:pPr marL="742950" lvl="1" indent="-285750">
              <a:buFont typeface="Arial" panose="020B0604020202020204" pitchFamily="34" charset="0"/>
              <a:buChar char="•"/>
            </a:pPr>
            <a:r>
              <a:rPr lang="cs-CZ" sz="2200" dirty="0" smtClean="0"/>
              <a:t>vývojové nástroje: vývojové prostředí, překladač</a:t>
            </a:r>
          </a:p>
          <a:p>
            <a:pPr marL="742950" lvl="1" indent="-285750">
              <a:buFont typeface="Arial" panose="020B0604020202020204" pitchFamily="34" charset="0"/>
              <a:buChar char="•"/>
            </a:pPr>
            <a:r>
              <a:rPr lang="cs-CZ" sz="2200" dirty="0" smtClean="0"/>
              <a:t>zábavní software: počítačové hry, přehrávače digitálního zvuku a videa apod.</a:t>
            </a:r>
          </a:p>
          <a:p>
            <a:pPr marL="742950" lvl="1" indent="-285750">
              <a:buFont typeface="Arial" panose="020B0604020202020204" pitchFamily="34" charset="0"/>
              <a:buChar char="•"/>
            </a:pPr>
            <a:r>
              <a:rPr lang="cs-CZ" sz="2200" dirty="0" smtClean="0"/>
              <a:t>atd. (různá rozdělení podle druhu, účelu, vzhledu, funkčnosti)</a:t>
            </a:r>
            <a:endParaRPr lang="cs-CZ" sz="2200" dirty="0"/>
          </a:p>
        </p:txBody>
      </p:sp>
      <p:sp>
        <p:nvSpPr>
          <p:cNvPr id="11" name="Obdélník 10"/>
          <p:cNvSpPr/>
          <p:nvPr/>
        </p:nvSpPr>
        <p:spPr>
          <a:xfrm>
            <a:off x="2804616" y="1402226"/>
            <a:ext cx="9221336" cy="1785104"/>
          </a:xfrm>
          <a:prstGeom prst="rect">
            <a:avLst/>
          </a:prstGeom>
        </p:spPr>
        <p:txBody>
          <a:bodyPr wrap="square">
            <a:spAutoFit/>
          </a:bodyPr>
          <a:lstStyle/>
          <a:p>
            <a:r>
              <a:rPr lang="cs-CZ" sz="2200" dirty="0" smtClean="0"/>
              <a:t>je v informatice speciální (základní) programové vybavení, které umožňuje uživateli s počítačem pracovat, ovládat ho, spouštět aplikace a podobně. Systémový software se nachází na pomezí hardware a aplikačního software a běžný uživatel s ním přímo nepracuje (na rozdíl od aplikací). Mezi systémový software patří operační systém, pomocné nástroje a firmware.</a:t>
            </a:r>
            <a:endParaRPr lang="cs-CZ" sz="2200" dirty="0"/>
          </a:p>
        </p:txBody>
      </p:sp>
      <p:sp>
        <p:nvSpPr>
          <p:cNvPr id="13" name="Podnadpis 2"/>
          <p:cNvSpPr txBox="1">
            <a:spLocks/>
          </p:cNvSpPr>
          <p:nvPr/>
        </p:nvSpPr>
        <p:spPr>
          <a:xfrm>
            <a:off x="159508" y="3034365"/>
            <a:ext cx="2997279" cy="7654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cs-CZ" sz="3600" dirty="0" err="1" smtClean="0">
                <a:effectLst>
                  <a:outerShdw blurRad="38100" dist="38100" dir="2700000" algn="tl">
                    <a:srgbClr val="000000">
                      <a:alpha val="43137"/>
                    </a:srgbClr>
                  </a:outerShdw>
                </a:effectLst>
              </a:rPr>
              <a:t>Middleware</a:t>
            </a:r>
            <a:endParaRPr lang="cs-CZ" sz="3600" dirty="0" smtClean="0">
              <a:effectLst>
                <a:outerShdw blurRad="38100" dist="38100" dir="2700000" algn="tl">
                  <a:srgbClr val="000000">
                    <a:alpha val="43137"/>
                  </a:srgbClr>
                </a:outerShdw>
              </a:effectLst>
            </a:endParaRPr>
          </a:p>
          <a:p>
            <a:pPr algn="l"/>
            <a:endParaRPr lang="cs-CZ" sz="1000" dirty="0">
              <a:effectLst>
                <a:outerShdw blurRad="38100" dist="38100" dir="2700000" algn="tl">
                  <a:srgbClr val="000000">
                    <a:alpha val="43137"/>
                  </a:srgbClr>
                </a:outerShdw>
              </a:effectLst>
            </a:endParaRPr>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4</a:t>
            </a:fld>
            <a:endParaRPr lang="cs-CZ"/>
          </a:p>
        </p:txBody>
      </p:sp>
    </p:spTree>
    <p:extLst>
      <p:ext uri="{BB962C8B-B14F-4D97-AF65-F5344CB8AC3E}">
        <p14:creationId xmlns:p14="http://schemas.microsoft.com/office/powerpoint/2010/main" val="1413669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1000" b="-1000"/>
          </a:stretch>
        </a:blipFill>
        <a:effectLst/>
      </p:bgPr>
    </p:bg>
    <p:spTree>
      <p:nvGrpSpPr>
        <p:cNvPr id="1" name=""/>
        <p:cNvGrpSpPr/>
        <p:nvPr/>
      </p:nvGrpSpPr>
      <p:grpSpPr>
        <a:xfrm>
          <a:off x="0" y="0"/>
          <a:ext cx="0" cy="0"/>
          <a:chOff x="0" y="0"/>
          <a:chExt cx="0" cy="0"/>
        </a:xfrm>
      </p:grpSpPr>
      <p:sp>
        <p:nvSpPr>
          <p:cNvPr id="4" name="Obdélník 3"/>
          <p:cNvSpPr/>
          <p:nvPr/>
        </p:nvSpPr>
        <p:spPr>
          <a:xfrm>
            <a:off x="190500" y="1403559"/>
            <a:ext cx="11734800" cy="5632311"/>
          </a:xfrm>
          <a:prstGeom prst="rect">
            <a:avLst/>
          </a:prstGeom>
        </p:spPr>
        <p:txBody>
          <a:bodyPr wrap="square">
            <a:spAutoFit/>
          </a:bodyPr>
          <a:lstStyle/>
          <a:p>
            <a:pPr marL="742950" lvl="1" indent="-285750">
              <a:buFont typeface="Arial" panose="020B0604020202020204" pitchFamily="34" charset="0"/>
              <a:buChar char="•"/>
            </a:pPr>
            <a:r>
              <a:rPr lang="cs-CZ" sz="2400" b="1" dirty="0" smtClean="0"/>
              <a:t>firmware </a:t>
            </a:r>
            <a:r>
              <a:rPr lang="cs-CZ" sz="2400" dirty="0" smtClean="0"/>
              <a:t>- software obsažený v hardware (BIOS, firmware vstupně-výstupních zařízení jako tiskárny, CD/DVD mechaniky, grafické a zvukové karty, …)</a:t>
            </a:r>
          </a:p>
          <a:p>
            <a:pPr marL="742950" lvl="1" indent="-285750">
              <a:buFont typeface="Arial" panose="020B0604020202020204" pitchFamily="34" charset="0"/>
              <a:buChar char="•"/>
            </a:pPr>
            <a:endParaRPr lang="cs-CZ" sz="2400" dirty="0" smtClean="0"/>
          </a:p>
          <a:p>
            <a:pPr marL="742950" lvl="1" indent="-285750">
              <a:buFont typeface="Arial" panose="020B0604020202020204" pitchFamily="34" charset="0"/>
              <a:buChar char="•"/>
            </a:pPr>
            <a:r>
              <a:rPr lang="cs-CZ" sz="2400" b="1" dirty="0" smtClean="0"/>
              <a:t>operační systém </a:t>
            </a:r>
            <a:r>
              <a:rPr lang="cs-CZ" sz="2400" dirty="0" smtClean="0"/>
              <a:t>- spravuje počítač, vytváří prostředí pro programy </a:t>
            </a:r>
          </a:p>
          <a:p>
            <a:pPr marL="1143000" lvl="2" indent="-228600">
              <a:buFont typeface="Arial" panose="020B0604020202020204" pitchFamily="34" charset="0"/>
              <a:buChar char="•"/>
            </a:pPr>
            <a:r>
              <a:rPr lang="cs-CZ" sz="2400" b="1" dirty="0" smtClean="0"/>
              <a:t>jádro operačního systému</a:t>
            </a:r>
            <a:r>
              <a:rPr lang="cs-CZ" sz="2400" dirty="0" smtClean="0"/>
              <a:t> - (včetně ovladačů zařízení)</a:t>
            </a:r>
          </a:p>
          <a:p>
            <a:pPr marL="1143000" lvl="2" indent="-228600">
              <a:buFont typeface="Arial" panose="020B0604020202020204" pitchFamily="34" charset="0"/>
              <a:buChar char="•"/>
            </a:pPr>
            <a:r>
              <a:rPr lang="cs-CZ" sz="2400" b="1" dirty="0" smtClean="0"/>
              <a:t>pomocné systémové nástroje</a:t>
            </a:r>
            <a:r>
              <a:rPr lang="cs-CZ" sz="2400" dirty="0" smtClean="0"/>
              <a:t> - pro správu operačního systému (formátování disků, nastavení oprávnění, </a:t>
            </a:r>
            <a:r>
              <a:rPr lang="cs-CZ" sz="2400" b="1" dirty="0" smtClean="0"/>
              <a:t>utility</a:t>
            </a:r>
            <a:r>
              <a:rPr lang="cs-CZ" sz="2400" dirty="0" smtClean="0"/>
              <a:t>, …)</a:t>
            </a:r>
          </a:p>
          <a:p>
            <a:pPr marL="1143000" lvl="2" indent="-228600">
              <a:buFont typeface="Arial" panose="020B0604020202020204" pitchFamily="34" charset="0"/>
              <a:buChar char="•"/>
            </a:pPr>
            <a:endParaRPr lang="cs-CZ" sz="2400" dirty="0"/>
          </a:p>
          <a:p>
            <a:pPr marL="800100" lvl="1" indent="-342900">
              <a:buFont typeface="Arial" panose="020B0604020202020204" pitchFamily="34" charset="0"/>
              <a:buChar char="•"/>
            </a:pPr>
            <a:r>
              <a:rPr lang="cs-CZ" sz="2400" b="1" dirty="0"/>
              <a:t>d</a:t>
            </a:r>
            <a:r>
              <a:rPr lang="cs-CZ" sz="2400" b="1" dirty="0" smtClean="0"/>
              <a:t>ělení OS</a:t>
            </a:r>
          </a:p>
          <a:p>
            <a:pPr marL="1257300" lvl="2" indent="-342900">
              <a:buFont typeface="Arial" panose="020B0604020202020204" pitchFamily="34" charset="0"/>
              <a:buChar char="•"/>
            </a:pPr>
            <a:r>
              <a:rPr lang="cs-CZ" sz="2400" dirty="0" smtClean="0"/>
              <a:t> podle distributora a verzí (Windows, Linux, IOS, Android apod.)</a:t>
            </a:r>
          </a:p>
          <a:p>
            <a:pPr marL="1257300" lvl="2" indent="-342900">
              <a:buFont typeface="Arial" panose="020B0604020202020204" pitchFamily="34" charset="0"/>
              <a:buChar char="•"/>
            </a:pPr>
            <a:r>
              <a:rPr lang="cs-CZ" sz="2400" dirty="0" smtClean="0"/>
              <a:t> podle hardware (PC, servery, mobilní zařízení, průmyslové automaty)</a:t>
            </a:r>
          </a:p>
          <a:p>
            <a:pPr marL="1257300" lvl="2" indent="-342900">
              <a:buFont typeface="Arial" panose="020B0604020202020204" pitchFamily="34" charset="0"/>
              <a:buChar char="•"/>
            </a:pPr>
            <a:r>
              <a:rPr lang="cs-CZ" sz="2400" dirty="0" smtClean="0"/>
              <a:t> podle počtu uživatelů (více uživatelské, jedno uživatelské)</a:t>
            </a:r>
          </a:p>
          <a:p>
            <a:pPr marL="1257300" lvl="2" indent="-342900">
              <a:buFont typeface="Arial" panose="020B0604020202020204" pitchFamily="34" charset="0"/>
              <a:buChar char="•"/>
            </a:pPr>
            <a:r>
              <a:rPr lang="cs-CZ" sz="2400" dirty="0" smtClean="0"/>
              <a:t> podle počtu úloh (více </a:t>
            </a:r>
            <a:r>
              <a:rPr lang="cs-CZ" sz="2400" dirty="0"/>
              <a:t>ú</a:t>
            </a:r>
            <a:r>
              <a:rPr lang="cs-CZ" sz="2400" dirty="0" smtClean="0"/>
              <a:t>lohové, jedno úlohové)	- multitasking, preemptivní multitasking</a:t>
            </a:r>
          </a:p>
          <a:p>
            <a:pPr lvl="2"/>
            <a:endParaRPr lang="cs-CZ" sz="2400" dirty="0"/>
          </a:p>
        </p:txBody>
      </p:sp>
      <p:sp>
        <p:nvSpPr>
          <p:cNvPr id="5" name="Obdélník 4"/>
          <p:cNvSpPr/>
          <p:nvPr/>
        </p:nvSpPr>
        <p:spPr>
          <a:xfrm>
            <a:off x="390390" y="253484"/>
            <a:ext cx="6150273" cy="646331"/>
          </a:xfrm>
          <a:prstGeom prst="rect">
            <a:avLst/>
          </a:prstGeom>
        </p:spPr>
        <p:txBody>
          <a:bodyPr wrap="none">
            <a:spAutoFit/>
          </a:bodyPr>
          <a:lstStyle/>
          <a:p>
            <a:r>
              <a:rPr lang="cs-CZ" sz="3600" dirty="0" smtClean="0">
                <a:effectLst>
                  <a:outerShdw blurRad="38100" dist="38100" dir="2700000" algn="tl">
                    <a:srgbClr val="000000">
                      <a:alpha val="43137"/>
                    </a:srgbClr>
                  </a:outerShdw>
                </a:effectLst>
              </a:rPr>
              <a:t>Systémové softwarové vybavení</a:t>
            </a:r>
            <a:endParaRPr lang="cs-CZ" sz="3600" dirty="0"/>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5</a:t>
            </a:fld>
            <a:endParaRPr lang="cs-CZ"/>
          </a:p>
        </p:txBody>
      </p:sp>
    </p:spTree>
    <p:extLst>
      <p:ext uri="{BB962C8B-B14F-4D97-AF65-F5344CB8AC3E}">
        <p14:creationId xmlns:p14="http://schemas.microsoft.com/office/powerpoint/2010/main" val="3047246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17000" b="-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1342212"/>
            <a:ext cx="11944350" cy="5165725"/>
          </a:xfrm>
        </p:spPr>
        <p:txBody>
          <a:bodyPr>
            <a:noAutofit/>
          </a:bodyPr>
          <a:lstStyle/>
          <a:p>
            <a:r>
              <a:rPr lang="cs-CZ" sz="3600" b="1" dirty="0" smtClean="0"/>
              <a:t>Je software, který je mezi operačním systémem a aplikacemi, které jsou v něm spuštěné</a:t>
            </a:r>
            <a:r>
              <a:rPr lang="cs-CZ" sz="3600" dirty="0" smtClean="0"/>
              <a:t>. </a:t>
            </a:r>
            <a:br>
              <a:rPr lang="cs-CZ" sz="3600" dirty="0" smtClean="0"/>
            </a:br>
            <a:r>
              <a:rPr lang="cs-CZ" sz="3600" dirty="0" smtClean="0"/>
              <a:t/>
            </a:r>
            <a:br>
              <a:rPr lang="cs-CZ" sz="3600" dirty="0" smtClean="0"/>
            </a:br>
            <a:r>
              <a:rPr lang="cs-CZ" sz="3600" dirty="0" err="1" smtClean="0"/>
              <a:t>Middleware</a:t>
            </a:r>
            <a:r>
              <a:rPr lang="cs-CZ" sz="3600" dirty="0" smtClean="0"/>
              <a:t> v podstatě funguje jako skrytá transakční vrstva a umožňuje komunikaci a správu dat pro distribuované aplikace.</a:t>
            </a:r>
            <a:br>
              <a:rPr lang="cs-CZ" sz="3600" dirty="0" smtClean="0"/>
            </a:br>
            <a:r>
              <a:rPr lang="cs-CZ" sz="3600" dirty="0" smtClean="0"/>
              <a:t/>
            </a:r>
            <a:br>
              <a:rPr lang="cs-CZ" sz="3600" dirty="0" smtClean="0"/>
            </a:br>
            <a:r>
              <a:rPr lang="cs-CZ" sz="3600" dirty="0" smtClean="0"/>
              <a:t>Použití </a:t>
            </a:r>
            <a:r>
              <a:rPr lang="cs-CZ" sz="3600" dirty="0" err="1" smtClean="0"/>
              <a:t>middlewaru</a:t>
            </a:r>
            <a:r>
              <a:rPr lang="cs-CZ" sz="3600" dirty="0" smtClean="0"/>
              <a:t> umožňuje uživatelům provádět požadavky, jako je odesílání formulářů ve webovém prohlížeči nebo povolení webovému serveru vracet dynamické webové stránky na základě profilu uživatele.</a:t>
            </a:r>
            <a:endParaRPr lang="cs-CZ" sz="3600" dirty="0"/>
          </a:p>
        </p:txBody>
      </p:sp>
      <p:sp>
        <p:nvSpPr>
          <p:cNvPr id="4" name="Obdélník 3"/>
          <p:cNvSpPr/>
          <p:nvPr/>
        </p:nvSpPr>
        <p:spPr>
          <a:xfrm>
            <a:off x="428490" y="200581"/>
            <a:ext cx="2431371" cy="646331"/>
          </a:xfrm>
          <a:prstGeom prst="rect">
            <a:avLst/>
          </a:prstGeom>
        </p:spPr>
        <p:txBody>
          <a:bodyPr wrap="none">
            <a:spAutoFit/>
          </a:bodyPr>
          <a:lstStyle/>
          <a:p>
            <a:r>
              <a:rPr lang="cs-CZ" sz="3600" dirty="0" err="1" smtClean="0">
                <a:effectLst>
                  <a:outerShdw blurRad="38100" dist="38100" dir="2700000" algn="tl">
                    <a:srgbClr val="000000">
                      <a:alpha val="43137"/>
                    </a:srgbClr>
                  </a:outerShdw>
                </a:effectLst>
              </a:rPr>
              <a:t>Middleware</a:t>
            </a:r>
            <a:endParaRPr lang="cs-CZ" sz="3600" dirty="0"/>
          </a:p>
        </p:txBody>
      </p:sp>
      <p:sp>
        <p:nvSpPr>
          <p:cNvPr id="3" name="Zástupný symbol pro číslo snímku 2"/>
          <p:cNvSpPr>
            <a:spLocks noGrp="1"/>
          </p:cNvSpPr>
          <p:nvPr>
            <p:ph type="sldNum" sz="quarter" idx="12"/>
          </p:nvPr>
        </p:nvSpPr>
        <p:spPr/>
        <p:txBody>
          <a:bodyPr/>
          <a:lstStyle/>
          <a:p>
            <a:fld id="{ECCBDC09-02E3-492A-A94A-7AA455811F7A}" type="slidenum">
              <a:rPr lang="cs-CZ" smtClean="0"/>
              <a:t>6</a:t>
            </a:fld>
            <a:endParaRPr lang="cs-CZ"/>
          </a:p>
        </p:txBody>
      </p:sp>
    </p:spTree>
    <p:extLst>
      <p:ext uri="{BB962C8B-B14F-4D97-AF65-F5344CB8AC3E}">
        <p14:creationId xmlns:p14="http://schemas.microsoft.com/office/powerpoint/2010/main" val="2130128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39000" b="-39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76200" y="846912"/>
            <a:ext cx="12039600" cy="4687887"/>
          </a:xfrm>
        </p:spPr>
        <p:txBody>
          <a:bodyPr>
            <a:noAutofit/>
          </a:bodyPr>
          <a:lstStyle/>
          <a:p>
            <a:r>
              <a:rPr lang="cs-CZ" sz="4800" dirty="0" smtClean="0"/>
              <a:t/>
            </a:r>
            <a:br>
              <a:rPr lang="cs-CZ" sz="4800" dirty="0" smtClean="0"/>
            </a:br>
            <a:r>
              <a:rPr lang="cs-CZ" sz="4800" dirty="0" smtClean="0">
                <a:effectLst/>
              </a:rPr>
              <a:t> </a:t>
            </a:r>
            <a:r>
              <a:rPr lang="cs-CZ" sz="3600" dirty="0" smtClean="0"/>
              <a:t>(</a:t>
            </a:r>
            <a:r>
              <a:rPr lang="cs-CZ" sz="3600" dirty="0"/>
              <a:t>zkráceně </a:t>
            </a:r>
            <a:r>
              <a:rPr lang="cs-CZ" sz="3600" b="1" dirty="0"/>
              <a:t>aplikace</a:t>
            </a:r>
            <a:r>
              <a:rPr lang="cs-CZ" sz="3600" dirty="0"/>
              <a:t>) </a:t>
            </a:r>
            <a:r>
              <a:rPr lang="cs-CZ" sz="3600" dirty="0" smtClean="0"/>
              <a:t/>
            </a:r>
            <a:br>
              <a:rPr lang="cs-CZ" sz="3600" dirty="0" smtClean="0"/>
            </a:br>
            <a:r>
              <a:rPr lang="cs-CZ" sz="3600" dirty="0" smtClean="0"/>
              <a:t> </a:t>
            </a:r>
            <a:r>
              <a:rPr lang="cs-CZ" sz="3600" dirty="0"/>
              <a:t>v informatice</a:t>
            </a:r>
            <a:r>
              <a:rPr lang="cs-CZ" sz="3600" dirty="0" smtClean="0">
                <a:effectLst/>
              </a:rPr>
              <a:t> </a:t>
            </a:r>
            <a:r>
              <a:rPr lang="cs-CZ" sz="3600" dirty="0"/>
              <a:t>programové vybavení počítače, které umožňuje provádět nějakou užitečnou činnost.</a:t>
            </a:r>
            <a:r>
              <a:rPr lang="cs-CZ" sz="3600" dirty="0" smtClean="0">
                <a:effectLst/>
              </a:rPr>
              <a:t> </a:t>
            </a:r>
            <a:br>
              <a:rPr lang="cs-CZ" sz="3600" dirty="0" smtClean="0">
                <a:effectLst/>
              </a:rPr>
            </a:br>
            <a:r>
              <a:rPr lang="cs-CZ" sz="3600" dirty="0" smtClean="0">
                <a:effectLst/>
              </a:rPr>
              <a:t/>
            </a:r>
            <a:br>
              <a:rPr lang="cs-CZ" sz="3600" dirty="0" smtClean="0">
                <a:effectLst/>
              </a:rPr>
            </a:br>
            <a:r>
              <a:rPr lang="cs-CZ" sz="3600" dirty="0" smtClean="0"/>
              <a:t>Aplikace </a:t>
            </a:r>
            <a:r>
              <a:rPr lang="cs-CZ" sz="3600" dirty="0"/>
              <a:t>využívají pro interakci s uživatelem grafické</a:t>
            </a:r>
            <a:r>
              <a:rPr lang="cs-CZ" sz="3600" dirty="0" smtClean="0">
                <a:effectLst/>
              </a:rPr>
              <a:t> </a:t>
            </a:r>
            <a:r>
              <a:rPr lang="cs-CZ" sz="3600" dirty="0"/>
              <a:t>nebo textové</a:t>
            </a:r>
            <a:r>
              <a:rPr lang="cs-CZ" sz="3600" dirty="0" smtClean="0">
                <a:effectLst/>
              </a:rPr>
              <a:t> </a:t>
            </a:r>
            <a:r>
              <a:rPr lang="cs-CZ" sz="3600" dirty="0"/>
              <a:t>rozhraní, případně příkazový řádek. Aplikace se může skládat z několika počítačových programů.</a:t>
            </a:r>
            <a:r>
              <a:rPr lang="cs-CZ" sz="3600" dirty="0" smtClean="0">
                <a:effectLst/>
              </a:rPr>
              <a:t/>
            </a:r>
            <a:br>
              <a:rPr lang="cs-CZ" sz="3600" dirty="0" smtClean="0">
                <a:effectLst/>
              </a:rPr>
            </a:br>
            <a:endParaRPr lang="cs-CZ" sz="3600" dirty="0"/>
          </a:p>
        </p:txBody>
      </p:sp>
      <p:sp>
        <p:nvSpPr>
          <p:cNvPr id="4" name="Obdélník 3"/>
          <p:cNvSpPr/>
          <p:nvPr/>
        </p:nvSpPr>
        <p:spPr>
          <a:xfrm>
            <a:off x="428490" y="200581"/>
            <a:ext cx="5830763" cy="646331"/>
          </a:xfrm>
          <a:prstGeom prst="rect">
            <a:avLst/>
          </a:prstGeom>
        </p:spPr>
        <p:txBody>
          <a:bodyPr wrap="none">
            <a:spAutoFit/>
          </a:bodyPr>
          <a:lstStyle/>
          <a:p>
            <a:r>
              <a:rPr lang="cs-CZ" sz="3600" dirty="0" smtClean="0">
                <a:effectLst>
                  <a:outerShdw blurRad="38100" dist="38100" dir="2700000" algn="tl">
                    <a:srgbClr val="000000">
                      <a:alpha val="43137"/>
                    </a:srgbClr>
                  </a:outerShdw>
                </a:effectLst>
              </a:rPr>
              <a:t>Aplikační softwarové vybavení</a:t>
            </a:r>
            <a:endParaRPr lang="cs-CZ" sz="3600" dirty="0"/>
          </a:p>
        </p:txBody>
      </p:sp>
      <p:sp>
        <p:nvSpPr>
          <p:cNvPr id="3" name="Zástupný symbol pro číslo snímku 2"/>
          <p:cNvSpPr>
            <a:spLocks noGrp="1"/>
          </p:cNvSpPr>
          <p:nvPr>
            <p:ph type="sldNum" sz="quarter" idx="12"/>
          </p:nvPr>
        </p:nvSpPr>
        <p:spPr/>
        <p:txBody>
          <a:bodyPr/>
          <a:lstStyle/>
          <a:p>
            <a:fld id="{ECCBDC09-02E3-492A-A94A-7AA455811F7A}" type="slidenum">
              <a:rPr lang="cs-CZ" smtClean="0"/>
              <a:t>7</a:t>
            </a:fld>
            <a:endParaRPr lang="cs-CZ"/>
          </a:p>
        </p:txBody>
      </p:sp>
    </p:spTree>
    <p:extLst>
      <p:ext uri="{BB962C8B-B14F-4D97-AF65-F5344CB8AC3E}">
        <p14:creationId xmlns:p14="http://schemas.microsoft.com/office/powerpoint/2010/main" val="1399822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39000" b="-39000"/>
          </a:stretch>
        </a:blipFill>
        <a:effectLst/>
      </p:bgPr>
    </p:bg>
    <p:spTree>
      <p:nvGrpSpPr>
        <p:cNvPr id="1" name=""/>
        <p:cNvGrpSpPr/>
        <p:nvPr/>
      </p:nvGrpSpPr>
      <p:grpSpPr>
        <a:xfrm>
          <a:off x="0" y="0"/>
          <a:ext cx="0" cy="0"/>
          <a:chOff x="0" y="0"/>
          <a:chExt cx="0" cy="0"/>
        </a:xfrm>
      </p:grpSpPr>
      <p:sp>
        <p:nvSpPr>
          <p:cNvPr id="4" name="Obdélník 3"/>
          <p:cNvSpPr/>
          <p:nvPr/>
        </p:nvSpPr>
        <p:spPr>
          <a:xfrm>
            <a:off x="428490" y="200581"/>
            <a:ext cx="5830763" cy="646331"/>
          </a:xfrm>
          <a:prstGeom prst="rect">
            <a:avLst/>
          </a:prstGeom>
        </p:spPr>
        <p:txBody>
          <a:bodyPr wrap="none">
            <a:spAutoFit/>
          </a:bodyPr>
          <a:lstStyle/>
          <a:p>
            <a:r>
              <a:rPr lang="cs-CZ" sz="3600" dirty="0" smtClean="0">
                <a:effectLst>
                  <a:outerShdw blurRad="38100" dist="38100" dir="2700000" algn="tl">
                    <a:srgbClr val="000000">
                      <a:alpha val="43137"/>
                    </a:srgbClr>
                  </a:outerShdw>
                </a:effectLst>
              </a:rPr>
              <a:t>Aplikační softwarové vybavení</a:t>
            </a:r>
            <a:endParaRPr lang="cs-CZ" sz="3600" dirty="0"/>
          </a:p>
        </p:txBody>
      </p:sp>
      <p:sp>
        <p:nvSpPr>
          <p:cNvPr id="6" name="Nadpis 5"/>
          <p:cNvSpPr>
            <a:spLocks noGrp="1"/>
          </p:cNvSpPr>
          <p:nvPr>
            <p:ph type="ctrTitle"/>
          </p:nvPr>
        </p:nvSpPr>
        <p:spPr>
          <a:xfrm>
            <a:off x="0" y="2586037"/>
            <a:ext cx="12192000" cy="4271963"/>
          </a:xfrm>
        </p:spPr>
        <p:txBody>
          <a:bodyPr>
            <a:noAutofit/>
          </a:bodyPr>
          <a:lstStyle/>
          <a:p>
            <a:pPr algn="l"/>
            <a:r>
              <a:rPr lang="cs-CZ" sz="3600" b="1" dirty="0" smtClean="0">
                <a:effectLst/>
              </a:rPr>
              <a:t>Kancelářské aplikace </a:t>
            </a:r>
            <a:r>
              <a:rPr lang="cs-CZ" sz="3600" dirty="0" smtClean="0">
                <a:effectLst/>
              </a:rPr>
              <a:t>- 	</a:t>
            </a:r>
            <a:r>
              <a:rPr lang="cs-CZ" sz="3600" dirty="0" smtClean="0"/>
              <a:t>textové editory, tabulkové procesory, prezentační nástroje, databázové systémy apod.</a:t>
            </a:r>
            <a:r>
              <a:rPr lang="cs-CZ" sz="3600" dirty="0"/>
              <a:t/>
            </a:r>
            <a:br>
              <a:rPr lang="cs-CZ" sz="3600" dirty="0"/>
            </a:br>
            <a:r>
              <a:rPr lang="cs-CZ" sz="3600" b="1" dirty="0" smtClean="0">
                <a:effectLst/>
              </a:rPr>
              <a:t>Komunikační programy </a:t>
            </a:r>
            <a:r>
              <a:rPr lang="cs-CZ" sz="3600" dirty="0" smtClean="0">
                <a:effectLst/>
              </a:rPr>
              <a:t>- </a:t>
            </a:r>
            <a:r>
              <a:rPr lang="cs-CZ" sz="3600" dirty="0"/>
              <a:t>	</a:t>
            </a:r>
            <a:r>
              <a:rPr lang="cs-CZ" sz="3600" dirty="0" smtClean="0"/>
              <a:t>sociální sítě, maily, mobilní komunikace textová, audio</a:t>
            </a:r>
            <a:r>
              <a:rPr lang="cs-CZ" sz="3600" dirty="0" smtClean="0">
                <a:effectLst/>
              </a:rPr>
              <a:t/>
            </a:r>
            <a:br>
              <a:rPr lang="cs-CZ" sz="3600" dirty="0" smtClean="0">
                <a:effectLst/>
              </a:rPr>
            </a:br>
            <a:r>
              <a:rPr lang="cs-CZ" sz="3600" b="1" dirty="0" smtClean="0">
                <a:effectLst/>
              </a:rPr>
              <a:t>Grafické programy </a:t>
            </a:r>
            <a:r>
              <a:rPr lang="cs-CZ" sz="3600" dirty="0" smtClean="0">
                <a:effectLst/>
              </a:rPr>
              <a:t>- </a:t>
            </a:r>
            <a:r>
              <a:rPr lang="cs-CZ" sz="3600" dirty="0" smtClean="0"/>
              <a:t>rastrové, vektorové</a:t>
            </a:r>
            <a:r>
              <a:rPr lang="cs-CZ" sz="3600" dirty="0" smtClean="0">
                <a:effectLst/>
              </a:rPr>
              <a:t/>
            </a:r>
            <a:br>
              <a:rPr lang="cs-CZ" sz="3600" dirty="0" smtClean="0">
                <a:effectLst/>
              </a:rPr>
            </a:br>
            <a:r>
              <a:rPr lang="cs-CZ" sz="3600" b="1" dirty="0" smtClean="0">
                <a:effectLst/>
              </a:rPr>
              <a:t>Antivirové a bezpečnostní programy </a:t>
            </a:r>
            <a:r>
              <a:rPr lang="cs-CZ" sz="3600" dirty="0" smtClean="0">
                <a:effectLst/>
              </a:rPr>
              <a:t>- 	antivirus, firewall</a:t>
            </a:r>
            <a:br>
              <a:rPr lang="cs-CZ" sz="3600" dirty="0" smtClean="0">
                <a:effectLst/>
              </a:rPr>
            </a:br>
            <a:r>
              <a:rPr lang="cs-CZ" sz="3600" b="1" dirty="0" smtClean="0">
                <a:effectLst/>
              </a:rPr>
              <a:t>Vývojové nástroje </a:t>
            </a:r>
            <a:r>
              <a:rPr lang="cs-CZ" sz="3600" dirty="0" smtClean="0">
                <a:effectLst/>
              </a:rPr>
              <a:t>(pro tvorbu software) - </a:t>
            </a:r>
            <a:r>
              <a:rPr lang="cs-CZ" sz="3600" dirty="0" smtClean="0"/>
              <a:t>programovací programy, kompilátory, interprety, skriptovací jazyky</a:t>
            </a:r>
            <a:r>
              <a:rPr lang="cs-CZ" sz="3600" dirty="0" smtClean="0">
                <a:effectLst/>
              </a:rPr>
              <a:t/>
            </a:r>
            <a:br>
              <a:rPr lang="cs-CZ" sz="3600" dirty="0" smtClean="0">
                <a:effectLst/>
              </a:rPr>
            </a:br>
            <a:r>
              <a:rPr lang="cs-CZ" sz="3600" b="1" dirty="0" smtClean="0">
                <a:effectLst/>
              </a:rPr>
              <a:t>Webová aplikace </a:t>
            </a:r>
            <a:r>
              <a:rPr lang="cs-CZ" sz="3600" dirty="0" smtClean="0">
                <a:effectLst/>
              </a:rPr>
              <a:t>(Web </a:t>
            </a:r>
            <a:r>
              <a:rPr lang="cs-CZ" sz="3600" dirty="0" err="1" smtClean="0">
                <a:effectLst/>
              </a:rPr>
              <a:t>Application</a:t>
            </a:r>
            <a:r>
              <a:rPr lang="cs-CZ" sz="3600" dirty="0" smtClean="0">
                <a:effectLst/>
              </a:rPr>
              <a:t>)  - </a:t>
            </a:r>
            <a:r>
              <a:rPr lang="cs-CZ" sz="3600" dirty="0" smtClean="0"/>
              <a:t>www prohlížeče, komunikátory, internetové aplikace (bankovnictví apod.)</a:t>
            </a:r>
            <a:r>
              <a:rPr lang="cs-CZ" sz="3600" dirty="0" smtClean="0">
                <a:effectLst/>
              </a:rPr>
              <a:t/>
            </a:r>
            <a:br>
              <a:rPr lang="cs-CZ" sz="3600" dirty="0" smtClean="0">
                <a:effectLst/>
              </a:rPr>
            </a:br>
            <a:r>
              <a:rPr lang="cs-CZ" sz="3600" b="1" dirty="0" smtClean="0"/>
              <a:t>Účetní a ekonomické programy</a:t>
            </a:r>
            <a:r>
              <a:rPr lang="cs-CZ" sz="3600" dirty="0" smtClean="0"/>
              <a:t/>
            </a:r>
            <a:br>
              <a:rPr lang="cs-CZ" sz="3600" dirty="0" smtClean="0"/>
            </a:br>
            <a:r>
              <a:rPr lang="cs-CZ" sz="3600" b="1" dirty="0" smtClean="0"/>
              <a:t>Utility</a:t>
            </a:r>
            <a:r>
              <a:rPr lang="cs-CZ" sz="3600" dirty="0" smtClean="0"/>
              <a:t> - správci souborů</a:t>
            </a:r>
            <a:endParaRPr lang="cs-CZ" sz="3600" dirty="0">
              <a:effectLst/>
            </a:endParaRPr>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8</a:t>
            </a:fld>
            <a:endParaRPr lang="cs-CZ"/>
          </a:p>
        </p:txBody>
      </p:sp>
    </p:spTree>
    <p:extLst>
      <p:ext uri="{BB962C8B-B14F-4D97-AF65-F5344CB8AC3E}">
        <p14:creationId xmlns:p14="http://schemas.microsoft.com/office/powerpoint/2010/main" val="1256872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39000" b="-39000"/>
          </a:stretch>
        </a:blipFill>
        <a:effectLst/>
      </p:bgPr>
    </p:bg>
    <p:spTree>
      <p:nvGrpSpPr>
        <p:cNvPr id="1" name=""/>
        <p:cNvGrpSpPr/>
        <p:nvPr/>
      </p:nvGrpSpPr>
      <p:grpSpPr>
        <a:xfrm>
          <a:off x="0" y="0"/>
          <a:ext cx="0" cy="0"/>
          <a:chOff x="0" y="0"/>
          <a:chExt cx="0" cy="0"/>
        </a:xfrm>
      </p:grpSpPr>
      <p:sp>
        <p:nvSpPr>
          <p:cNvPr id="4" name="Obdélník 3"/>
          <p:cNvSpPr/>
          <p:nvPr/>
        </p:nvSpPr>
        <p:spPr>
          <a:xfrm>
            <a:off x="428490" y="200581"/>
            <a:ext cx="9739718" cy="646331"/>
          </a:xfrm>
          <a:prstGeom prst="rect">
            <a:avLst/>
          </a:prstGeom>
        </p:spPr>
        <p:txBody>
          <a:bodyPr wrap="none">
            <a:spAutoFit/>
          </a:bodyPr>
          <a:lstStyle/>
          <a:p>
            <a:r>
              <a:rPr lang="cs-CZ" sz="3600" dirty="0" smtClean="0">
                <a:effectLst>
                  <a:outerShdw blurRad="38100" dist="38100" dir="2700000" algn="tl">
                    <a:srgbClr val="000000">
                      <a:alpha val="43137"/>
                    </a:srgbClr>
                  </a:outerShdw>
                </a:effectLst>
              </a:rPr>
              <a:t>Aplikační softwarové vybavení - </a:t>
            </a:r>
            <a:r>
              <a:rPr lang="cs-CZ" sz="3600" dirty="0" smtClean="0">
                <a:effectLst/>
              </a:rPr>
              <a:t>Podnikové aplikace</a:t>
            </a:r>
            <a:endParaRPr lang="cs-CZ" sz="3600" dirty="0"/>
          </a:p>
        </p:txBody>
      </p:sp>
      <p:sp>
        <p:nvSpPr>
          <p:cNvPr id="6" name="Nadpis 5"/>
          <p:cNvSpPr>
            <a:spLocks noGrp="1"/>
          </p:cNvSpPr>
          <p:nvPr>
            <p:ph type="ctrTitle"/>
          </p:nvPr>
        </p:nvSpPr>
        <p:spPr>
          <a:xfrm>
            <a:off x="0" y="987552"/>
            <a:ext cx="11996928" cy="5870448"/>
          </a:xfrm>
        </p:spPr>
        <p:txBody>
          <a:bodyPr>
            <a:normAutofit/>
          </a:bodyPr>
          <a:lstStyle/>
          <a:p>
            <a:r>
              <a:rPr lang="cs-CZ" sz="3000" dirty="0" smtClean="0">
                <a:effectLst/>
              </a:rPr>
              <a:t>Systémy správy podnikových zdrojů - ERP</a:t>
            </a:r>
            <a:br>
              <a:rPr lang="cs-CZ" sz="3000" dirty="0" smtClean="0">
                <a:effectLst/>
              </a:rPr>
            </a:br>
            <a:r>
              <a:rPr lang="cs-CZ" sz="3000" dirty="0" smtClean="0">
                <a:effectLst/>
              </a:rPr>
              <a:t>Systémy pro řízení výroby - APS</a:t>
            </a:r>
            <a:br>
              <a:rPr lang="cs-CZ" sz="3000" dirty="0" smtClean="0">
                <a:effectLst/>
              </a:rPr>
            </a:br>
            <a:r>
              <a:rPr lang="cs-CZ" sz="3000" dirty="0" smtClean="0">
                <a:effectLst/>
              </a:rPr>
              <a:t>Systémy pro správu lidských zdrojů - HRM</a:t>
            </a:r>
            <a:br>
              <a:rPr lang="cs-CZ" sz="3000" dirty="0" smtClean="0">
                <a:effectLst/>
              </a:rPr>
            </a:br>
            <a:r>
              <a:rPr lang="cs-CZ" sz="3000" dirty="0" smtClean="0">
                <a:effectLst/>
              </a:rPr>
              <a:t>Systémy pro řízení vztahů se zákazníky - CRM</a:t>
            </a:r>
            <a:br>
              <a:rPr lang="cs-CZ" sz="3000" dirty="0" smtClean="0">
                <a:effectLst/>
              </a:rPr>
            </a:br>
            <a:r>
              <a:rPr lang="cs-CZ" sz="3000" dirty="0" smtClean="0">
                <a:effectLst/>
              </a:rPr>
              <a:t>Systémy správy obsahu - ECM</a:t>
            </a:r>
            <a:br>
              <a:rPr lang="cs-CZ" sz="3000" dirty="0" smtClean="0">
                <a:effectLst/>
              </a:rPr>
            </a:br>
            <a:r>
              <a:rPr lang="cs-CZ" sz="3000" dirty="0" smtClean="0">
                <a:effectLst/>
              </a:rPr>
              <a:t>Ekonomické a účetní systémy</a:t>
            </a:r>
            <a:br>
              <a:rPr lang="cs-CZ" sz="3000" dirty="0" smtClean="0">
                <a:effectLst/>
              </a:rPr>
            </a:br>
            <a:r>
              <a:rPr lang="cs-CZ" sz="3000" dirty="0" err="1" smtClean="0">
                <a:effectLst/>
              </a:rPr>
              <a:t>Systémy</a:t>
            </a:r>
            <a:r>
              <a:rPr lang="cs-CZ" sz="3000" dirty="0" smtClean="0">
                <a:effectLst/>
              </a:rPr>
              <a:t> pro zpracování plateb</a:t>
            </a:r>
            <a:br>
              <a:rPr lang="cs-CZ" sz="3000" dirty="0" smtClean="0">
                <a:effectLst/>
              </a:rPr>
            </a:br>
            <a:r>
              <a:rPr lang="cs-CZ" sz="3000" dirty="0" smtClean="0">
                <a:effectLst/>
              </a:rPr>
              <a:t>Systémy pro správu majetku</a:t>
            </a:r>
            <a:br>
              <a:rPr lang="cs-CZ" sz="3000" dirty="0" smtClean="0">
                <a:effectLst/>
              </a:rPr>
            </a:br>
            <a:r>
              <a:rPr lang="cs-CZ" sz="3000" dirty="0" smtClean="0">
                <a:effectLst/>
              </a:rPr>
              <a:t>Systémy pro správu IT</a:t>
            </a:r>
            <a:br>
              <a:rPr lang="cs-CZ" sz="3000" dirty="0" smtClean="0">
                <a:effectLst/>
              </a:rPr>
            </a:br>
            <a:r>
              <a:rPr lang="cs-CZ" sz="3000" dirty="0" smtClean="0">
                <a:effectLst/>
              </a:rPr>
              <a:t>Systémy pro podporu a řízení procesů - BPM</a:t>
            </a:r>
            <a:br>
              <a:rPr lang="cs-CZ" sz="3000" dirty="0" smtClean="0">
                <a:effectLst/>
              </a:rPr>
            </a:br>
            <a:r>
              <a:rPr lang="cs-CZ" sz="3000" dirty="0" smtClean="0">
                <a:effectLst/>
              </a:rPr>
              <a:t>Systémy pro řízení a plánování údržby - EAM</a:t>
            </a:r>
            <a:br>
              <a:rPr lang="cs-CZ" sz="3000" dirty="0" smtClean="0">
                <a:effectLst/>
              </a:rPr>
            </a:br>
            <a:r>
              <a:rPr lang="cs-CZ" sz="3000" dirty="0" smtClean="0">
                <a:effectLst/>
              </a:rPr>
              <a:t>Manažerské informační systémy, Business </a:t>
            </a:r>
            <a:r>
              <a:rPr lang="cs-CZ" sz="3000" dirty="0" err="1" smtClean="0">
                <a:effectLst/>
              </a:rPr>
              <a:t>Intelligence</a:t>
            </a:r>
            <a:r>
              <a:rPr lang="cs-CZ" sz="3000" dirty="0" smtClean="0">
                <a:effectLst/>
              </a:rPr>
              <a:t/>
            </a:r>
            <a:br>
              <a:rPr lang="cs-CZ" sz="3000" dirty="0" smtClean="0">
                <a:effectLst/>
              </a:rPr>
            </a:br>
            <a:r>
              <a:rPr lang="cs-CZ" sz="3000" dirty="0" smtClean="0">
                <a:effectLst/>
              </a:rPr>
              <a:t>Business </a:t>
            </a:r>
            <a:r>
              <a:rPr lang="cs-CZ" sz="3000" dirty="0" err="1" smtClean="0">
                <a:effectLst/>
              </a:rPr>
              <a:t>Process</a:t>
            </a:r>
            <a:r>
              <a:rPr lang="cs-CZ" sz="3000" dirty="0" smtClean="0">
                <a:effectLst/>
              </a:rPr>
              <a:t> Management nástroje</a:t>
            </a:r>
            <a:br>
              <a:rPr lang="cs-CZ" sz="3000" dirty="0" smtClean="0">
                <a:effectLst/>
              </a:rPr>
            </a:br>
            <a:r>
              <a:rPr lang="cs-CZ" sz="3000" dirty="0" smtClean="0">
                <a:effectLst/>
              </a:rPr>
              <a:t>GIS (Geografický informační systém) (</a:t>
            </a:r>
            <a:r>
              <a:rPr lang="cs-CZ" sz="3000" dirty="0" err="1" smtClean="0">
                <a:effectLst/>
              </a:rPr>
              <a:t>Geographic</a:t>
            </a:r>
            <a:r>
              <a:rPr lang="cs-CZ" sz="3000" dirty="0" smtClean="0">
                <a:effectLst/>
              </a:rPr>
              <a:t> </a:t>
            </a:r>
            <a:r>
              <a:rPr lang="cs-CZ" sz="3000" dirty="0" err="1" smtClean="0">
                <a:effectLst/>
              </a:rPr>
              <a:t>Information</a:t>
            </a:r>
            <a:r>
              <a:rPr lang="cs-CZ" sz="3000" dirty="0" smtClean="0">
                <a:effectLst/>
              </a:rPr>
              <a:t> </a:t>
            </a:r>
            <a:r>
              <a:rPr lang="cs-CZ" sz="3000" dirty="0" err="1" smtClean="0">
                <a:effectLst/>
              </a:rPr>
              <a:t>System</a:t>
            </a:r>
            <a:r>
              <a:rPr lang="cs-CZ" sz="3000" dirty="0" smtClean="0">
                <a:effectLst/>
              </a:rPr>
              <a:t>) </a:t>
            </a:r>
            <a:endParaRPr lang="cs-CZ" sz="3000" dirty="0">
              <a:effectLst/>
            </a:endParaRPr>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9</a:t>
            </a:fld>
            <a:endParaRPr lang="cs-CZ"/>
          </a:p>
        </p:txBody>
      </p:sp>
    </p:spTree>
    <p:extLst>
      <p:ext uri="{BB962C8B-B14F-4D97-AF65-F5344CB8AC3E}">
        <p14:creationId xmlns:p14="http://schemas.microsoft.com/office/powerpoint/2010/main" val="2884818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1276</Words>
  <Application>Microsoft Office PowerPoint</Application>
  <PresentationFormat>Širokoúhlá obrazovka</PresentationFormat>
  <Paragraphs>137</Paragraphs>
  <Slides>18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Arial</vt:lpstr>
      <vt:lpstr>Calibri</vt:lpstr>
      <vt:lpstr>Calibri Light</vt:lpstr>
      <vt:lpstr>Motiv Office</vt:lpstr>
      <vt:lpstr>Informatika pro ekonomy I  Software  Systémové a aplikační softwarové vybavení  Hardware. Architektura počítačů. </vt:lpstr>
      <vt:lpstr>Software</vt:lpstr>
      <vt:lpstr>Klasifikace software</vt:lpstr>
      <vt:lpstr>Prezentace aplikace PowerPoint</vt:lpstr>
      <vt:lpstr>Prezentace aplikace PowerPoint</vt:lpstr>
      <vt:lpstr>Je software, který je mezi operačním systémem a aplikacemi, které jsou v něm spuštěné.   Middleware v podstatě funguje jako skrytá transakční vrstva a umožňuje komunikaci a správu dat pro distribuované aplikace.  Použití middlewaru umožňuje uživatelům provádět požadavky, jako je odesílání formulářů ve webovém prohlížeči nebo povolení webovému serveru vracet dynamické webové stránky na základě profilu uživatele.</vt:lpstr>
      <vt:lpstr>  (zkráceně aplikace)   v informatice programové vybavení počítače, které umožňuje provádět nějakou užitečnou činnost.   Aplikace využívají pro interakci s uživatelem grafické nebo textové rozhraní, případně příkazový řádek. Aplikace se může skládat z několika počítačových programů. </vt:lpstr>
      <vt:lpstr>Kancelářské aplikace -  textové editory, tabulkové procesory, prezentační nástroje, databázové systémy apod. Komunikační programy -  sociální sítě, maily, mobilní komunikace textová, audio Grafické programy - rastrové, vektorové Antivirové a bezpečnostní programy -  antivirus, firewall Vývojové nástroje (pro tvorbu software) - programovací programy, kompilátory, interprety, skriptovací jazyky Webová aplikace (Web Application)  - www prohlížeče, komunikátory, internetové aplikace (bankovnictví apod.) Účetní a ekonomické programy Utility - správci souborů</vt:lpstr>
      <vt:lpstr>Systémy správy podnikových zdrojů - ERP Systémy pro řízení výroby - APS Systémy pro správu lidských zdrojů - HRM Systémy pro řízení vztahů se zákazníky - CRM Systémy správy obsahu - ECM Ekonomické a účetní systémy Systémy pro zpracování plateb Systémy pro správu majetku Systémy pro správu IT Systémy pro podporu a řízení procesů - BPM Systémy pro řízení a plánování údržby - EAM Manažerské informační systémy, Business Intelligence Business Process Management nástroje GIS (Geografický informační systém) (Geographic Information System) </vt:lpstr>
      <vt:lpstr>Klasifikace software</vt:lpstr>
      <vt:lpstr>Klasifikace software</vt:lpstr>
      <vt:lpstr>Prezentace aplikace PowerPoint</vt:lpstr>
      <vt:lpstr>Prezentace aplikace PowerPoint</vt:lpstr>
      <vt:lpstr>Prezentace aplikace PowerPoint</vt:lpstr>
      <vt:lpstr>Prezentace aplikace PowerPoint</vt:lpstr>
      <vt:lpstr>Architektura</vt:lpstr>
      <vt:lpstr>Prezentace aplikace PowerPoint</vt:lpstr>
      <vt:lpstr>Instrukční sada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Systémové a aplikační softwarové vybavení  Hardware. Architektura počítačů. </dc:title>
  <dc:creator>Josef B.</dc:creator>
  <cp:lastModifiedBy>Josef B.</cp:lastModifiedBy>
  <cp:revision>44</cp:revision>
  <dcterms:created xsi:type="dcterms:W3CDTF">2017-10-08T09:20:52Z</dcterms:created>
  <dcterms:modified xsi:type="dcterms:W3CDTF">2018-10-01T05:44:58Z</dcterms:modified>
</cp:coreProperties>
</file>