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4" r:id="rId3"/>
    <p:sldId id="282" r:id="rId4"/>
    <p:sldId id="285" r:id="rId5"/>
    <p:sldId id="283" r:id="rId6"/>
    <p:sldId id="284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66" r:id="rId25"/>
    <p:sldId id="267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68" r:id="rId37"/>
    <p:sldId id="305" r:id="rId38"/>
    <p:sldId id="279" r:id="rId39"/>
    <p:sldId id="306" r:id="rId40"/>
    <p:sldId id="304" r:id="rId4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17.04.2018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3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9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Úvod do objektového modelování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B420-C2B1-4D6A-A9CA-6095C5E6D868}" type="datetime1">
              <a:rPr lang="cs-CZ" smtClean="0"/>
              <a:t>17.04.2018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04CE-9E72-4709-ACE1-7DE539413D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74382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18D9-7B21-40C8-A2A3-F056909768E3}" type="datetime1">
              <a:rPr lang="cs-CZ" smtClean="0"/>
              <a:t>17.04.2018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C04D-FE66-4753-9DFF-717EAB0FF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56350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BA83-EEF0-49A5-9E6F-5F910DD138AA}" type="datetime1">
              <a:rPr lang="cs-CZ" smtClean="0"/>
              <a:t>17.04.2018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1DDF-5EC6-4AF7-B3B1-ABD871E916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75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Objektové metody modelování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Tutoriál II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RNDr. Zdeněk Franěk,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235572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UML diagramy 1. část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Diagramy seskupení - packages</a:t>
            </a:r>
          </a:p>
        </p:txBody>
      </p:sp>
      <p:sp>
        <p:nvSpPr>
          <p:cNvPr id="1434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BC18D-A302-4320-882C-1F2660E38737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5" y="1017985"/>
            <a:ext cx="6527006" cy="333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1319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altLang="cs-CZ" sz="2100" dirty="0"/>
              <a:t>Příklad diagramu seskupení tříd „Zákazník“</a:t>
            </a:r>
          </a:p>
        </p:txBody>
      </p:sp>
      <p:sp>
        <p:nvSpPr>
          <p:cNvPr id="1536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9AFC85-443B-4923-8B47-61F2EBF9A752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071563"/>
            <a:ext cx="4229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1807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Závislosti seskupení</a:t>
            </a:r>
          </a:p>
        </p:txBody>
      </p:sp>
      <p:sp>
        <p:nvSpPr>
          <p:cNvPr id="1638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07F917-988B-4235-A778-237295BA1DC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"/>
          <a:stretch>
            <a:fillRect/>
          </a:stretch>
        </p:blipFill>
        <p:spPr bwMode="auto">
          <a:xfrm>
            <a:off x="1464469" y="857250"/>
            <a:ext cx="6136481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61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Seskupení a jejich rozhraní</a:t>
            </a:r>
          </a:p>
        </p:txBody>
      </p:sp>
      <p:sp>
        <p:nvSpPr>
          <p:cNvPr id="1741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82D254-01A4-4C85-A5BA-44366183FE4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73" y="910829"/>
            <a:ext cx="5250656" cy="38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50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Seskupení komponent</a:t>
            </a:r>
          </a:p>
        </p:txBody>
      </p:sp>
      <p:sp>
        <p:nvSpPr>
          <p:cNvPr id="1843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C0B2B2-FA29-4570-8A45-9E6419E1CA6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"/>
          <a:stretch>
            <a:fillRect/>
          </a:stretch>
        </p:blipFill>
        <p:spPr bwMode="auto">
          <a:xfrm>
            <a:off x="2268142" y="803673"/>
            <a:ext cx="4393406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0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 stavového diagramu</a:t>
            </a:r>
          </a:p>
        </p:txBody>
      </p:sp>
      <p:sp>
        <p:nvSpPr>
          <p:cNvPr id="1946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98ADB2-EFA6-4BCA-85B4-2CF35A10480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9" y="964407"/>
            <a:ext cx="6161485" cy="35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2" y="3696891"/>
            <a:ext cx="1907381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3214688"/>
            <a:ext cx="1964531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ovéPole 9"/>
          <p:cNvSpPr txBox="1">
            <a:spLocks noChangeArrowheads="1"/>
          </p:cNvSpPr>
          <p:nvPr/>
        </p:nvSpPr>
        <p:spPr bwMode="auto">
          <a:xfrm>
            <a:off x="1785938" y="2946797"/>
            <a:ext cx="1714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>
                <a:solidFill>
                  <a:srgbClr val="080808"/>
                </a:solidFill>
                <a:latin typeface="Tahoma" panose="020B0604030504040204" pitchFamily="34" charset="0"/>
              </a:rPr>
              <a:t>Použité symboly:</a:t>
            </a:r>
          </a:p>
        </p:txBody>
      </p:sp>
    </p:spTree>
    <p:extLst>
      <p:ext uri="{BB962C8B-B14F-4D97-AF65-F5344CB8AC3E}">
        <p14:creationId xmlns:p14="http://schemas.microsoft.com/office/powerpoint/2010/main" val="35315554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Složený stav s jeho podstavy</a:t>
            </a:r>
          </a:p>
        </p:txBody>
      </p:sp>
      <p:sp>
        <p:nvSpPr>
          <p:cNvPr id="2048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23EE1E-EFFC-45EA-93E6-A9F3F62EEF11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6" y="1017985"/>
            <a:ext cx="5539978" cy="36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918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5400600" cy="507703"/>
          </a:xfrm>
        </p:spPr>
        <p:txBody>
          <a:bodyPr/>
          <a:lstStyle/>
          <a:p>
            <a:r>
              <a:rPr lang="cs-CZ" altLang="cs-CZ" sz="2100" dirty="0"/>
              <a:t>Přechody – příklad výřez stavového diagramu</a:t>
            </a:r>
          </a:p>
        </p:txBody>
      </p:sp>
      <p:sp>
        <p:nvSpPr>
          <p:cNvPr id="2150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46FF55-ADB7-4552-89A2-6C273262316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48" y="1779985"/>
            <a:ext cx="6054328" cy="17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02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Události</a:t>
            </a:r>
          </a:p>
        </p:txBody>
      </p:sp>
      <p:sp>
        <p:nvSpPr>
          <p:cNvPr id="2253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02BA8B-D2C2-4855-AB4F-FA30FE1FCBC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576" y="449337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 dirty="0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 dirty="0"/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Událost volání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Nejjednodušší typ události, odpovídá metodě dané třídy, je vlastně požadavkem na její spuštění, ve svém důsledku spouští sérii akcí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Signální událost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Reprezentuje asynchronně předávané zprávy mezi objekty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Událost změny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Skládá se s klíčového slova </a:t>
            </a:r>
            <a:r>
              <a:rPr lang="cs-CZ" altLang="cs-CZ" sz="1800" dirty="0" err="1">
                <a:solidFill>
                  <a:srgbClr val="000000"/>
                </a:solidFill>
                <a:cs typeface="Arial" panose="020B0604020202020204" pitchFamily="34" charset="0"/>
              </a:rPr>
              <a:t>when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, podmínky a akce. Je aktivována, pokud je logická podmínka splněna.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Časová událost </a:t>
            </a:r>
            <a:r>
              <a:rPr lang="cs-CZ" altLang="cs-CZ" sz="1800" dirty="0" err="1">
                <a:solidFill>
                  <a:srgbClr val="000000"/>
                </a:solidFill>
                <a:cs typeface="Arial" panose="020B0604020202020204" pitchFamily="34" charset="0"/>
              </a:rPr>
              <a:t>Událost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 může být vygenerována po určité době, </a:t>
            </a:r>
            <a:r>
              <a:rPr lang="cs-CZ" altLang="cs-CZ" sz="1800" dirty="0" err="1">
                <a:solidFill>
                  <a:srgbClr val="000000"/>
                </a:solidFill>
                <a:cs typeface="Arial" panose="020B0604020202020204" pitchFamily="34" charset="0"/>
              </a:rPr>
              <a:t>after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 (20 minut)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err="1" smtClean="0">
                <a:solidFill>
                  <a:srgbClr val="000000"/>
                </a:solidFill>
              </a:rPr>
              <a:t>Entry</a:t>
            </a:r>
            <a:r>
              <a:rPr lang="cs-CZ" altLang="cs-CZ" sz="1800" dirty="0" smtClean="0">
                <a:solidFill>
                  <a:srgbClr val="000000"/>
                </a:solidFill>
              </a:rPr>
              <a:t>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je spuštěna automaticky, kdykoliv se do daného stavu dostaneme přechodem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Exit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Akce asociované s událostí exit jsou analogicky provedeny, kdykoliv je daný stav opuštěn přechodem.</a:t>
            </a:r>
          </a:p>
        </p:txBody>
      </p:sp>
    </p:spTree>
    <p:extLst>
      <p:ext uri="{BB962C8B-B14F-4D97-AF65-F5344CB8AC3E}">
        <p14:creationId xmlns:p14="http://schemas.microsoft.com/office/powerpoint/2010/main" val="707821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4968552" cy="507703"/>
          </a:xfrm>
        </p:spPr>
        <p:txBody>
          <a:bodyPr/>
          <a:lstStyle/>
          <a:p>
            <a:r>
              <a:rPr lang="cs-CZ" altLang="cs-CZ" sz="2100" dirty="0"/>
              <a:t>Příklad - Stavový diagram pro třídu zakázka</a:t>
            </a:r>
          </a:p>
        </p:txBody>
      </p:sp>
      <p:sp>
        <p:nvSpPr>
          <p:cNvPr id="2355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D48465-5E50-4AEF-B631-39E086D3DB54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14144"/>
            <a:ext cx="4273154" cy="39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395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Objektové metody modelování – podmínky předmětu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87524" y="771550"/>
            <a:ext cx="8064896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solidFill>
                  <a:srgbClr val="000000"/>
                </a:solidFill>
              </a:rPr>
              <a:t>Sylabus viz IS/STAG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12 přednášek a seminářů 1+2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Veřejně obhájení seminární práce 20 bodů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Písemná </a:t>
            </a:r>
            <a:r>
              <a:rPr lang="cs-CZ" sz="2000" dirty="0">
                <a:solidFill>
                  <a:srgbClr val="000000"/>
                </a:solidFill>
              </a:rPr>
              <a:t>zkouška 20 </a:t>
            </a:r>
            <a:r>
              <a:rPr lang="cs-CZ" sz="2000" dirty="0" smtClean="0">
                <a:solidFill>
                  <a:srgbClr val="000000"/>
                </a:solidFill>
              </a:rPr>
              <a:t>bodů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Ústní zkouška 20 </a:t>
            </a:r>
            <a:r>
              <a:rPr lang="cs-CZ" sz="2000" dirty="0" smtClean="0">
                <a:solidFill>
                  <a:srgbClr val="000000"/>
                </a:solidFill>
              </a:rPr>
              <a:t>bodů</a:t>
            </a:r>
            <a:endParaRPr lang="cs-CZ" sz="2000" dirty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DOCHÁZKA min. 50</a:t>
            </a:r>
            <a:r>
              <a:rPr lang="cs-CZ" sz="2000" dirty="0">
                <a:solidFill>
                  <a:srgbClr val="000000"/>
                </a:solidFill>
              </a:rPr>
              <a:t>%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Software I: </a:t>
            </a:r>
            <a:r>
              <a:rPr lang="cs-CZ" sz="2000" dirty="0" err="1">
                <a:solidFill>
                  <a:srgbClr val="000000"/>
                </a:solidFill>
              </a:rPr>
              <a:t>Rational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Enterprise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Architect</a:t>
            </a:r>
            <a:r>
              <a:rPr lang="cs-CZ" sz="2000" dirty="0">
                <a:solidFill>
                  <a:srgbClr val="000000"/>
                </a:solidFill>
              </a:rPr>
              <a:t> na A501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Software II: MS VISIO</a:t>
            </a:r>
          </a:p>
          <a:p>
            <a:pPr algn="just"/>
            <a:r>
              <a:rPr lang="cs-CZ" sz="2000" dirty="0" err="1">
                <a:solidFill>
                  <a:srgbClr val="000000"/>
                </a:solidFill>
              </a:rPr>
              <a:t>Literat</a:t>
            </a:r>
            <a:r>
              <a:rPr lang="cs-CZ" sz="2000" dirty="0">
                <a:solidFill>
                  <a:srgbClr val="000000"/>
                </a:solidFill>
              </a:rPr>
              <a:t>.: H. </a:t>
            </a:r>
            <a:r>
              <a:rPr lang="cs-CZ" sz="2000" dirty="0" err="1">
                <a:solidFill>
                  <a:srgbClr val="000000"/>
                </a:solidFill>
              </a:rPr>
              <a:t>Kanisová</a:t>
            </a:r>
            <a:r>
              <a:rPr lang="cs-CZ" sz="2000" dirty="0">
                <a:solidFill>
                  <a:srgbClr val="000000"/>
                </a:solidFill>
              </a:rPr>
              <a:t>, M. Muller: UML srozumitelně, </a:t>
            </a:r>
            <a:r>
              <a:rPr lang="cs-CZ" sz="2000" dirty="0" err="1">
                <a:solidFill>
                  <a:srgbClr val="000000"/>
                </a:solidFill>
              </a:rPr>
              <a:t>Computer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press</a:t>
            </a:r>
            <a:r>
              <a:rPr lang="cs-CZ" sz="2000" dirty="0">
                <a:solidFill>
                  <a:srgbClr val="000000"/>
                </a:solidFill>
              </a:rPr>
              <a:t>, ISBN 80-251-0231-9 + </a:t>
            </a:r>
            <a:r>
              <a:rPr lang="cs-CZ" sz="2000" dirty="0" smtClean="0">
                <a:solidFill>
                  <a:srgbClr val="000000"/>
                </a:solidFill>
              </a:rPr>
              <a:t>sylabus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Souběžné stavové diagramy</a:t>
            </a:r>
          </a:p>
        </p:txBody>
      </p:sp>
      <p:sp>
        <p:nvSpPr>
          <p:cNvPr id="2458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366BE1-5933-4CD9-AB27-4729FBB11852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00188"/>
            <a:ext cx="6143625" cy="28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146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Stavové diagramy souhrn</a:t>
            </a:r>
          </a:p>
        </p:txBody>
      </p:sp>
      <p:sp>
        <p:nvSpPr>
          <p:cNvPr id="2560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A1D90E-FFE5-4240-91F5-C4E38F9C199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857251"/>
            <a:ext cx="5947172" cy="39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788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Příklady diagramů</a:t>
            </a:r>
          </a:p>
        </p:txBody>
      </p:sp>
      <p:sp>
        <p:nvSpPr>
          <p:cNvPr id="2663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3227DC-C170-460E-9B46-040388C28F7F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899592" y="771550"/>
            <a:ext cx="6172200" cy="374441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2400" dirty="0"/>
              <a:t>Viz public a cvičení </a:t>
            </a:r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1800" dirty="0"/>
              <a:t>Příklad – Přijímací řízení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</a:t>
            </a:r>
            <a:r>
              <a:rPr lang="cs-CZ" altLang="cs-CZ" sz="1800" dirty="0" err="1"/>
              <a:t>class</a:t>
            </a:r>
            <a:r>
              <a:rPr lang="cs-CZ" altLang="cs-CZ" sz="1800" dirty="0"/>
              <a:t> diagram – rozvrh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use case – bankomat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diagram aktivit (úvod) - zadávání diplomových a bakalářských prací do IS/STAG</a:t>
            </a:r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10195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Použitá literatura</a:t>
            </a:r>
          </a:p>
        </p:txBody>
      </p:sp>
      <p:sp>
        <p:nvSpPr>
          <p:cNvPr id="2765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43DC55-0935-444B-B1DC-5F51551BECD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971600" y="703189"/>
            <a:ext cx="6172200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1800" dirty="0" err="1"/>
              <a:t>Kanisová</a:t>
            </a:r>
            <a:r>
              <a:rPr lang="cs-CZ" altLang="cs-CZ" sz="1800" dirty="0"/>
              <a:t> H., Muller M.: UML srozumitelně, </a:t>
            </a:r>
            <a:r>
              <a:rPr lang="cs-CZ" altLang="cs-CZ" sz="1800" dirty="0" err="1"/>
              <a:t>Computer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press</a:t>
            </a:r>
            <a:r>
              <a:rPr lang="cs-CZ" altLang="cs-CZ" sz="1800" dirty="0"/>
              <a:t>, 2004, ISBN 80-251-0231-9</a:t>
            </a:r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1800" dirty="0"/>
              <a:t>Jacobson I., </a:t>
            </a:r>
            <a:r>
              <a:rPr lang="cs-CZ" altLang="cs-CZ" sz="1800" dirty="0" err="1"/>
              <a:t>Booch</a:t>
            </a:r>
            <a:r>
              <a:rPr lang="cs-CZ" altLang="cs-CZ" sz="1800" dirty="0"/>
              <a:t> G., </a:t>
            </a:r>
            <a:r>
              <a:rPr lang="cs-CZ" altLang="cs-CZ" sz="1800" dirty="0" err="1"/>
              <a:t>Rumbaugh</a:t>
            </a:r>
            <a:r>
              <a:rPr lang="cs-CZ" altLang="cs-CZ" sz="1800" dirty="0"/>
              <a:t> J.: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Unified</a:t>
            </a:r>
            <a:r>
              <a:rPr lang="cs-CZ" altLang="cs-CZ" sz="1800" dirty="0"/>
              <a:t> Software </a:t>
            </a:r>
            <a:r>
              <a:rPr lang="cs-CZ" altLang="cs-CZ" sz="1800" dirty="0" err="1"/>
              <a:t>Development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Process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Addison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Wesley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Longman</a:t>
            </a:r>
            <a:r>
              <a:rPr lang="cs-CZ" altLang="cs-CZ" sz="1800" dirty="0"/>
              <a:t>, 1999, ISBN 0-201-57169-2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Software ke cvičení:</a:t>
            </a:r>
          </a:p>
          <a:p>
            <a:pPr lvl="1">
              <a:buFontTx/>
              <a:buNone/>
            </a:pPr>
            <a:r>
              <a:rPr lang="cs-CZ" altLang="cs-CZ" sz="1800" dirty="0"/>
              <a:t>CASE: </a:t>
            </a:r>
            <a:r>
              <a:rPr lang="cs-CZ" altLang="cs-CZ" sz="1800" dirty="0" err="1"/>
              <a:t>Rational</a:t>
            </a:r>
            <a:r>
              <a:rPr lang="cs-CZ" altLang="cs-CZ" sz="1800" dirty="0"/>
              <a:t> software </a:t>
            </a:r>
            <a:r>
              <a:rPr lang="cs-CZ" altLang="cs-CZ" sz="1800" dirty="0" err="1"/>
              <a:t>development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platform</a:t>
            </a:r>
            <a:r>
              <a:rPr lang="cs-CZ" altLang="cs-CZ" sz="1800" dirty="0"/>
              <a:t>, IBM</a:t>
            </a:r>
          </a:p>
          <a:p>
            <a:pPr lvl="1">
              <a:buFontTx/>
              <a:buNone/>
            </a:pPr>
            <a:r>
              <a:rPr lang="cs-CZ" altLang="cs-CZ" sz="1500" dirty="0" err="1"/>
              <a:t>Architect</a:t>
            </a:r>
            <a:r>
              <a:rPr lang="cs-CZ" altLang="cs-CZ" sz="1500" dirty="0"/>
              <a:t> </a:t>
            </a:r>
            <a:r>
              <a:rPr lang="cs-CZ" altLang="cs-CZ" sz="1500" dirty="0" err="1"/>
              <a:t>Enterprise</a:t>
            </a:r>
            <a:r>
              <a:rPr lang="cs-CZ" altLang="cs-CZ" sz="1500" dirty="0"/>
              <a:t> </a:t>
            </a:r>
            <a:r>
              <a:rPr lang="cs-CZ" altLang="cs-CZ" sz="1500" dirty="0" err="1"/>
              <a:t>fmy</a:t>
            </a:r>
            <a:r>
              <a:rPr lang="cs-CZ" altLang="cs-CZ" sz="1500" dirty="0"/>
              <a:t> </a:t>
            </a:r>
            <a:r>
              <a:rPr lang="cs-CZ" altLang="cs-CZ" sz="1500" dirty="0" err="1"/>
              <a:t>Sparksystem</a:t>
            </a:r>
            <a:r>
              <a:rPr lang="cs-CZ" altLang="cs-CZ" sz="1500" dirty="0"/>
              <a:t>, trial verze</a:t>
            </a:r>
          </a:p>
          <a:p>
            <a:pPr lvl="1">
              <a:buFontTx/>
              <a:buNone/>
            </a:pPr>
            <a:r>
              <a:rPr lang="cs-CZ" altLang="cs-CZ" sz="1500" dirty="0"/>
              <a:t>Viz http://www.sparxsystems.com.au/products/ea/trial.html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326889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Co je UML shrnutí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90F1D-0DD1-4147-840A-156EE06C7E2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259632" y="896590"/>
            <a:ext cx="6456362" cy="3835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UML (</a:t>
            </a:r>
            <a:r>
              <a:rPr lang="cs-CZ" altLang="cs-CZ" sz="2100" dirty="0" err="1"/>
              <a:t>Unified</a:t>
            </a:r>
            <a:r>
              <a:rPr lang="cs-CZ" altLang="cs-CZ" sz="2100" dirty="0"/>
              <a:t> Modeling </a:t>
            </a:r>
            <a:r>
              <a:rPr lang="cs-CZ" altLang="cs-CZ" sz="2100" dirty="0" err="1"/>
              <a:t>Language</a:t>
            </a:r>
            <a:r>
              <a:rPr lang="cs-CZ" altLang="cs-CZ" sz="2100" dirty="0"/>
              <a:t>) je notace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 err="1"/>
              <a:t>visualizace</a:t>
            </a:r>
            <a:endParaRPr lang="cs-CZ" altLang="cs-CZ" sz="1800" dirty="0"/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specifikace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tvorby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dokumentace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produktů s podílem software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Přidané hodnoty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Otevřený standard OMG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Pokrývá celý životní cyklus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Podpora nástroji</a:t>
            </a:r>
          </a:p>
          <a:p>
            <a:pPr>
              <a:lnSpc>
                <a:spcPct val="80000"/>
              </a:lnSpc>
            </a:pPr>
            <a:endParaRPr lang="cs-CZ" altLang="cs-CZ" sz="15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7346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Model vs. diagram</a:t>
            </a:r>
          </a:p>
        </p:txBody>
      </p:sp>
      <p:sp>
        <p:nvSpPr>
          <p:cNvPr id="81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ECAD84-B1C4-424E-95CC-4E639A79D76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0" y="1179513"/>
            <a:ext cx="3243263" cy="3371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altLang="cs-CZ" sz="1500"/>
              <a:t>Model je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Zjednodušená reprezentace reality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Popis systému z jednoho úhlu pohledu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Abstrakce s konkrétním účelem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lnSpc>
                <a:spcPct val="80000"/>
              </a:lnSpc>
            </a:pPr>
            <a:r>
              <a:rPr lang="cs-CZ" altLang="cs-CZ" sz="1500"/>
              <a:t>Proč modelujeme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Usnadnění úvah díky vyšší abstrakci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Lepší porozumění vytvářenému systému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Složitý systém není možné vnímat vcelku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mtClean="0"/>
          </a:p>
          <a:p>
            <a:pPr>
              <a:lnSpc>
                <a:spcPct val="80000"/>
              </a:lnSpc>
            </a:pPr>
            <a:r>
              <a:rPr lang="cs-CZ" altLang="cs-CZ" sz="1500"/>
              <a:t>Diagram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jeden pohled do modelu (1:N)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grafické znázornění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</p:txBody>
      </p:sp>
      <p:pic>
        <p:nvPicPr>
          <p:cNvPr id="8196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803275"/>
            <a:ext cx="2143125" cy="166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0" descr="L:\franek\plan\1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1" y="1491630"/>
            <a:ext cx="2839641" cy="2244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205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modely a role tvůrců SW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391D9-E038-4F2F-AE27-1FDA4A4AA5B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50094"/>
            <a:ext cx="5347097" cy="36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580112" y="2643758"/>
            <a:ext cx="136815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347864" y="1491630"/>
            <a:ext cx="223224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6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100" dirty="0"/>
              <a:t>Model objektové spolupráce, </a:t>
            </a:r>
            <a:r>
              <a:rPr lang="cs-CZ" sz="2100" dirty="0" smtClean="0"/>
              <a:t>resp</a:t>
            </a:r>
            <a:r>
              <a:rPr lang="cs-CZ" sz="2100" dirty="0"/>
              <a:t>. modely interakce objektů</a:t>
            </a:r>
          </a:p>
        </p:txBody>
      </p:sp>
      <p:sp>
        <p:nvSpPr>
          <p:cNvPr id="1127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6C380-CB28-4748-9AB3-CFA2500467D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827584" y="915566"/>
            <a:ext cx="6172200" cy="36972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1800" dirty="0"/>
              <a:t>Pro modelování spolupráce objektů se používají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dirty="0"/>
              <a:t>dva základní typy interakčních diagramů: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800" dirty="0"/>
              <a:t>Sekvenční diagramy</a:t>
            </a:r>
          </a:p>
          <a:p>
            <a:pPr lvl="2">
              <a:buFont typeface="Times New Roman" panose="02020603050405020304" pitchFamily="18" charset="0"/>
              <a:buChar char="⁃"/>
            </a:pPr>
            <a:r>
              <a:rPr lang="cs-CZ" altLang="cs-CZ" sz="1500" dirty="0" err="1"/>
              <a:t>Object</a:t>
            </a:r>
            <a:r>
              <a:rPr lang="cs-CZ" altLang="cs-CZ" sz="1500" dirty="0"/>
              <a:t> </a:t>
            </a:r>
            <a:r>
              <a:rPr lang="cs-CZ" altLang="cs-CZ" sz="1500" dirty="0" err="1"/>
              <a:t>Sequence</a:t>
            </a:r>
            <a:r>
              <a:rPr lang="cs-CZ" altLang="cs-CZ" sz="1500" dirty="0"/>
              <a:t> diagram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800" dirty="0"/>
              <a:t>Diagramy objektové spolupráce</a:t>
            </a:r>
          </a:p>
          <a:p>
            <a:pPr lvl="2">
              <a:buFont typeface="Times New Roman" panose="02020603050405020304" pitchFamily="18" charset="0"/>
              <a:buChar char="⁃"/>
            </a:pPr>
            <a:r>
              <a:rPr lang="cs-CZ" altLang="cs-CZ" sz="1500" dirty="0" err="1"/>
              <a:t>Object</a:t>
            </a:r>
            <a:r>
              <a:rPr lang="cs-CZ" altLang="cs-CZ" sz="1500" dirty="0"/>
              <a:t> </a:t>
            </a:r>
            <a:r>
              <a:rPr lang="cs-CZ" altLang="cs-CZ" sz="1500" dirty="0" err="1"/>
              <a:t>Collaboration</a:t>
            </a:r>
            <a:r>
              <a:rPr lang="cs-CZ" altLang="cs-CZ" sz="1500" dirty="0"/>
              <a:t> </a:t>
            </a:r>
            <a:r>
              <a:rPr lang="cs-CZ" altLang="cs-CZ" sz="1500" dirty="0" err="1"/>
              <a:t>Diagrams</a:t>
            </a: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1650" dirty="0"/>
              <a:t> </a:t>
            </a:r>
          </a:p>
          <a:p>
            <a:r>
              <a:rPr lang="cs-CZ" altLang="cs-CZ" sz="1800" dirty="0"/>
              <a:t>Jedná se o převod slovního popisu scénáře případu užití na model interakce předem identifikovaných tříd.</a:t>
            </a:r>
          </a:p>
          <a:p>
            <a:pPr lvl="1"/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42494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72608" cy="507703"/>
          </a:xfrm>
        </p:spPr>
        <p:txBody>
          <a:bodyPr/>
          <a:lstStyle/>
          <a:p>
            <a:r>
              <a:rPr lang="cs-CZ" altLang="cs-CZ" sz="2100" dirty="0"/>
              <a:t>Scénář případu užití založit montážní list</a:t>
            </a:r>
          </a:p>
        </p:txBody>
      </p:sp>
      <p:sp>
        <p:nvSpPr>
          <p:cNvPr id="1229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DB4CF0-F9B4-4061-AF34-C7B664BDCC3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1339453"/>
            <a:ext cx="5911454" cy="31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92688" cy="507703"/>
          </a:xfrm>
        </p:spPr>
        <p:txBody>
          <a:bodyPr/>
          <a:lstStyle/>
          <a:p>
            <a:r>
              <a:rPr lang="cs-CZ" altLang="cs-CZ" sz="1950" dirty="0"/>
              <a:t>Sekvenční diagram případu užití založit montážní list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0E26E-D1C9-44D0-BFF0-4616AFBD7534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2"/>
            <a:ext cx="6050756" cy="32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diagramy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63ACA6-DC63-4568-8CB7-8E679CBB4200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736600"/>
            <a:ext cx="6210300" cy="3617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/>
            <a:endParaRPr lang="cs-CZ" altLang="cs-CZ" smtClean="0"/>
          </a:p>
        </p:txBody>
      </p:sp>
      <p:pic>
        <p:nvPicPr>
          <p:cNvPr id="7175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1590"/>
            <a:ext cx="6003131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ovéPole 7"/>
          <p:cNvSpPr txBox="1">
            <a:spLocks noChangeArrowheads="1"/>
          </p:cNvSpPr>
          <p:nvPr/>
        </p:nvSpPr>
        <p:spPr bwMode="auto">
          <a:xfrm>
            <a:off x="1893094" y="4339829"/>
            <a:ext cx="5893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050">
                <a:latin typeface="Tahoma" panose="020B0604030504040204" pitchFamily="34" charset="0"/>
              </a:rPr>
              <a:t>Zdroj: http://objekty.vse.cz/Objekty/MetodikyANotace-UMLDiagramy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63688" y="1203598"/>
            <a:ext cx="4320480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3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altLang="cs-CZ" sz="2100" dirty="0"/>
              <a:t>Sekvenční diagram s popisem kroků scénáře</a:t>
            </a:r>
          </a:p>
        </p:txBody>
      </p:sp>
      <p:sp>
        <p:nvSpPr>
          <p:cNvPr id="1434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4EBD6-24C1-4688-93ED-14AA7685EF51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1660922"/>
            <a:ext cx="5724525" cy="24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100" dirty="0"/>
              <a:t>Diagram objektové spolupráce případu užití montážní list</a:t>
            </a:r>
          </a:p>
        </p:txBody>
      </p:sp>
      <p:sp>
        <p:nvSpPr>
          <p:cNvPr id="1536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915261-5EE4-4E39-A14A-EB71E0991F57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1178719"/>
            <a:ext cx="584001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8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altLang="cs-CZ" sz="2100" dirty="0"/>
              <a:t>Diagram objektové spolupráce s číslováním zpráv</a:t>
            </a:r>
          </a:p>
        </p:txBody>
      </p:sp>
      <p:sp>
        <p:nvSpPr>
          <p:cNvPr id="1639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09B80-3AD2-4689-B6ED-0BCC6E9A05C0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"/>
          <a:stretch>
            <a:fillRect/>
          </a:stretch>
        </p:blipFill>
        <p:spPr bwMode="auto">
          <a:xfrm>
            <a:off x="1785938" y="1232298"/>
            <a:ext cx="5679281" cy="3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altLang="cs-CZ" sz="2100" dirty="0"/>
              <a:t>Scénář případu užití Zobrazit detail zakázky</a:t>
            </a:r>
          </a:p>
        </p:txBody>
      </p:sp>
      <p:sp>
        <p:nvSpPr>
          <p:cNvPr id="1741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829AD2-8AD5-4A5B-B454-7DB036D3D3C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01"/>
          <a:stretch>
            <a:fillRect/>
          </a:stretch>
        </p:blipFill>
        <p:spPr bwMode="auto">
          <a:xfrm>
            <a:off x="1785938" y="1660923"/>
            <a:ext cx="5518547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altLang="cs-CZ" sz="2100" dirty="0"/>
              <a:t>Sekvenční diagram případu </a:t>
            </a:r>
            <a:r>
              <a:rPr lang="cs-CZ" altLang="cs-CZ" sz="2100" dirty="0" smtClean="0"/>
              <a:t>užití</a:t>
            </a:r>
            <a:endParaRPr lang="cs-CZ" altLang="cs-CZ" sz="2100" dirty="0"/>
          </a:p>
        </p:txBody>
      </p:sp>
      <p:sp>
        <p:nvSpPr>
          <p:cNvPr id="1843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408B18-0FB9-4B4C-B649-EA7E3ED7C9E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8" b="6670"/>
          <a:stretch>
            <a:fillRect/>
          </a:stretch>
        </p:blipFill>
        <p:spPr bwMode="auto">
          <a:xfrm>
            <a:off x="1625204" y="1714500"/>
            <a:ext cx="6088856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84355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 smtClean="0"/>
              <a:t>Zobrazení detailu </a:t>
            </a:r>
            <a:r>
              <a:rPr lang="cs-CZ" altLang="cs-CZ" dirty="0"/>
              <a:t>zakázky s objekty rozhraní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Diagram objektové </a:t>
            </a:r>
            <a:r>
              <a:rPr lang="cs-CZ" altLang="cs-CZ" sz="2100" dirty="0" smtClean="0"/>
              <a:t>spolupráce</a:t>
            </a:r>
            <a:endParaRPr lang="cs-CZ" altLang="cs-CZ" dirty="0" smtClean="0"/>
          </a:p>
        </p:txBody>
      </p:sp>
      <p:sp>
        <p:nvSpPr>
          <p:cNvPr id="1946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916AF8-7E72-4094-B4F3-0DFA8B1F905F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75" y="1419088"/>
            <a:ext cx="616148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73899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 smtClean="0"/>
              <a:t>Diagram objektové spolupráce případu </a:t>
            </a:r>
            <a:r>
              <a:rPr lang="cs-CZ" altLang="cs-CZ" dirty="0"/>
              <a:t>užití Zobrazit detail zakázky s objekty rozhraní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0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UML </a:t>
            </a:r>
            <a:r>
              <a:rPr lang="cs-CZ" altLang="cs-CZ" sz="2100" dirty="0" smtClean="0"/>
              <a:t>diagramy přehled</a:t>
            </a:r>
            <a:endParaRPr lang="cs-CZ" altLang="cs-CZ" sz="2100" dirty="0"/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831164-3E22-40A9-BED8-790A0CE5EA93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736600"/>
            <a:ext cx="6210300" cy="3617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/>
            <a:endParaRPr lang="cs-CZ" altLang="cs-CZ" dirty="0" smtClean="0"/>
          </a:p>
        </p:txBody>
      </p:sp>
      <p:pic>
        <p:nvPicPr>
          <p:cNvPr id="9223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2" y="1178719"/>
            <a:ext cx="6003131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ovéPole 7"/>
          <p:cNvSpPr txBox="1">
            <a:spLocks noChangeArrowheads="1"/>
          </p:cNvSpPr>
          <p:nvPr/>
        </p:nvSpPr>
        <p:spPr bwMode="auto">
          <a:xfrm>
            <a:off x="1893094" y="4339829"/>
            <a:ext cx="5893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050">
                <a:latin typeface="Tahoma" panose="020B0604030504040204" pitchFamily="34" charset="0"/>
              </a:rPr>
              <a:t>Zdroj: http://objekty.vse.cz/Objekty/MetodikyANotace-UMLDiagramy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63688" y="1563638"/>
            <a:ext cx="5832648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995936" y="1923678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995936" y="3003798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95936" y="3607113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5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Příklady diagramů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2400" dirty="0"/>
              <a:t>Viz </a:t>
            </a:r>
            <a:r>
              <a:rPr lang="cs-CZ" altLang="cs-CZ" sz="2400" dirty="0" smtClean="0"/>
              <a:t>cvičení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1800" dirty="0"/>
              <a:t>Příklad </a:t>
            </a:r>
            <a:r>
              <a:rPr lang="cs-CZ" altLang="cs-CZ" sz="1800" dirty="0" err="1"/>
              <a:t>class</a:t>
            </a:r>
            <a:r>
              <a:rPr lang="cs-CZ" altLang="cs-CZ" sz="1800" dirty="0"/>
              <a:t> diagram – rozvrh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use case – bankomat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diagram aktivit (úvod) - zadávání diplomových a bakalářských prací do IS/STAG</a:t>
            </a:r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41206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4536504" cy="507703"/>
          </a:xfrm>
        </p:spPr>
        <p:txBody>
          <a:bodyPr/>
          <a:lstStyle/>
          <a:p>
            <a:r>
              <a:rPr lang="cs-CZ" altLang="cs-CZ" sz="2100" dirty="0"/>
              <a:t>Příklady </a:t>
            </a:r>
            <a:r>
              <a:rPr lang="cs-CZ" altLang="cs-CZ" sz="2100" dirty="0" smtClean="0"/>
              <a:t>diagramů další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 smtClean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2400" dirty="0" smtClean="0"/>
              <a:t>Viz public a složka souborů v </a:t>
            </a:r>
            <a:r>
              <a:rPr lang="cs-CZ" altLang="cs-CZ" sz="2400" dirty="0" err="1" smtClean="0"/>
              <a:t>elearningu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7322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5328592" cy="507703"/>
          </a:xfrm>
        </p:spPr>
        <p:txBody>
          <a:bodyPr/>
          <a:lstStyle/>
          <a:p>
            <a:r>
              <a:rPr lang="cs-CZ" altLang="cs-CZ" sz="2100" dirty="0" smtClean="0"/>
              <a:t>Seminář – zadání seminárních prací a diskuze 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3528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 smtClean="0"/>
          </a:p>
          <a:p>
            <a:pPr lvl="1" algn="ctr">
              <a:buFontTx/>
              <a:buNone/>
            </a:pPr>
            <a:r>
              <a:rPr lang="cs-CZ" altLang="cs-CZ" sz="2400" smtClean="0"/>
              <a:t>PREZENTACE </a:t>
            </a:r>
            <a:r>
              <a:rPr lang="cs-CZ" altLang="cs-CZ" sz="2400" dirty="0" smtClean="0"/>
              <a:t>TÉMAT SEMINÁRNÍCH PRACÍ</a:t>
            </a:r>
          </a:p>
          <a:p>
            <a:pPr lvl="1" algn="ctr">
              <a:buFontTx/>
              <a:buNone/>
            </a:pPr>
            <a:r>
              <a:rPr lang="cs-CZ" altLang="cs-CZ" sz="2400" dirty="0" smtClean="0"/>
              <a:t>Příklady na </a:t>
            </a:r>
            <a:r>
              <a:rPr lang="cs-CZ" altLang="cs-CZ" sz="2400" dirty="0" err="1" smtClean="0"/>
              <a:t>elearning</a:t>
            </a:r>
            <a:r>
              <a:rPr lang="cs-CZ" altLang="cs-CZ" sz="2400" dirty="0" smtClean="0"/>
              <a:t> portálu</a:t>
            </a:r>
            <a:endParaRPr lang="cs-CZ" altLang="cs-CZ" sz="2400" dirty="0"/>
          </a:p>
          <a:p>
            <a:pPr lvl="1" algn="ctr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15356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modely a role tvůrců SW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B51FE1-C669-4EA4-9DA5-46D8F546FCD5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7" y="805457"/>
            <a:ext cx="5347097" cy="36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49342" y="3723878"/>
            <a:ext cx="642938" cy="37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50" dirty="0">
                <a:solidFill>
                  <a:schemeClr val="bg1">
                    <a:lumMod val="50000"/>
                  </a:schemeClr>
                </a:solidFill>
              </a:rPr>
              <a:t>* UML2</a:t>
            </a:r>
            <a:endParaRPr lang="cs-CZ" sz="1350" dirty="0"/>
          </a:p>
        </p:txBody>
      </p:sp>
      <p:sp>
        <p:nvSpPr>
          <p:cNvPr id="2" name="Obdélník 1"/>
          <p:cNvSpPr/>
          <p:nvPr/>
        </p:nvSpPr>
        <p:spPr>
          <a:xfrm>
            <a:off x="3419872" y="1419622"/>
            <a:ext cx="223224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Základní modely UP</a:t>
            </a:r>
          </a:p>
        </p:txBody>
      </p:sp>
      <p:sp>
        <p:nvSpPr>
          <p:cNvPr id="819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AA231B-4044-4227-93C0-D3967FAA9A6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1071563"/>
            <a:ext cx="5947172" cy="14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03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Účastníci vývoje SW</a:t>
            </a:r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23903F-E1CD-4FE5-BAC5-3BF892B4194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589360"/>
            <a:ext cx="4972050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Iterační proces vývoje SW, role, postup</a:t>
            </a:r>
          </a:p>
        </p:txBody>
      </p:sp>
      <p:sp>
        <p:nvSpPr>
          <p:cNvPr id="1126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A485F7-16A7-40B7-BED6-70D07513B0D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536575"/>
            <a:ext cx="6172200" cy="423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6" y="803672"/>
            <a:ext cx="5484019" cy="39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907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Iterační proces postupu vývoje SW</a:t>
            </a:r>
          </a:p>
        </p:txBody>
      </p:sp>
      <p:sp>
        <p:nvSpPr>
          <p:cNvPr id="1229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E25DC0-E788-4547-BC73-CBFCFE3A1FB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>
            <a:fillRect/>
          </a:stretch>
        </p:blipFill>
        <p:spPr bwMode="auto">
          <a:xfrm>
            <a:off x="1357313" y="642938"/>
            <a:ext cx="6268641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9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Iterace</a:t>
            </a:r>
          </a:p>
        </p:txBody>
      </p:sp>
      <p:sp>
        <p:nvSpPr>
          <p:cNvPr id="1331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FDD8D3-6159-4964-A67E-B9C3F980C485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536575"/>
            <a:ext cx="6172200" cy="423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964406"/>
            <a:ext cx="6107906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15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651</Words>
  <Application>Microsoft Office PowerPoint</Application>
  <PresentationFormat>Předvádění na obrazovce (16:9)</PresentationFormat>
  <Paragraphs>209</Paragraphs>
  <Slides>40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Enriqueta</vt:lpstr>
      <vt:lpstr>Tahoma</vt:lpstr>
      <vt:lpstr>Times New Roman</vt:lpstr>
      <vt:lpstr>Wingdings</vt:lpstr>
      <vt:lpstr>SLU</vt:lpstr>
      <vt:lpstr>Objektové metody modelování</vt:lpstr>
      <vt:lpstr>Objektové metody modelování – podmínky předmětu </vt:lpstr>
      <vt:lpstr>UML diagramy</vt:lpstr>
      <vt:lpstr>UML modely a role tvůrců SW</vt:lpstr>
      <vt:lpstr>Základní modely UP</vt:lpstr>
      <vt:lpstr>Účastníci vývoje SW</vt:lpstr>
      <vt:lpstr>Iterační proces vývoje SW, role, postup</vt:lpstr>
      <vt:lpstr>Iterační proces postupu vývoje SW</vt:lpstr>
      <vt:lpstr>Iterace</vt:lpstr>
      <vt:lpstr>Diagramy seskupení - packages</vt:lpstr>
      <vt:lpstr>Příklad diagramu seskupení tříd „Zákazník“</vt:lpstr>
      <vt:lpstr>Závislosti seskupení</vt:lpstr>
      <vt:lpstr>Seskupení a jejich rozhraní</vt:lpstr>
      <vt:lpstr>Seskupení komponent</vt:lpstr>
      <vt:lpstr>Příklad stavového diagramu</vt:lpstr>
      <vt:lpstr>Složený stav s jeho podstavy</vt:lpstr>
      <vt:lpstr>Přechody – příklad výřez stavového diagramu</vt:lpstr>
      <vt:lpstr>Události</vt:lpstr>
      <vt:lpstr>Příklad - Stavový diagram pro třídu zakázka</vt:lpstr>
      <vt:lpstr>Souběžné stavové diagramy</vt:lpstr>
      <vt:lpstr>Stavové diagramy souhrn</vt:lpstr>
      <vt:lpstr>Příklady diagramů</vt:lpstr>
      <vt:lpstr>Použitá literatura</vt:lpstr>
      <vt:lpstr>Co je UML shrnutí</vt:lpstr>
      <vt:lpstr>Model vs. diagram</vt:lpstr>
      <vt:lpstr>UML modely a role tvůrců SW</vt:lpstr>
      <vt:lpstr>Model objektové spolupráce, resp. modely interakce objektů</vt:lpstr>
      <vt:lpstr>Scénář případu užití založit montážní list</vt:lpstr>
      <vt:lpstr>Sekvenční diagram případu užití založit montážní list</vt:lpstr>
      <vt:lpstr>Sekvenční diagram s popisem kroků scénáře</vt:lpstr>
      <vt:lpstr>Diagram objektové spolupráce případu užití montážní list</vt:lpstr>
      <vt:lpstr>Diagram objektové spolupráce s číslováním zpráv</vt:lpstr>
      <vt:lpstr>Scénář případu užití Zobrazit detail zakázky</vt:lpstr>
      <vt:lpstr>Sekvenční diagram případu užití</vt:lpstr>
      <vt:lpstr>Diagram objektové spolupráce</vt:lpstr>
      <vt:lpstr>UML diagramy přehled</vt:lpstr>
      <vt:lpstr>Příklady diagramů</vt:lpstr>
      <vt:lpstr>Příklady diagramů další</vt:lpstr>
      <vt:lpstr>Seminář – zadání seminárních prací a diskuze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Zdeněk Franěk</cp:lastModifiedBy>
  <cp:revision>224</cp:revision>
  <dcterms:created xsi:type="dcterms:W3CDTF">2016-07-06T15:42:34Z</dcterms:created>
  <dcterms:modified xsi:type="dcterms:W3CDTF">2018-04-17T15:34:57Z</dcterms:modified>
</cp:coreProperties>
</file>