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64" r:id="rId3"/>
    <p:sldId id="296" r:id="rId4"/>
    <p:sldId id="297" r:id="rId5"/>
    <p:sldId id="298" r:id="rId6"/>
    <p:sldId id="299" r:id="rId7"/>
    <p:sldId id="300" r:id="rId8"/>
    <p:sldId id="301" r:id="rId9"/>
    <p:sldId id="304" r:id="rId10"/>
    <p:sldId id="302" r:id="rId11"/>
    <p:sldId id="303" r:id="rId12"/>
    <p:sldId id="311" r:id="rId13"/>
    <p:sldId id="305" r:id="rId14"/>
    <p:sldId id="306" r:id="rId15"/>
    <p:sldId id="307" r:id="rId16"/>
    <p:sldId id="308" r:id="rId17"/>
    <p:sldId id="309" r:id="rId18"/>
    <p:sldId id="310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5" r:id="rId31"/>
    <p:sldId id="326" r:id="rId32"/>
    <p:sldId id="324" r:id="rId33"/>
    <p:sldId id="327" r:id="rId34"/>
    <p:sldId id="328" r:id="rId35"/>
    <p:sldId id="329" r:id="rId36"/>
    <p:sldId id="330" r:id="rId37"/>
    <p:sldId id="331" r:id="rId38"/>
    <p:sldId id="332" r:id="rId39"/>
    <p:sldId id="333" r:id="rId40"/>
    <p:sldId id="295" r:id="rId4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53" d="100"/>
          <a:sy n="153" d="100"/>
        </p:scale>
        <p:origin x="33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360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868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7195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922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081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5242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1791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7488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1813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7273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088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315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6059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8465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4973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5025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7118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726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5327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9716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2466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834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708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074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815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01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780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53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45B0F-7D35-4C58-98B9-93963BADEA3C}" type="datetime1">
              <a:rPr lang="cs-CZ" smtClean="0"/>
              <a:pPr>
                <a:defRPr/>
              </a:pPr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Úvod do objektového modelování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607-F9B2-48E7-B19D-A86108C6E63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173719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26318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6283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Objektové metody modelování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Tutoriál I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RNDr. Zdeněk Franěk,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87624" y="2427734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Úvod do objektového modelování, třídy</a:t>
            </a:r>
            <a:r>
              <a:rPr lang="cs-CZ" smtClean="0">
                <a:solidFill>
                  <a:schemeClr val="bg1"/>
                </a:solidFill>
              </a:rPr>
              <a:t>, objekty a USE CASE</a:t>
            </a:r>
            <a:endParaRPr lang="cs-CZ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4195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0"/>
              </a:spcBef>
              <a:buNone/>
            </a:pPr>
            <a:r>
              <a:rPr lang="pl-PL" sz="2000" dirty="0">
                <a:solidFill>
                  <a:srgbClr val="000000"/>
                </a:solidFill>
              </a:rPr>
              <a:t>Základní pojmy – </a:t>
            </a:r>
            <a:r>
              <a:rPr lang="pl-PL" sz="2000" dirty="0" smtClean="0">
                <a:solidFill>
                  <a:srgbClr val="000000"/>
                </a:solidFill>
              </a:rPr>
              <a:t>objekty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pl-PL" sz="2000" dirty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 </a:t>
            </a:r>
            <a:r>
              <a:rPr lang="pl-PL" sz="1800" dirty="0">
                <a:solidFill>
                  <a:srgbClr val="000000"/>
                </a:solidFill>
              </a:rPr>
              <a:t>poskytuje služby pomocí operací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Rozhraní objektu je množinou operací, které nabízí pro jiné objekty (nebo externí </a:t>
            </a:r>
            <a:r>
              <a:rPr lang="cs-CZ" sz="1800" dirty="0" smtClean="0">
                <a:solidFill>
                  <a:srgbClr val="000000"/>
                </a:solidFill>
              </a:rPr>
              <a:t>agenty)</a:t>
            </a:r>
            <a:endParaRPr lang="cs-CZ" sz="1800" dirty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 je černá skříňka, která nabízí služby svým klientům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Objekty </a:t>
            </a:r>
            <a:r>
              <a:rPr lang="pl-PL" sz="1800" dirty="0">
                <a:solidFill>
                  <a:srgbClr val="000000"/>
                </a:solidFill>
              </a:rPr>
              <a:t>spolu komunikují předáváním zpráv: 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Eliminace datových duplicit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Zprávy mohou být vykonány formou vykonání funkcí, znalost identity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Komunikace objektů pomocí operací jen definovaných v rozhraní !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34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Co je to třída</a:t>
            </a:r>
          </a:p>
          <a:p>
            <a:pPr marL="444500" indent="-263525" algn="just"/>
            <a:r>
              <a:rPr lang="pl-PL" sz="1800" dirty="0" smtClean="0">
                <a:solidFill>
                  <a:srgbClr val="000000"/>
                </a:solidFill>
              </a:rPr>
              <a:t>Základní </a:t>
            </a:r>
            <a:r>
              <a:rPr lang="pl-PL" sz="1800" dirty="0">
                <a:solidFill>
                  <a:srgbClr val="000000"/>
                </a:solidFill>
              </a:rPr>
              <a:t>předpoklad – návrh modelu tříd (Class model), který v podstatě nezobrazuje jednotlivé objekty, ale šablonu-předpis pro vytvoření objektů = třída </a:t>
            </a:r>
            <a:r>
              <a:rPr lang="pl-PL" sz="1800" dirty="0" smtClean="0">
                <a:solidFill>
                  <a:srgbClr val="000000"/>
                </a:solidFill>
              </a:rPr>
              <a:t>objektů</a:t>
            </a:r>
          </a:p>
          <a:p>
            <a:pPr marL="180975" indent="0" algn="just">
              <a:buNone/>
            </a:pPr>
            <a:endParaRPr lang="pl-PL" sz="18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</a:rPr>
              <a:t>Vztah mezi třídou a objekty: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Třída je to co navrhujeme a programujeme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Objekty </a:t>
            </a:r>
            <a:r>
              <a:rPr lang="cs-CZ" sz="1800" dirty="0">
                <a:solidFill>
                  <a:srgbClr val="000000"/>
                </a:solidFill>
              </a:rPr>
              <a:t>jsou to, co vytváříme (ze třídy) při běhu aplikace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Každý objekt má jiný identifikátor a jiný stav v čase, což znamená jiné hodnoty v jeho proměnných.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1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0" algn="just">
              <a:buNone/>
            </a:pPr>
            <a:endParaRPr lang="pl-PL" sz="18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1800" dirty="0" smtClean="0">
                <a:solidFill>
                  <a:srgbClr val="000000"/>
                </a:solidFill>
              </a:rPr>
              <a:t>Vztah </a:t>
            </a:r>
            <a:r>
              <a:rPr lang="pl-PL" sz="1800" dirty="0">
                <a:solidFill>
                  <a:srgbClr val="000000"/>
                </a:solidFill>
              </a:rPr>
              <a:t>mezi třídou a </a:t>
            </a:r>
            <a:r>
              <a:rPr lang="pl-PL" sz="1800" dirty="0" smtClean="0">
                <a:solidFill>
                  <a:srgbClr val="000000"/>
                </a:solidFill>
              </a:rPr>
              <a:t>objekty – grafické znázornění:</a:t>
            </a:r>
            <a:endParaRPr lang="pl-PL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3281706" y="3596610"/>
            <a:ext cx="1368425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dirty="0"/>
              <a:t>Objektová</a:t>
            </a:r>
          </a:p>
          <a:p>
            <a:pPr algn="ctr" eaLnBrk="1" hangingPunct="1"/>
            <a:r>
              <a:rPr lang="cs-CZ" altLang="cs-CZ" dirty="0"/>
              <a:t>Třída (</a:t>
            </a:r>
            <a:r>
              <a:rPr lang="cs-CZ" altLang="cs-CZ" dirty="0" err="1"/>
              <a:t>Class</a:t>
            </a:r>
            <a:r>
              <a:rPr lang="cs-CZ" altLang="cs-CZ" dirty="0"/>
              <a:t>)</a:t>
            </a: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965918" y="2810003"/>
            <a:ext cx="1079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 dirty="0">
                <a:solidFill>
                  <a:schemeClr val="tx1">
                    <a:lumMod val="50000"/>
                  </a:schemeClr>
                </a:solidFill>
              </a:rPr>
              <a:t>Vytvořen z</a:t>
            </a:r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3286688" y="3596610"/>
            <a:ext cx="1368425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dirty="0"/>
              <a:t>Objektová</a:t>
            </a:r>
          </a:p>
          <a:p>
            <a:pPr algn="ctr" eaLnBrk="1" hangingPunct="1"/>
            <a:r>
              <a:rPr lang="cs-CZ" altLang="cs-CZ" dirty="0"/>
              <a:t>Třída (</a:t>
            </a:r>
            <a:r>
              <a:rPr lang="cs-CZ" altLang="cs-CZ" dirty="0" err="1"/>
              <a:t>Class</a:t>
            </a:r>
            <a:r>
              <a:rPr lang="cs-CZ" altLang="cs-CZ" dirty="0"/>
              <a:t>)</a:t>
            </a:r>
          </a:p>
        </p:txBody>
      </p:sp>
      <p:grpSp>
        <p:nvGrpSpPr>
          <p:cNvPr id="2" name="Skupina 1"/>
          <p:cNvGrpSpPr/>
          <p:nvPr/>
        </p:nvGrpSpPr>
        <p:grpSpPr>
          <a:xfrm>
            <a:off x="833781" y="1867822"/>
            <a:ext cx="6119813" cy="2447925"/>
            <a:chOff x="833781" y="1867822"/>
            <a:chExt cx="6119813" cy="2447925"/>
          </a:xfrm>
        </p:grpSpPr>
        <p:sp>
          <p:nvSpPr>
            <p:cNvPr id="20" name="Oval 15"/>
            <p:cNvSpPr>
              <a:spLocks noChangeArrowheads="1"/>
            </p:cNvSpPr>
            <p:nvPr/>
          </p:nvSpPr>
          <p:spPr bwMode="auto">
            <a:xfrm>
              <a:off x="833781" y="3452147"/>
              <a:ext cx="936625" cy="863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1</a:t>
              </a:r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3426169" y="1867822"/>
              <a:ext cx="936625" cy="863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2</a:t>
              </a:r>
            </a:p>
          </p:txBody>
        </p:sp>
        <p:sp>
          <p:nvSpPr>
            <p:cNvPr id="22" name="Oval 18"/>
            <p:cNvSpPr>
              <a:spLocks noChangeArrowheads="1"/>
            </p:cNvSpPr>
            <p:nvPr/>
          </p:nvSpPr>
          <p:spPr bwMode="auto">
            <a:xfrm>
              <a:off x="6089994" y="3452147"/>
              <a:ext cx="863600" cy="863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3</a:t>
              </a:r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 flipH="1" flipV="1">
              <a:off x="1768819" y="3883947"/>
              <a:ext cx="15128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4650131" y="3883947"/>
              <a:ext cx="14398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H="1" flipV="1">
              <a:off x="3894481" y="2733010"/>
              <a:ext cx="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1984719" y="3525172"/>
              <a:ext cx="10795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1400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Vytvořen z</a:t>
              </a:r>
            </a:p>
          </p:txBody>
        </p:sp>
        <p:sp>
          <p:nvSpPr>
            <p:cNvPr id="31" name="Text Box 25"/>
            <p:cNvSpPr txBox="1">
              <a:spLocks noChangeArrowheads="1"/>
            </p:cNvSpPr>
            <p:nvPr/>
          </p:nvSpPr>
          <p:spPr bwMode="auto">
            <a:xfrm>
              <a:off x="4821473" y="3543143"/>
              <a:ext cx="10795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1400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Vytvořen z</a:t>
              </a:r>
            </a:p>
          </p:txBody>
        </p:sp>
        <p:sp>
          <p:nvSpPr>
            <p:cNvPr id="32" name="Rectangle 19"/>
            <p:cNvSpPr>
              <a:spLocks noChangeArrowheads="1"/>
            </p:cNvSpPr>
            <p:nvPr/>
          </p:nvSpPr>
          <p:spPr bwMode="auto">
            <a:xfrm>
              <a:off x="3254828" y="3596610"/>
              <a:ext cx="1368425" cy="64928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Objektová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Třída (</a:t>
              </a:r>
              <a:r>
                <a:rPr lang="cs-CZ" altLang="cs-CZ" dirty="0" err="1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Class</a:t>
              </a:r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4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Struktura tříd</a:t>
            </a: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Struktury </a:t>
            </a:r>
            <a:r>
              <a:rPr lang="cs-CZ" sz="2000" dirty="0">
                <a:solidFill>
                  <a:srgbClr val="000000"/>
                </a:solidFill>
              </a:rPr>
              <a:t>tříd jsou založeny na dvou principech</a:t>
            </a:r>
            <a:r>
              <a:rPr lang="cs-CZ" sz="20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Zodpovědnost třídy 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Zapouzdření </a:t>
            </a:r>
            <a:r>
              <a:rPr lang="cs-CZ" sz="1800" dirty="0" smtClean="0">
                <a:solidFill>
                  <a:srgbClr val="000000"/>
                </a:solidFill>
              </a:rPr>
              <a:t>třídy</a:t>
            </a: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Atribut tříd je nositel informací o objektu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Název atributu (např. jméno)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Formát atributu (např. </a:t>
            </a:r>
            <a:r>
              <a:rPr lang="cs-CZ" sz="1800" dirty="0" err="1">
                <a:solidFill>
                  <a:srgbClr val="000000"/>
                </a:solidFill>
              </a:rPr>
              <a:t>string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Viditelnost (Public, </a:t>
            </a:r>
            <a:r>
              <a:rPr lang="cs-CZ" sz="1800" dirty="0" err="1">
                <a:solidFill>
                  <a:srgbClr val="000000"/>
                </a:solidFill>
              </a:rPr>
              <a:t>Private</a:t>
            </a:r>
            <a:r>
              <a:rPr lang="cs-CZ" sz="1800" dirty="0">
                <a:solidFill>
                  <a:srgbClr val="000000"/>
                </a:solidFill>
              </a:rPr>
              <a:t>, </a:t>
            </a:r>
            <a:r>
              <a:rPr lang="cs-CZ" sz="1800" dirty="0" err="1">
                <a:solidFill>
                  <a:srgbClr val="000000"/>
                </a:solidFill>
              </a:rPr>
              <a:t>Protected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4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Struktura tříd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Operace </a:t>
            </a:r>
            <a:r>
              <a:rPr lang="cs-CZ" sz="2000" dirty="0">
                <a:solidFill>
                  <a:srgbClr val="000000"/>
                </a:solidFill>
              </a:rPr>
              <a:t>tříd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chování objektu je definováno operacemi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aktualizační operace vykonávají operace s daty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operace typu interface poskytují rozhraní k jiným objektům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charakteristika operací je dána názvem, seznamem parametrů a návratovými hodnotami, tzv. signaturou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Signatura musí být jednoznačná a unikátní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 analytického pohledu vystihuje co daná operace vykonává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	(např. najdi jméno)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56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 smtClean="0">
                <a:solidFill>
                  <a:srgbClr val="000000"/>
                </a:solidFill>
              </a:rPr>
              <a:t>Základní </a:t>
            </a:r>
            <a:r>
              <a:rPr lang="pl-PL" sz="2400" dirty="0">
                <a:solidFill>
                  <a:srgbClr val="000000"/>
                </a:solidFill>
              </a:rPr>
              <a:t>pojmy – objekty a </a:t>
            </a:r>
            <a:r>
              <a:rPr lang="pl-PL" sz="2400" dirty="0" smtClean="0">
                <a:solidFill>
                  <a:srgbClr val="000000"/>
                </a:solidFill>
              </a:rPr>
              <a:t>třídy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Atributy objektu vyjadřují statické datové vlastnosti </a:t>
            </a:r>
          </a:p>
          <a:p>
            <a:pPr lvl="1">
              <a:defRPr/>
            </a:pPr>
            <a:r>
              <a:rPr lang="cs-CZ" sz="1800" dirty="0">
                <a:solidFill>
                  <a:srgbClr val="000000"/>
                </a:solidFill>
              </a:rPr>
              <a:t>atributy jsou zapouzdřeny uvnitř objektu, jsou skryty jiným objektům</a:t>
            </a:r>
          </a:p>
          <a:p>
            <a:pPr lvl="1">
              <a:defRPr/>
            </a:pPr>
            <a:r>
              <a:rPr lang="cs-CZ" sz="1800" dirty="0">
                <a:solidFill>
                  <a:srgbClr val="000000"/>
                </a:solidFill>
              </a:rPr>
              <a:t>Přístup k atributům je možný jen zasláním zprávy, která vyvolá operaci</a:t>
            </a:r>
          </a:p>
          <a:p>
            <a:pPr lvl="1">
              <a:defRPr/>
            </a:pPr>
            <a:r>
              <a:rPr lang="cs-CZ" sz="1800" dirty="0">
                <a:solidFill>
                  <a:srgbClr val="000000"/>
                </a:solidFill>
              </a:rPr>
              <a:t>Jinak vyjádřeno: s atributy mohou manipulovat jenom metody daného </a:t>
            </a:r>
            <a:r>
              <a:rPr lang="cs-CZ" sz="1800" dirty="0" smtClean="0">
                <a:solidFill>
                  <a:srgbClr val="000000"/>
                </a:solidFill>
              </a:rPr>
              <a:t>objektu</a:t>
            </a:r>
            <a:endParaRPr lang="cs-CZ" sz="1800" dirty="0">
              <a:solidFill>
                <a:srgbClr val="000000"/>
              </a:solidFill>
            </a:endParaRPr>
          </a:p>
          <a:p>
            <a:pPr lvl="1">
              <a:defRPr/>
            </a:pPr>
            <a:endParaRPr lang="cs-CZ" sz="18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Objekty jsou organizovány ve </a:t>
            </a:r>
            <a:r>
              <a:rPr lang="cs-CZ" sz="2000" b="1" dirty="0">
                <a:solidFill>
                  <a:srgbClr val="000000"/>
                </a:solidFill>
              </a:rPr>
              <a:t>třídách</a:t>
            </a:r>
            <a:r>
              <a:rPr lang="cs-CZ" sz="2000" dirty="0">
                <a:solidFill>
                  <a:srgbClr val="000000"/>
                </a:solidFill>
              </a:rPr>
              <a:t> sdružující jejich </a:t>
            </a:r>
            <a:r>
              <a:rPr lang="cs-CZ" sz="2000" dirty="0" smtClean="0">
                <a:solidFill>
                  <a:srgbClr val="000000"/>
                </a:solidFill>
              </a:rPr>
              <a:t>vlastnosti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82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Základní </a:t>
            </a:r>
            <a:r>
              <a:rPr lang="pl-PL" sz="2000" dirty="0">
                <a:solidFill>
                  <a:srgbClr val="000000"/>
                </a:solidFill>
              </a:rPr>
              <a:t>pojmy – objekty a </a:t>
            </a:r>
            <a:r>
              <a:rPr lang="pl-PL" sz="2000" dirty="0" smtClean="0">
                <a:solidFill>
                  <a:srgbClr val="000000"/>
                </a:solidFill>
              </a:rPr>
              <a:t>třídy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b="1" dirty="0">
                <a:solidFill>
                  <a:srgbClr val="000000"/>
                </a:solidFill>
              </a:rPr>
              <a:t>Třída</a:t>
            </a:r>
            <a:r>
              <a:rPr lang="cs-CZ" sz="2000" dirty="0">
                <a:solidFill>
                  <a:srgbClr val="000000"/>
                </a:solidFill>
              </a:rPr>
              <a:t> představuje šablonu (stupeň řízení) pro skupinu instancí (příslušnost), které nazýváme objekty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Šablona popisuje vnitřní strukturu objektu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Objekty stejné třídy mají stejné operace, atributy a metody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Třídy jsou využívány pro vytváření objektů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Model tříd dává základ pro funkci jednotlivých objektů 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Modelování tříd je klíčovým prvkem objektově orientovaného vývoje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36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/>
              <a:t>Vztahy </a:t>
            </a:r>
            <a:r>
              <a:rPr lang="cs-CZ" sz="2000" dirty="0"/>
              <a:t>mezi </a:t>
            </a:r>
            <a:r>
              <a:rPr lang="cs-CZ" sz="2000" dirty="0" smtClean="0"/>
              <a:t>třídami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Agregace</a:t>
            </a:r>
            <a:endParaRPr lang="cs-CZ" sz="2000" b="1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jedna třída je částí druhé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Kompozice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agregace, kdy podřízený objekt nemůže existovat samostatně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Asociace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znázorňuje vztahy mezi jednou či více třídami (1 ku 1, 1 k mnoha, …)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Generalizace (dědění)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vztah mezi obecnou třídou (super </a:t>
            </a:r>
            <a:r>
              <a:rPr lang="cs-CZ" sz="1800" dirty="0" err="1">
                <a:solidFill>
                  <a:srgbClr val="000000"/>
                </a:solidFill>
              </a:rPr>
              <a:t>class</a:t>
            </a:r>
            <a:r>
              <a:rPr lang="cs-CZ" sz="1800" dirty="0">
                <a:solidFill>
                  <a:srgbClr val="000000"/>
                </a:solidFill>
              </a:rPr>
              <a:t> resp. </a:t>
            </a:r>
            <a:r>
              <a:rPr lang="cs-CZ" sz="1800" dirty="0" err="1">
                <a:solidFill>
                  <a:srgbClr val="000000"/>
                </a:solidFill>
              </a:rPr>
              <a:t>parent</a:t>
            </a:r>
            <a:r>
              <a:rPr lang="cs-CZ" sz="1800" dirty="0">
                <a:solidFill>
                  <a:srgbClr val="000000"/>
                </a:solidFill>
              </a:rPr>
              <a:t>) a  jejími potomky (</a:t>
            </a:r>
            <a:r>
              <a:rPr lang="cs-CZ" sz="1800" dirty="0" err="1">
                <a:solidFill>
                  <a:srgbClr val="000000"/>
                </a:solidFill>
              </a:rPr>
              <a:t>subclass</a:t>
            </a:r>
            <a:r>
              <a:rPr lang="cs-CZ" sz="1800" dirty="0">
                <a:solidFill>
                  <a:srgbClr val="000000"/>
                </a:solidFill>
              </a:rPr>
              <a:t> resp. </a:t>
            </a:r>
            <a:r>
              <a:rPr lang="cs-CZ" sz="1800" dirty="0" err="1">
                <a:solidFill>
                  <a:srgbClr val="000000"/>
                </a:solidFill>
              </a:rPr>
              <a:t>child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dědí se všechny vlastnosti tj. atributy, relace, operace a omezení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66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Vztahy </a:t>
            </a:r>
            <a:r>
              <a:rPr lang="cs-CZ" sz="2000" dirty="0">
                <a:solidFill>
                  <a:srgbClr val="000000"/>
                </a:solidFill>
              </a:rPr>
              <a:t>mezi </a:t>
            </a:r>
            <a:r>
              <a:rPr lang="cs-CZ" sz="2000" dirty="0" smtClean="0">
                <a:solidFill>
                  <a:srgbClr val="000000"/>
                </a:solidFill>
              </a:rPr>
              <a:t>třídami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Abstraktní třída </a:t>
            </a:r>
            <a:endParaRPr lang="cs-CZ" sz="2000" b="1" dirty="0" smtClean="0">
              <a:solidFill>
                <a:srgbClr val="000000"/>
              </a:solidFill>
            </a:endParaRPr>
          </a:p>
          <a:p>
            <a:pPr marL="538163" indent="-180975">
              <a:lnSpc>
                <a:spcPct val="80000"/>
              </a:lnSpc>
              <a:buFont typeface="Times New Roman" panose="02020603050405020304" pitchFamily="18" charset="0"/>
              <a:buChar char="⁃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zvláštní </a:t>
            </a:r>
            <a:r>
              <a:rPr lang="cs-CZ" sz="2000" dirty="0">
                <a:solidFill>
                  <a:srgbClr val="000000"/>
                </a:solidFill>
              </a:rPr>
              <a:t>třída bez konkrétní instance, </a:t>
            </a:r>
            <a:r>
              <a:rPr lang="cs-CZ" sz="2000" dirty="0" smtClean="0">
                <a:solidFill>
                  <a:srgbClr val="000000"/>
                </a:solidFill>
              </a:rPr>
              <a:t>zobecnění</a:t>
            </a: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Polymorfismus </a:t>
            </a:r>
            <a:endParaRPr lang="cs-CZ" sz="2000" b="1" dirty="0" smtClean="0">
              <a:solidFill>
                <a:srgbClr val="000000"/>
              </a:solidFill>
            </a:endParaRPr>
          </a:p>
          <a:p>
            <a:pPr marL="538163" indent="-180975">
              <a:lnSpc>
                <a:spcPct val="80000"/>
              </a:lnSpc>
              <a:buFont typeface="Times New Roman" panose="02020603050405020304" pitchFamily="18" charset="0"/>
              <a:buChar char="⁃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některé </a:t>
            </a:r>
            <a:r>
              <a:rPr lang="cs-CZ" sz="2000" dirty="0">
                <a:solidFill>
                  <a:srgbClr val="000000"/>
                </a:solidFill>
              </a:rPr>
              <a:t>objekty mají totožná rozhraní realizovaná pomocí operací, ale metody, které se skrývají za těmito operacemi, jsou </a:t>
            </a:r>
            <a:r>
              <a:rPr lang="cs-CZ" sz="2000" dirty="0" smtClean="0">
                <a:solidFill>
                  <a:srgbClr val="000000"/>
                </a:solidFill>
              </a:rPr>
              <a:t>rozdílné</a:t>
            </a: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Asociační třídy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538163" indent="-180975">
              <a:lnSpc>
                <a:spcPct val="80000"/>
              </a:lnSpc>
              <a:buFont typeface="Times New Roman" panose="02020603050405020304" pitchFamily="18" charset="0"/>
              <a:buChar char="⁃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typ </a:t>
            </a:r>
            <a:r>
              <a:rPr lang="cs-CZ" sz="2000" dirty="0">
                <a:solidFill>
                  <a:srgbClr val="000000"/>
                </a:solidFill>
              </a:rPr>
              <a:t>vazby mnoha ku </a:t>
            </a:r>
            <a:r>
              <a:rPr lang="cs-CZ" sz="2000" dirty="0" smtClean="0">
                <a:solidFill>
                  <a:srgbClr val="000000"/>
                </a:solidFill>
              </a:rPr>
              <a:t>mnoha</a:t>
            </a:r>
          </a:p>
          <a:p>
            <a:pPr marL="357188" indent="0">
              <a:lnSpc>
                <a:spcPct val="80000"/>
              </a:lnSpc>
              <a:buNone/>
              <a:defRPr/>
            </a:pP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Diagram tříd zobrazuje strukturu a vztahy mezi objektovými třídami navrhovaného IS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06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11560" y="683851"/>
            <a:ext cx="47784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Vysvětlení pojmů na případové </a:t>
            </a: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studii</a:t>
            </a:r>
          </a:p>
        </p:txBody>
      </p:sp>
      <p:sp>
        <p:nvSpPr>
          <p:cNvPr id="3" name="Obdélník 2"/>
          <p:cNvSpPr/>
          <p:nvPr/>
        </p:nvSpPr>
        <p:spPr>
          <a:xfrm>
            <a:off x="683568" y="1059582"/>
            <a:ext cx="7056784" cy="361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Modelová situace</a:t>
            </a: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Sw </a:t>
            </a:r>
            <a:r>
              <a:rPr lang="cs-CZ" dirty="0" err="1">
                <a:solidFill>
                  <a:schemeClr val="tx1">
                    <a:lumMod val="50000"/>
                  </a:schemeClr>
                </a:solidFill>
              </a:rPr>
              <a:t>fma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 získala zakázku na analýzu, návrh a vývoj IS, který by funkčně pokrýval potřeby sběrny oprav elektrospotřebičů. Sběrna oprav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je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„zákazník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” a p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ř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edm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ě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tem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podnik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á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n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í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je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z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prost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ř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edkov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á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n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í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oprav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 ve značkových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i neznačkových servisech podle druhu </a:t>
            </a:r>
            <a:r>
              <a:rPr lang="cs-CZ" dirty="0" err="1">
                <a:solidFill>
                  <a:schemeClr val="tx1">
                    <a:lumMod val="50000"/>
                  </a:schemeClr>
                </a:solidFill>
              </a:rPr>
              <a:t>el.spotřebičů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  <a:defRPr/>
            </a:pPr>
            <a:endParaRPr lang="cs-CZ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Pro 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naše potřeby </a:t>
            </a: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modelujeme jeden 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Modul IS pro zprostředkování </a:t>
            </a: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oprav.</a:t>
            </a:r>
            <a:endParaRPr lang="cs-CZ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cs-CZ" sz="20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tx1">
                    <a:lumMod val="50000"/>
                  </a:schemeClr>
                </a:solidFill>
              </a:rPr>
              <a:t>Požadavky 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zákazníka (</a:t>
            </a:r>
            <a:r>
              <a:rPr lang="cs-CZ" b="1" dirty="0" err="1">
                <a:solidFill>
                  <a:schemeClr val="tx1">
                    <a:lumMod val="50000"/>
                  </a:schemeClr>
                </a:solidFill>
              </a:rPr>
              <a:t>requirements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) na modul IS oprava elektrospotřebičů:</a:t>
            </a:r>
            <a:endParaRPr lang="cs-CZ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01.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Příjem zakázky na opravu elektrospotřebiče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02. Výdej zakázky </a:t>
            </a:r>
            <a:r>
              <a:rPr lang="cs-CZ" sz="1600" dirty="0" smtClean="0">
                <a:solidFill>
                  <a:schemeClr val="tx1">
                    <a:lumMod val="50000"/>
                  </a:schemeClr>
                </a:solidFill>
              </a:rPr>
              <a:t>majiteli</a:t>
            </a:r>
            <a:endParaRPr lang="cs-CZ" sz="1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</a:t>
            </a:r>
            <a:r>
              <a:rPr lang="cs-CZ" b="1" dirty="0" smtClean="0">
                <a:solidFill>
                  <a:srgbClr val="000000"/>
                </a:solidFill>
              </a:rPr>
              <a:t>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771550"/>
            <a:ext cx="8064896" cy="41044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</a:rPr>
              <a:t>Sylabus viz </a:t>
            </a:r>
            <a:r>
              <a:rPr lang="cs-CZ" sz="2000" dirty="0" smtClean="0">
                <a:solidFill>
                  <a:srgbClr val="000000"/>
                </a:solidFill>
              </a:rPr>
              <a:t>IS.SLU.CZ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Hodnotící </a:t>
            </a:r>
            <a:r>
              <a:rPr lang="cs-CZ" sz="2000" dirty="0">
                <a:solidFill>
                  <a:srgbClr val="000000"/>
                </a:solidFill>
              </a:rPr>
              <a:t>metody: 40 % seminární práce, 60 % kombinovaná zkouška.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40 </a:t>
            </a:r>
            <a:r>
              <a:rPr lang="cs-CZ" sz="2000" dirty="0">
                <a:solidFill>
                  <a:srgbClr val="000000"/>
                </a:solidFill>
              </a:rPr>
              <a:t>bodů + 60 bodů za kombinovanou zkoušku (30bodů písemný test a 30 bodů ústní zkouška) = 100bodů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Stupnice </a:t>
            </a:r>
            <a:r>
              <a:rPr lang="cs-CZ" sz="2000" dirty="0">
                <a:solidFill>
                  <a:srgbClr val="000000"/>
                </a:solidFill>
              </a:rPr>
              <a:t>pro udělení známky: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91-100 </a:t>
            </a:r>
            <a:r>
              <a:rPr lang="cs-CZ" sz="2000" dirty="0">
                <a:solidFill>
                  <a:srgbClr val="000000"/>
                </a:solidFill>
              </a:rPr>
              <a:t>= A, 81-90 = B, 71-80 = C, 61-70 = D, 51-60 = E, 50 a méně = F 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DOCHÁZKA min. 70%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Software I: MS VISIO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Software II: Enterprise </a:t>
            </a:r>
            <a:r>
              <a:rPr lang="cs-CZ" sz="2000" dirty="0">
                <a:solidFill>
                  <a:srgbClr val="000000"/>
                </a:solidFill>
              </a:rPr>
              <a:t>Architect </a:t>
            </a:r>
            <a:r>
              <a:rPr lang="cs-CZ" sz="2000" dirty="0" smtClean="0">
                <a:solidFill>
                  <a:srgbClr val="000000"/>
                </a:solidFill>
              </a:rPr>
              <a:t>firmy </a:t>
            </a:r>
            <a:r>
              <a:rPr lang="cs-CZ" sz="2000" dirty="0" err="1" smtClean="0">
                <a:solidFill>
                  <a:srgbClr val="000000"/>
                </a:solidFill>
              </a:rPr>
              <a:t>Sparx</a:t>
            </a:r>
            <a:r>
              <a:rPr lang="cs-CZ" sz="2000" dirty="0" smtClean="0">
                <a:solidFill>
                  <a:srgbClr val="000000"/>
                </a:solidFill>
              </a:rPr>
              <a:t> – trial verze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 err="1" smtClean="0">
                <a:solidFill>
                  <a:srgbClr val="000000"/>
                </a:solidFill>
              </a:rPr>
              <a:t>Literat</a:t>
            </a:r>
            <a:r>
              <a:rPr lang="cs-CZ" sz="2000" dirty="0">
                <a:solidFill>
                  <a:srgbClr val="000000"/>
                </a:solidFill>
              </a:rPr>
              <a:t>.: H. </a:t>
            </a:r>
            <a:r>
              <a:rPr lang="cs-CZ" sz="2000" dirty="0" err="1">
                <a:solidFill>
                  <a:srgbClr val="000000"/>
                </a:solidFill>
              </a:rPr>
              <a:t>Kanisová</a:t>
            </a:r>
            <a:r>
              <a:rPr lang="cs-CZ" sz="2000" dirty="0">
                <a:solidFill>
                  <a:srgbClr val="000000"/>
                </a:solidFill>
              </a:rPr>
              <a:t>, M. Muller: UML srozumitelně, </a:t>
            </a:r>
            <a:r>
              <a:rPr lang="cs-CZ" sz="2000" dirty="0" err="1">
                <a:solidFill>
                  <a:srgbClr val="000000"/>
                </a:solidFill>
              </a:rPr>
              <a:t>Computer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press</a:t>
            </a:r>
            <a:r>
              <a:rPr lang="cs-CZ" sz="2000" dirty="0">
                <a:solidFill>
                  <a:srgbClr val="000000"/>
                </a:solidFill>
              </a:rPr>
              <a:t>, ISBN 80-251-0231-9 + </a:t>
            </a:r>
            <a:r>
              <a:rPr lang="cs-CZ" sz="2000" dirty="0" smtClean="0">
                <a:solidFill>
                  <a:srgbClr val="000000"/>
                </a:solidFill>
              </a:rPr>
              <a:t>sylabus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6102" y="751748"/>
            <a:ext cx="50605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Vysvětlení pojmů na případové </a:t>
            </a: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studii II</a:t>
            </a:r>
          </a:p>
        </p:txBody>
      </p:sp>
      <p:sp>
        <p:nvSpPr>
          <p:cNvPr id="3" name="Obdélník 2"/>
          <p:cNvSpPr/>
          <p:nvPr/>
        </p:nvSpPr>
        <p:spPr>
          <a:xfrm>
            <a:off x="429666" y="1165461"/>
            <a:ext cx="7056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endParaRPr lang="cs-CZ" sz="2000" b="1" dirty="0" smtClean="0"/>
          </a:p>
          <a:p>
            <a:pPr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tx1">
                    <a:lumMod val="50000"/>
                  </a:schemeClr>
                </a:solidFill>
              </a:rPr>
              <a:t>Požadavky 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zákazníka (</a:t>
            </a:r>
            <a:r>
              <a:rPr lang="cs-CZ" b="1" dirty="0" err="1">
                <a:solidFill>
                  <a:schemeClr val="tx1">
                    <a:lumMod val="50000"/>
                  </a:schemeClr>
                </a:solidFill>
              </a:rPr>
              <a:t>requirements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) na modul IS oprava elektrospotřebičů:</a:t>
            </a:r>
            <a:endParaRPr lang="cs-CZ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01.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Příjem zakázky na opravu elektrospotřebiče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02. Výdej zakázky </a:t>
            </a:r>
            <a:r>
              <a:rPr lang="cs-CZ" sz="1600" dirty="0" smtClean="0">
                <a:solidFill>
                  <a:schemeClr val="tx1">
                    <a:lumMod val="50000"/>
                  </a:schemeClr>
                </a:solidFill>
              </a:rPr>
              <a:t>majiteli</a:t>
            </a:r>
            <a:endParaRPr lang="cs-CZ" sz="1600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03. Správa číselníků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04. Monitoring oprav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05. Evidence zákazníků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06. Vyhodnocení oprav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07. Vyřízení reklamace opravy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08. Oprava spotřebiče v servisu</a:t>
            </a:r>
          </a:p>
          <a:p>
            <a:pPr lvl="1">
              <a:lnSpc>
                <a:spcPct val="90000"/>
              </a:lnSpc>
              <a:defRPr/>
            </a:pPr>
            <a:endParaRPr lang="cs-CZ" sz="1600" i="1" dirty="0" smtClean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2000" i="1" dirty="0" smtClean="0">
                <a:solidFill>
                  <a:schemeClr val="tx1">
                    <a:lumMod val="50000"/>
                  </a:schemeClr>
                </a:solidFill>
              </a:rPr>
              <a:t>Ke </a:t>
            </a:r>
            <a:r>
              <a:rPr lang="cs-CZ" sz="2000" i="1" dirty="0">
                <a:solidFill>
                  <a:schemeClr val="tx1">
                    <a:lumMod val="50000"/>
                  </a:schemeClr>
                </a:solidFill>
              </a:rPr>
              <a:t>každému požadavku zpracován detailní popis</a:t>
            </a:r>
          </a:p>
          <a:p>
            <a:pPr lvl="1">
              <a:lnSpc>
                <a:spcPct val="90000"/>
              </a:lnSpc>
              <a:defRPr/>
            </a:pPr>
            <a:endParaRPr lang="cs-CZ" sz="1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0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>
                <a:solidFill>
                  <a:schemeClr val="tx1">
                    <a:lumMod val="50000"/>
                  </a:schemeClr>
                </a:solidFill>
              </a:rPr>
              <a:t>Příklad 1 Vazba typu agregace</a:t>
            </a:r>
          </a:p>
        </p:txBody>
      </p:sp>
      <p:sp>
        <p:nvSpPr>
          <p:cNvPr id="16391" name="Rectangle 4"/>
          <p:cNvSpPr>
            <a:spLocks noChangeArrowheads="1"/>
          </p:cNvSpPr>
          <p:nvPr/>
        </p:nvSpPr>
        <p:spPr bwMode="auto">
          <a:xfrm>
            <a:off x="2195513" y="1113235"/>
            <a:ext cx="1782366" cy="3024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Zákazník detail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Evidenční číslo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jméno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adresa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telefon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národnost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datum narození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pohlaví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zvláštní požadavky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Dej jméno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Dej Detail kontaktu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Dej preference</a:t>
            </a: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5112544" y="1113235"/>
            <a:ext cx="1674019" cy="167401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Business preference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země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Způsob dopravy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Roční období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Dej preference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Nastav preference</a:t>
            </a:r>
          </a:p>
        </p:txBody>
      </p:sp>
      <p:sp>
        <p:nvSpPr>
          <p:cNvPr id="16393" name="Rectangle 6"/>
          <p:cNvSpPr>
            <a:spLocks noChangeArrowheads="1"/>
          </p:cNvSpPr>
          <p:nvPr/>
        </p:nvSpPr>
        <p:spPr bwMode="auto">
          <a:xfrm>
            <a:off x="5112544" y="3003948"/>
            <a:ext cx="1674019" cy="13501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Seznam zákazníků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Počet zákazníků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Přidej zákazníka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Najdi zákazníka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Vymaž zákazníka</a:t>
            </a:r>
          </a:p>
        </p:txBody>
      </p:sp>
      <p:sp>
        <p:nvSpPr>
          <p:cNvPr id="16394" name="AutoShape 7"/>
          <p:cNvSpPr>
            <a:spLocks noChangeArrowheads="1"/>
          </p:cNvSpPr>
          <p:nvPr/>
        </p:nvSpPr>
        <p:spPr bwMode="auto">
          <a:xfrm>
            <a:off x="3977879" y="1815703"/>
            <a:ext cx="161925" cy="108347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/>
          </a:p>
        </p:txBody>
      </p:sp>
      <p:sp>
        <p:nvSpPr>
          <p:cNvPr id="16395" name="AutoShape 8"/>
          <p:cNvSpPr>
            <a:spLocks noChangeArrowheads="1"/>
          </p:cNvSpPr>
          <p:nvPr/>
        </p:nvSpPr>
        <p:spPr bwMode="auto">
          <a:xfrm>
            <a:off x="4950619" y="3489722"/>
            <a:ext cx="161925" cy="108347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/>
          </a:p>
        </p:txBody>
      </p:sp>
      <p:sp>
        <p:nvSpPr>
          <p:cNvPr id="16396" name="Line 9"/>
          <p:cNvSpPr>
            <a:spLocks noChangeShapeType="1"/>
          </p:cNvSpPr>
          <p:nvPr/>
        </p:nvSpPr>
        <p:spPr bwMode="auto">
          <a:xfrm>
            <a:off x="4139804" y="1869281"/>
            <a:ext cx="9727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397" name="Line 10"/>
          <p:cNvSpPr>
            <a:spLocks noChangeShapeType="1"/>
          </p:cNvSpPr>
          <p:nvPr/>
        </p:nvSpPr>
        <p:spPr bwMode="auto">
          <a:xfrm flipH="1">
            <a:off x="3977879" y="3543300"/>
            <a:ext cx="9727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398" name="Line 11"/>
          <p:cNvSpPr>
            <a:spLocks noChangeShapeType="1"/>
          </p:cNvSpPr>
          <p:nvPr/>
        </p:nvSpPr>
        <p:spPr bwMode="auto">
          <a:xfrm>
            <a:off x="2195513" y="1491854"/>
            <a:ext cx="17823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399" name="Line 12"/>
          <p:cNvSpPr>
            <a:spLocks noChangeShapeType="1"/>
          </p:cNvSpPr>
          <p:nvPr/>
        </p:nvSpPr>
        <p:spPr bwMode="auto">
          <a:xfrm>
            <a:off x="2195513" y="3327797"/>
            <a:ext cx="17823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0" name="Line 13"/>
          <p:cNvSpPr>
            <a:spLocks noChangeShapeType="1"/>
          </p:cNvSpPr>
          <p:nvPr/>
        </p:nvSpPr>
        <p:spPr bwMode="auto">
          <a:xfrm>
            <a:off x="5112544" y="1437085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>
            <a:off x="5112544" y="327421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>
            <a:off x="5112544" y="359806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>
            <a:off x="5112544" y="2247900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4" name="Text Box 17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4086225" y="1491853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/>
              <a:t>1</a:t>
            </a:r>
          </a:p>
        </p:txBody>
      </p:sp>
      <p:sp>
        <p:nvSpPr>
          <p:cNvPr id="16406" name="Text Box 19"/>
          <p:cNvSpPr txBox="1">
            <a:spLocks noChangeArrowheads="1"/>
          </p:cNvSpPr>
          <p:nvPr/>
        </p:nvSpPr>
        <p:spPr bwMode="auto">
          <a:xfrm>
            <a:off x="4787504" y="1491853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/>
              <a:t>1</a:t>
            </a:r>
          </a:p>
        </p:txBody>
      </p:sp>
      <p:sp>
        <p:nvSpPr>
          <p:cNvPr id="16407" name="Text Box 20"/>
          <p:cNvSpPr txBox="1">
            <a:spLocks noChangeArrowheads="1"/>
          </p:cNvSpPr>
          <p:nvPr/>
        </p:nvSpPr>
        <p:spPr bwMode="auto">
          <a:xfrm>
            <a:off x="4031457" y="3219450"/>
            <a:ext cx="27027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350"/>
              <a:t>*</a:t>
            </a:r>
            <a:endParaRPr lang="cs-CZ" altLang="cs-CZ" sz="1350"/>
          </a:p>
        </p:txBody>
      </p:sp>
      <p:sp>
        <p:nvSpPr>
          <p:cNvPr id="16408" name="Text Box 21"/>
          <p:cNvSpPr txBox="1">
            <a:spLocks noChangeArrowheads="1"/>
          </p:cNvSpPr>
          <p:nvPr/>
        </p:nvSpPr>
        <p:spPr bwMode="auto">
          <a:xfrm>
            <a:off x="4787504" y="3165872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8600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>
                <a:solidFill>
                  <a:schemeClr val="tx1">
                    <a:lumMod val="50000"/>
                  </a:schemeClr>
                </a:solidFill>
              </a:rPr>
              <a:t>Příklad 2 Vazba typu kompozice</a:t>
            </a:r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2195513" y="1113235"/>
            <a:ext cx="1782366" cy="210621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Objednávka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Datum přijetí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Stav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Vytvoř objednávku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Uzavři objednávku</a:t>
            </a:r>
          </a:p>
        </p:txBody>
      </p:sp>
      <p:sp>
        <p:nvSpPr>
          <p:cNvPr id="17416" name="Rectangle 5"/>
          <p:cNvSpPr>
            <a:spLocks noChangeArrowheads="1"/>
          </p:cNvSpPr>
          <p:nvPr/>
        </p:nvSpPr>
        <p:spPr bwMode="auto">
          <a:xfrm>
            <a:off x="5112544" y="1113235"/>
            <a:ext cx="1674019" cy="167401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Řádek objednávky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Kód zboží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Množství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cena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Vytvoř řádek 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objednávek</a:t>
            </a:r>
          </a:p>
        </p:txBody>
      </p:sp>
      <p:sp>
        <p:nvSpPr>
          <p:cNvPr id="17417" name="AutoShape 7"/>
          <p:cNvSpPr>
            <a:spLocks noChangeArrowheads="1"/>
          </p:cNvSpPr>
          <p:nvPr/>
        </p:nvSpPr>
        <p:spPr bwMode="auto">
          <a:xfrm>
            <a:off x="3977878" y="1924050"/>
            <a:ext cx="270272" cy="215504"/>
          </a:xfrm>
          <a:prstGeom prst="diamond">
            <a:avLst/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/>
          </a:p>
        </p:txBody>
      </p:sp>
      <p:sp>
        <p:nvSpPr>
          <p:cNvPr id="17418" name="Line 9"/>
          <p:cNvSpPr>
            <a:spLocks noChangeShapeType="1"/>
          </p:cNvSpPr>
          <p:nvPr/>
        </p:nvSpPr>
        <p:spPr bwMode="auto">
          <a:xfrm>
            <a:off x="4248150" y="2031206"/>
            <a:ext cx="8643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2195513" y="1600200"/>
            <a:ext cx="17823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195513" y="2301479"/>
            <a:ext cx="17823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5112544" y="1437085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22" name="Line 16"/>
          <p:cNvSpPr>
            <a:spLocks noChangeShapeType="1"/>
          </p:cNvSpPr>
          <p:nvPr/>
        </p:nvSpPr>
        <p:spPr bwMode="auto">
          <a:xfrm>
            <a:off x="5112544" y="2247900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17424" name="Text Box 19"/>
          <p:cNvSpPr txBox="1">
            <a:spLocks noChangeArrowheads="1"/>
          </p:cNvSpPr>
          <p:nvPr/>
        </p:nvSpPr>
        <p:spPr bwMode="auto">
          <a:xfrm>
            <a:off x="4193382" y="1707356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7425" name="Text Box 20"/>
          <p:cNvSpPr txBox="1">
            <a:spLocks noChangeArrowheads="1"/>
          </p:cNvSpPr>
          <p:nvPr/>
        </p:nvSpPr>
        <p:spPr bwMode="auto">
          <a:xfrm>
            <a:off x="4518422" y="1707356"/>
            <a:ext cx="53935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1..</a:t>
            </a: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06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>
                <a:solidFill>
                  <a:schemeClr val="tx1">
                    <a:lumMod val="50000"/>
                  </a:schemeClr>
                </a:solidFill>
              </a:rPr>
              <a:t>Příklad 3 Vazba typu asociace</a:t>
            </a:r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1871663" y="1707356"/>
            <a:ext cx="1674019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Firma</a:t>
            </a:r>
          </a:p>
        </p:txBody>
      </p:sp>
      <p:sp>
        <p:nvSpPr>
          <p:cNvPr id="18440" name="Rectangle 5"/>
          <p:cNvSpPr>
            <a:spLocks noChangeArrowheads="1"/>
          </p:cNvSpPr>
          <p:nvPr/>
        </p:nvSpPr>
        <p:spPr bwMode="auto">
          <a:xfrm>
            <a:off x="5489973" y="1707356"/>
            <a:ext cx="1674019" cy="64889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Osoba</a:t>
            </a:r>
          </a:p>
        </p:txBody>
      </p:sp>
      <p:sp>
        <p:nvSpPr>
          <p:cNvPr id="18441" name="Line 7"/>
          <p:cNvSpPr>
            <a:spLocks noChangeShapeType="1"/>
          </p:cNvSpPr>
          <p:nvPr/>
        </p:nvSpPr>
        <p:spPr bwMode="auto">
          <a:xfrm>
            <a:off x="3545681" y="2031206"/>
            <a:ext cx="194429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3600450" y="1707356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5112544" y="1707356"/>
            <a:ext cx="27027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35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3924300" y="2139553"/>
            <a:ext cx="11334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Zaměstnává </a:t>
            </a:r>
          </a:p>
        </p:txBody>
      </p:sp>
      <p:sp>
        <p:nvSpPr>
          <p:cNvPr id="18446" name="AutoShape 17"/>
          <p:cNvSpPr>
            <a:spLocks noChangeArrowheads="1"/>
          </p:cNvSpPr>
          <p:nvPr/>
        </p:nvSpPr>
        <p:spPr bwMode="auto">
          <a:xfrm rot="5400000">
            <a:off x="5072063" y="2071687"/>
            <a:ext cx="134541" cy="377429"/>
          </a:xfrm>
          <a:prstGeom prst="triangle">
            <a:avLst>
              <a:gd name="adj" fmla="val 50000"/>
            </a:avLst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1871662" y="2842022"/>
            <a:ext cx="399692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8" name="Text Box 19"/>
          <p:cNvSpPr txBox="1">
            <a:spLocks noChangeArrowheads="1"/>
          </p:cNvSpPr>
          <p:nvPr/>
        </p:nvSpPr>
        <p:spPr bwMode="auto">
          <a:xfrm>
            <a:off x="1816894" y="2850809"/>
            <a:ext cx="2214563" cy="185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Typy vazeb: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1 k 1		</a:t>
            </a:r>
            <a:endParaRPr lang="cs-CZ" altLang="cs-CZ" sz="1350" dirty="0" smtClean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1350" dirty="0" smtClean="0">
                <a:solidFill>
                  <a:schemeClr val="tx1">
                    <a:lumMod val="50000"/>
                  </a:schemeClr>
                </a:solidFill>
              </a:rPr>
              <a:t>1 </a:t>
            </a: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k 1..</a:t>
            </a: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1 k </a:t>
            </a: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*		</a:t>
            </a:r>
            <a:endParaRPr lang="cs-CZ" altLang="cs-CZ" sz="1350" dirty="0" smtClean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cs-CZ" sz="1350" dirty="0" smtClean="0">
                <a:solidFill>
                  <a:schemeClr val="tx1">
                    <a:lumMod val="50000"/>
                  </a:schemeClr>
                </a:solidFill>
              </a:rPr>
              <a:t>1 </a:t>
            </a: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k </a:t>
            </a: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1..5</a:t>
            </a:r>
            <a:endParaRPr lang="en-US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1 k </a:t>
            </a: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0..1</a:t>
            </a:r>
          </a:p>
        </p:txBody>
      </p:sp>
    </p:spTree>
    <p:extLst>
      <p:ext uri="{BB962C8B-B14F-4D97-AF65-F5344CB8AC3E}">
        <p14:creationId xmlns:p14="http://schemas.microsoft.com/office/powerpoint/2010/main" val="17509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>
                <a:solidFill>
                  <a:schemeClr val="tx1">
                    <a:lumMod val="50000"/>
                  </a:schemeClr>
                </a:solidFill>
              </a:rPr>
              <a:t>Příklad 4 Reflexivní asociace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736600"/>
            <a:ext cx="6210300" cy="3887788"/>
          </a:xfrm>
        </p:spPr>
        <p:txBody>
          <a:bodyPr/>
          <a:lstStyle/>
          <a:p>
            <a:pPr lvl="1" eaLnBrk="1" hangingPunct="1">
              <a:buFontTx/>
              <a:buNone/>
              <a:defRPr/>
            </a:pPr>
            <a:endParaRPr lang="cs-CZ" sz="1500">
              <a:solidFill>
                <a:schemeClr val="tx1">
                  <a:lumMod val="50000"/>
                </a:schemeClr>
              </a:solidFill>
            </a:endParaRPr>
          </a:p>
          <a:p>
            <a:pPr lvl="1" eaLnBrk="1" hangingPunct="1">
              <a:buFontTx/>
              <a:buNone/>
              <a:defRPr/>
            </a:pPr>
            <a:r>
              <a:rPr lang="cs-CZ" sz="1500">
                <a:solidFill>
                  <a:schemeClr val="tx1">
                    <a:lumMod val="50000"/>
                  </a:schemeClr>
                </a:solidFill>
              </a:rPr>
              <a:t>Objekt zaměstnanec může mít nula nebo více podřízených.</a:t>
            </a:r>
          </a:p>
          <a:p>
            <a:pPr lvl="1" eaLnBrk="1" hangingPunct="1">
              <a:buFontTx/>
              <a:buNone/>
              <a:defRPr/>
            </a:pPr>
            <a:r>
              <a:rPr lang="cs-CZ" sz="1500">
                <a:solidFill>
                  <a:schemeClr val="tx1">
                    <a:lumMod val="50000"/>
                  </a:schemeClr>
                </a:solidFill>
              </a:rPr>
              <a:t>Řada zaměstnanců nebude mít podřízené, ale každý zaměstnanec</a:t>
            </a:r>
          </a:p>
          <a:p>
            <a:pPr lvl="1" eaLnBrk="1" hangingPunct="1">
              <a:buFontTx/>
              <a:buNone/>
              <a:defRPr/>
            </a:pPr>
            <a:r>
              <a:rPr lang="cs-CZ" sz="1500">
                <a:solidFill>
                  <a:schemeClr val="tx1">
                    <a:lumMod val="50000"/>
                  </a:schemeClr>
                </a:solidFill>
              </a:rPr>
              <a:t>bude mít svého nadřízeného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2736057" y="2787253"/>
            <a:ext cx="1674019" cy="919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Zaměstnanec</a:t>
            </a:r>
          </a:p>
          <a:p>
            <a:pPr algn="ctr"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Jméno</a:t>
            </a:r>
          </a:p>
          <a:p>
            <a:pPr algn="ctr"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Příjmení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4463654" y="2842022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3168253" y="2409825"/>
            <a:ext cx="27027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35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4787503" y="2733675"/>
            <a:ext cx="43219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řídí </a:t>
            </a:r>
          </a:p>
        </p:txBody>
      </p:sp>
      <p:sp>
        <p:nvSpPr>
          <p:cNvPr id="19468" name="AutoShape 11"/>
          <p:cNvSpPr>
            <a:spLocks noChangeArrowheads="1"/>
          </p:cNvSpPr>
          <p:nvPr/>
        </p:nvSpPr>
        <p:spPr bwMode="auto">
          <a:xfrm>
            <a:off x="5166123" y="2733675"/>
            <a:ext cx="215503" cy="215504"/>
          </a:xfrm>
          <a:prstGeom prst="triangle">
            <a:avLst>
              <a:gd name="adj" fmla="val 50440"/>
            </a:avLst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69" name="Line 14"/>
          <p:cNvSpPr>
            <a:spLocks noChangeShapeType="1"/>
          </p:cNvSpPr>
          <p:nvPr/>
        </p:nvSpPr>
        <p:spPr bwMode="auto">
          <a:xfrm>
            <a:off x="2736057" y="316587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70" name="Line 15"/>
          <p:cNvSpPr>
            <a:spLocks noChangeShapeType="1"/>
          </p:cNvSpPr>
          <p:nvPr/>
        </p:nvSpPr>
        <p:spPr bwMode="auto">
          <a:xfrm>
            <a:off x="4410075" y="3165872"/>
            <a:ext cx="323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 flipV="1">
            <a:off x="4733925" y="2139554"/>
            <a:ext cx="0" cy="10263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72" name="Line 17"/>
          <p:cNvSpPr>
            <a:spLocks noChangeShapeType="1"/>
          </p:cNvSpPr>
          <p:nvPr/>
        </p:nvSpPr>
        <p:spPr bwMode="auto">
          <a:xfrm flipH="1">
            <a:off x="3545682" y="2139554"/>
            <a:ext cx="118824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73" name="Line 19"/>
          <p:cNvSpPr>
            <a:spLocks noChangeShapeType="1"/>
          </p:cNvSpPr>
          <p:nvPr/>
        </p:nvSpPr>
        <p:spPr bwMode="auto">
          <a:xfrm>
            <a:off x="3545681" y="2139554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>
                <a:solidFill>
                  <a:schemeClr val="tx1">
                    <a:lumMod val="50000"/>
                  </a:schemeClr>
                </a:solidFill>
              </a:rPr>
              <a:t>Příklad 5 Generalizace - dědičnost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736600"/>
            <a:ext cx="6210300" cy="3887788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350">
              <a:solidFill>
                <a:schemeClr val="tx1">
                  <a:lumMod val="50000"/>
                </a:schemeClr>
              </a:solidFill>
            </a:endParaRPr>
          </a:p>
          <a:p>
            <a:pPr lvl="1" eaLnBrk="1" hangingPunct="1">
              <a:buFontTx/>
              <a:buNone/>
              <a:defRPr/>
            </a:pPr>
            <a:endParaRPr lang="cs-CZ" sz="12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3168254" y="951310"/>
            <a:ext cx="1674019" cy="118824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Třída A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1</a:t>
            </a: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2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Operace 1</a:t>
            </a:r>
          </a:p>
        </p:txBody>
      </p:sp>
      <p:sp>
        <p:nvSpPr>
          <p:cNvPr id="20488" name="Rectangle 5"/>
          <p:cNvSpPr>
            <a:spLocks noChangeArrowheads="1"/>
          </p:cNvSpPr>
          <p:nvPr/>
        </p:nvSpPr>
        <p:spPr bwMode="auto">
          <a:xfrm>
            <a:off x="4356498" y="3112294"/>
            <a:ext cx="1674019" cy="13501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Třída C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Atribut 5</a:t>
            </a: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Atribut 6</a:t>
            </a: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Atribut 7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Operace 4</a:t>
            </a:r>
          </a:p>
        </p:txBody>
      </p:sp>
      <p:sp>
        <p:nvSpPr>
          <p:cNvPr id="20489" name="Rectangle 6"/>
          <p:cNvSpPr>
            <a:spLocks noChangeArrowheads="1"/>
          </p:cNvSpPr>
          <p:nvPr/>
        </p:nvSpPr>
        <p:spPr bwMode="auto">
          <a:xfrm>
            <a:off x="1871663" y="3112294"/>
            <a:ext cx="1674019" cy="13501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Třída B</a:t>
            </a:r>
          </a:p>
          <a:p>
            <a:pPr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3</a:t>
            </a: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4</a:t>
            </a:r>
          </a:p>
          <a:p>
            <a:pPr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Operace 2</a:t>
            </a: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Operace 3</a:t>
            </a:r>
          </a:p>
        </p:txBody>
      </p:sp>
      <p:sp>
        <p:nvSpPr>
          <p:cNvPr id="20490" name="Line 11"/>
          <p:cNvSpPr>
            <a:spLocks noChangeShapeType="1"/>
          </p:cNvSpPr>
          <p:nvPr/>
        </p:nvSpPr>
        <p:spPr bwMode="auto">
          <a:xfrm>
            <a:off x="1871663" y="3436144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>
            <a:off x="1871663" y="3975497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>
            <a:off x="3168254" y="132992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3" name="Line 14"/>
          <p:cNvSpPr>
            <a:spLocks noChangeShapeType="1"/>
          </p:cNvSpPr>
          <p:nvPr/>
        </p:nvSpPr>
        <p:spPr bwMode="auto">
          <a:xfrm>
            <a:off x="4356498" y="3381375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>
            <a:off x="4356498" y="41374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>
            <a:off x="3168254" y="1815704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6" name="Text Box 17"/>
          <p:cNvSpPr txBox="1">
            <a:spLocks noChangeArrowheads="1"/>
          </p:cNvSpPr>
          <p:nvPr/>
        </p:nvSpPr>
        <p:spPr bwMode="auto">
          <a:xfrm>
            <a:off x="3977879" y="1221581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7" name="Line 24"/>
          <p:cNvSpPr>
            <a:spLocks noChangeShapeType="1"/>
          </p:cNvSpPr>
          <p:nvPr/>
        </p:nvSpPr>
        <p:spPr bwMode="auto">
          <a:xfrm>
            <a:off x="2681287" y="2733675"/>
            <a:ext cx="2538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8" name="AutoShape 25"/>
          <p:cNvSpPr>
            <a:spLocks noChangeArrowheads="1"/>
          </p:cNvSpPr>
          <p:nvPr/>
        </p:nvSpPr>
        <p:spPr bwMode="auto">
          <a:xfrm>
            <a:off x="3924301" y="2139554"/>
            <a:ext cx="269081" cy="216694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9" name="Line 26"/>
          <p:cNvSpPr>
            <a:spLocks noChangeShapeType="1"/>
          </p:cNvSpPr>
          <p:nvPr/>
        </p:nvSpPr>
        <p:spPr bwMode="auto">
          <a:xfrm>
            <a:off x="2681288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0" name="Line 27"/>
          <p:cNvSpPr>
            <a:spLocks noChangeShapeType="1"/>
          </p:cNvSpPr>
          <p:nvPr/>
        </p:nvSpPr>
        <p:spPr bwMode="auto">
          <a:xfrm>
            <a:off x="5219700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1" name="Line 28"/>
          <p:cNvSpPr>
            <a:spLocks noChangeShapeType="1"/>
          </p:cNvSpPr>
          <p:nvPr/>
        </p:nvSpPr>
        <p:spPr bwMode="auto">
          <a:xfrm>
            <a:off x="4031456" y="2356248"/>
            <a:ext cx="0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2" name="AutoShape 29"/>
          <p:cNvSpPr>
            <a:spLocks noChangeArrowheads="1"/>
          </p:cNvSpPr>
          <p:nvPr/>
        </p:nvSpPr>
        <p:spPr bwMode="auto">
          <a:xfrm>
            <a:off x="4842272" y="1437085"/>
            <a:ext cx="270272" cy="215503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3" name="Line 31"/>
          <p:cNvSpPr>
            <a:spLocks noChangeShapeType="1"/>
          </p:cNvSpPr>
          <p:nvPr/>
        </p:nvSpPr>
        <p:spPr bwMode="auto">
          <a:xfrm>
            <a:off x="5112544" y="1545431"/>
            <a:ext cx="5941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4" name="Rectangle 32"/>
          <p:cNvSpPr>
            <a:spLocks noChangeArrowheads="1"/>
          </p:cNvSpPr>
          <p:nvPr/>
        </p:nvSpPr>
        <p:spPr bwMode="auto">
          <a:xfrm>
            <a:off x="5706666" y="951310"/>
            <a:ext cx="1674019" cy="9727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Třída D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8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Operace 5</a:t>
            </a:r>
          </a:p>
        </p:txBody>
      </p:sp>
      <p:sp>
        <p:nvSpPr>
          <p:cNvPr id="20505" name="Line 33"/>
          <p:cNvSpPr>
            <a:spLocks noChangeShapeType="1"/>
          </p:cNvSpPr>
          <p:nvPr/>
        </p:nvSpPr>
        <p:spPr bwMode="auto">
          <a:xfrm>
            <a:off x="5706666" y="1221581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6" name="Line 34"/>
          <p:cNvSpPr>
            <a:spLocks noChangeShapeType="1"/>
          </p:cNvSpPr>
          <p:nvPr/>
        </p:nvSpPr>
        <p:spPr bwMode="auto">
          <a:xfrm>
            <a:off x="5706666" y="165377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8" name="Text Box 36"/>
          <p:cNvSpPr txBox="1">
            <a:spLocks noChangeArrowheads="1"/>
          </p:cNvSpPr>
          <p:nvPr/>
        </p:nvSpPr>
        <p:spPr bwMode="auto">
          <a:xfrm>
            <a:off x="1601392" y="951310"/>
            <a:ext cx="145851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9" name="Text Box 37"/>
          <p:cNvSpPr txBox="1">
            <a:spLocks noChangeArrowheads="1"/>
          </p:cNvSpPr>
          <p:nvPr/>
        </p:nvSpPr>
        <p:spPr bwMode="auto">
          <a:xfrm>
            <a:off x="525066" y="735807"/>
            <a:ext cx="1782366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Objektová třída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B  atributy 1,2,3,4,8        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    operace 1,2,3,5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C  atributy   1,2,5,6,7,8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    operace 1,2,4,5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14695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>
                <a:solidFill>
                  <a:schemeClr val="tx1">
                    <a:lumMod val="50000"/>
                  </a:schemeClr>
                </a:solidFill>
              </a:rPr>
              <a:t>Příklad 6 Abstraktní třída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574675"/>
            <a:ext cx="6210300" cy="40497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350">
                <a:solidFill>
                  <a:schemeClr val="tx1">
                    <a:lumMod val="50000"/>
                  </a:schemeClr>
                </a:solidFill>
              </a:rPr>
              <a:t>Abstraktní třída je zvláštní třída – ve výjovém prostředí nebude nikdy vytvářena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350">
                <a:solidFill>
                  <a:schemeClr val="tx1">
                    <a:lumMod val="50000"/>
                  </a:schemeClr>
                </a:solidFill>
              </a:rPr>
              <a:t>její konkrétní instance</a:t>
            </a:r>
          </a:p>
          <a:p>
            <a:pPr lvl="1" eaLnBrk="1" hangingPunct="1">
              <a:buFontTx/>
              <a:buNone/>
              <a:defRPr/>
            </a:pPr>
            <a:endParaRPr lang="cs-CZ" sz="12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auto">
          <a:xfrm>
            <a:off x="3221832" y="1006078"/>
            <a:ext cx="1674019" cy="10798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Osoba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Číslo osoby</a:t>
            </a: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Název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2" name="Rectangle 5"/>
          <p:cNvSpPr>
            <a:spLocks noChangeArrowheads="1"/>
          </p:cNvSpPr>
          <p:nvPr/>
        </p:nvSpPr>
        <p:spPr bwMode="auto">
          <a:xfrm>
            <a:off x="4356498" y="3112294"/>
            <a:ext cx="1674019" cy="809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Fyzická osoba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Rodné číslo</a:t>
            </a:r>
          </a:p>
        </p:txBody>
      </p:sp>
      <p:sp>
        <p:nvSpPr>
          <p:cNvPr id="21513" name="Rectangle 6"/>
          <p:cNvSpPr>
            <a:spLocks noChangeArrowheads="1"/>
          </p:cNvSpPr>
          <p:nvPr/>
        </p:nvSpPr>
        <p:spPr bwMode="auto">
          <a:xfrm>
            <a:off x="1818085" y="3112294"/>
            <a:ext cx="1674019" cy="809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Právnická osoba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IČO</a:t>
            </a:r>
          </a:p>
        </p:txBody>
      </p:sp>
      <p:sp>
        <p:nvSpPr>
          <p:cNvPr id="21514" name="Line 7"/>
          <p:cNvSpPr>
            <a:spLocks noChangeShapeType="1"/>
          </p:cNvSpPr>
          <p:nvPr/>
        </p:nvSpPr>
        <p:spPr bwMode="auto">
          <a:xfrm>
            <a:off x="1818085" y="34897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5" name="Line 9"/>
          <p:cNvSpPr>
            <a:spLocks noChangeShapeType="1"/>
          </p:cNvSpPr>
          <p:nvPr/>
        </p:nvSpPr>
        <p:spPr bwMode="auto">
          <a:xfrm>
            <a:off x="3221832" y="132992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6" name="Line 10"/>
          <p:cNvSpPr>
            <a:spLocks noChangeShapeType="1"/>
          </p:cNvSpPr>
          <p:nvPr/>
        </p:nvSpPr>
        <p:spPr bwMode="auto">
          <a:xfrm>
            <a:off x="4356498" y="34897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977879" y="1221581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2681287" y="2733675"/>
            <a:ext cx="2538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3924301" y="2139554"/>
            <a:ext cx="269081" cy="216694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681288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5219700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4031456" y="2356248"/>
            <a:ext cx="0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05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100">
                <a:solidFill>
                  <a:schemeClr val="tx1">
                    <a:lumMod val="50000"/>
                  </a:schemeClr>
                </a:solidFill>
              </a:rPr>
              <a:t>Příklad 7 Polymorfismus objektů</a:t>
            </a:r>
          </a:p>
        </p:txBody>
      </p:sp>
      <p:sp>
        <p:nvSpPr>
          <p:cNvPr id="22535" name="Rectangle 4"/>
          <p:cNvSpPr>
            <a:spLocks noChangeArrowheads="1"/>
          </p:cNvSpPr>
          <p:nvPr/>
        </p:nvSpPr>
        <p:spPr bwMode="auto">
          <a:xfrm>
            <a:off x="3194445" y="1000720"/>
            <a:ext cx="1674019" cy="1134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Osoba</a:t>
            </a:r>
          </a:p>
          <a:p>
            <a:pPr algn="ctr" eaLnBrk="1" hangingPunct="1"/>
            <a:r>
              <a:rPr lang="en-US" altLang="cs-CZ" sz="1050" dirty="0">
                <a:solidFill>
                  <a:schemeClr val="tx1">
                    <a:lumMod val="50000"/>
                  </a:schemeClr>
                </a:solidFill>
              </a:rPr>
              <a:t>{abstract}</a:t>
            </a:r>
            <a:endParaRPr lang="cs-CZ" altLang="cs-CZ" sz="105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endParaRPr lang="cs-CZ" altLang="cs-CZ" sz="105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Číslo osoby</a:t>
            </a:r>
          </a:p>
          <a:p>
            <a:pPr algn="ctr" eaLnBrk="1" hangingPunct="1"/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Název</a:t>
            </a:r>
          </a:p>
          <a:p>
            <a:pPr algn="ctr" eaLnBrk="1" hangingPunct="1"/>
            <a:endParaRPr lang="en-US" altLang="cs-CZ" sz="105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en-US" altLang="cs-CZ" sz="1050" dirty="0" smtClean="0">
                <a:solidFill>
                  <a:schemeClr val="tx1">
                    <a:lumMod val="50000"/>
                  </a:schemeClr>
                </a:solidFill>
              </a:rPr>
              <a:t>V</a:t>
            </a:r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y</a:t>
            </a:r>
            <a:r>
              <a:rPr lang="en-US" altLang="cs-CZ" sz="1050" dirty="0" err="1">
                <a:solidFill>
                  <a:schemeClr val="tx1">
                    <a:lumMod val="50000"/>
                  </a:schemeClr>
                </a:solidFill>
              </a:rPr>
              <a:t>po</a:t>
            </a:r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čí</a:t>
            </a:r>
            <a:r>
              <a:rPr lang="en-US" altLang="cs-CZ" sz="1050" dirty="0" err="1">
                <a:solidFill>
                  <a:schemeClr val="tx1">
                    <a:lumMod val="50000"/>
                  </a:schemeClr>
                </a:solidFill>
              </a:rPr>
              <a:t>tej</a:t>
            </a:r>
            <a:r>
              <a:rPr lang="en-US" altLang="cs-CZ" sz="1050" dirty="0">
                <a:solidFill>
                  <a:schemeClr val="tx1">
                    <a:lumMod val="50000"/>
                  </a:schemeClr>
                </a:solidFill>
              </a:rPr>
              <a:t> da</a:t>
            </a:r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ň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4336951" y="3112294"/>
            <a:ext cx="1674019" cy="1133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Fyzická osoba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Rodné číslo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Vypočítej daň</a:t>
            </a:r>
          </a:p>
        </p:txBody>
      </p:sp>
      <p:sp>
        <p:nvSpPr>
          <p:cNvPr id="22537" name="Rectangle 6"/>
          <p:cNvSpPr>
            <a:spLocks noChangeArrowheads="1"/>
          </p:cNvSpPr>
          <p:nvPr/>
        </p:nvSpPr>
        <p:spPr bwMode="auto">
          <a:xfrm>
            <a:off x="1818085" y="3112294"/>
            <a:ext cx="1674019" cy="1133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Právnická osoba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IČO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Vypočítej daň</a:t>
            </a:r>
          </a:p>
        </p:txBody>
      </p:sp>
      <p:sp>
        <p:nvSpPr>
          <p:cNvPr id="22538" name="Line 7"/>
          <p:cNvSpPr>
            <a:spLocks noChangeShapeType="1"/>
          </p:cNvSpPr>
          <p:nvPr/>
        </p:nvSpPr>
        <p:spPr bwMode="auto">
          <a:xfrm>
            <a:off x="1818085" y="34897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39" name="Line 8"/>
          <p:cNvSpPr>
            <a:spLocks noChangeShapeType="1"/>
          </p:cNvSpPr>
          <p:nvPr/>
        </p:nvSpPr>
        <p:spPr bwMode="auto">
          <a:xfrm>
            <a:off x="3221832" y="1383506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0" name="Line 9"/>
          <p:cNvSpPr>
            <a:spLocks noChangeShapeType="1"/>
          </p:cNvSpPr>
          <p:nvPr/>
        </p:nvSpPr>
        <p:spPr bwMode="auto">
          <a:xfrm>
            <a:off x="4356498" y="34897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1" name="Text Box 10"/>
          <p:cNvSpPr txBox="1">
            <a:spLocks noChangeArrowheads="1"/>
          </p:cNvSpPr>
          <p:nvPr/>
        </p:nvSpPr>
        <p:spPr bwMode="auto">
          <a:xfrm>
            <a:off x="3977879" y="1275160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2" name="Line 11"/>
          <p:cNvSpPr>
            <a:spLocks noChangeShapeType="1"/>
          </p:cNvSpPr>
          <p:nvPr/>
        </p:nvSpPr>
        <p:spPr bwMode="auto">
          <a:xfrm>
            <a:off x="2681287" y="2733675"/>
            <a:ext cx="2538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3" name="AutoShape 12"/>
          <p:cNvSpPr>
            <a:spLocks noChangeArrowheads="1"/>
          </p:cNvSpPr>
          <p:nvPr/>
        </p:nvSpPr>
        <p:spPr bwMode="auto">
          <a:xfrm>
            <a:off x="3896915" y="2135385"/>
            <a:ext cx="269081" cy="216694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4" name="Line 13"/>
          <p:cNvSpPr>
            <a:spLocks noChangeShapeType="1"/>
          </p:cNvSpPr>
          <p:nvPr/>
        </p:nvSpPr>
        <p:spPr bwMode="auto">
          <a:xfrm>
            <a:off x="2681288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5" name="Line 14"/>
          <p:cNvSpPr>
            <a:spLocks noChangeShapeType="1"/>
          </p:cNvSpPr>
          <p:nvPr/>
        </p:nvSpPr>
        <p:spPr bwMode="auto">
          <a:xfrm>
            <a:off x="5219700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6" name="Line 15"/>
          <p:cNvSpPr>
            <a:spLocks noChangeShapeType="1"/>
          </p:cNvSpPr>
          <p:nvPr/>
        </p:nvSpPr>
        <p:spPr bwMode="auto">
          <a:xfrm>
            <a:off x="4031456" y="2356248"/>
            <a:ext cx="0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7" name="Line 16"/>
          <p:cNvSpPr>
            <a:spLocks noChangeShapeType="1"/>
          </p:cNvSpPr>
          <p:nvPr/>
        </p:nvSpPr>
        <p:spPr bwMode="auto">
          <a:xfrm>
            <a:off x="3221832" y="1815704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8" name="Line 17"/>
          <p:cNvSpPr>
            <a:spLocks noChangeShapeType="1"/>
          </p:cNvSpPr>
          <p:nvPr/>
        </p:nvSpPr>
        <p:spPr bwMode="auto">
          <a:xfrm>
            <a:off x="1818085" y="3868341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9" name="Line 18"/>
          <p:cNvSpPr>
            <a:spLocks noChangeShapeType="1"/>
          </p:cNvSpPr>
          <p:nvPr/>
        </p:nvSpPr>
        <p:spPr bwMode="auto">
          <a:xfrm>
            <a:off x="4356498" y="3868341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83568" y="4252915"/>
            <a:ext cx="770485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0"/>
              </a:spcBef>
              <a:buNone/>
              <a:defRPr/>
            </a:pPr>
            <a:r>
              <a:rPr lang="cs-CZ" sz="1350" dirty="0">
                <a:solidFill>
                  <a:schemeClr val="tx1">
                    <a:lumMod val="50000"/>
                  </a:schemeClr>
                </a:solidFill>
              </a:rPr>
              <a:t>Některé objekty mají totožná rozhraní realizovaná pomocí operací, ale metody, které se skrývají za </a:t>
            </a:r>
            <a:r>
              <a:rPr lang="cs-CZ" sz="1350" dirty="0" smtClean="0">
                <a:solidFill>
                  <a:schemeClr val="tx1">
                    <a:lumMod val="50000"/>
                  </a:schemeClr>
                </a:solidFill>
              </a:rPr>
              <a:t>těmito operacemi </a:t>
            </a:r>
            <a:r>
              <a:rPr lang="cs-CZ" sz="1350" dirty="0">
                <a:solidFill>
                  <a:schemeClr val="tx1">
                    <a:lumMod val="50000"/>
                  </a:schemeClr>
                </a:solidFill>
              </a:rPr>
              <a:t>jsou rozdílné = polymorfismus</a:t>
            </a:r>
            <a:r>
              <a:rPr lang="cs-CZ" sz="135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92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>
                <a:solidFill>
                  <a:schemeClr val="tx1">
                    <a:lumMod val="50000"/>
                  </a:schemeClr>
                </a:solidFill>
              </a:rPr>
              <a:t>Příklad 8 Asociační třída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736600"/>
            <a:ext cx="6210300" cy="3887788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1200" dirty="0">
                <a:solidFill>
                  <a:schemeClr val="tx1">
                    <a:lumMod val="50000"/>
                  </a:schemeClr>
                </a:solidFill>
              </a:rPr>
              <a:t>Asociační třídy dovolují přiřadit atributy, operace a další rysy k asociační vazbě, která řeší vztah mezi třídami mnoha ku mnoha.</a:t>
            </a:r>
          </a:p>
        </p:txBody>
      </p:sp>
      <p:sp>
        <p:nvSpPr>
          <p:cNvPr id="23559" name="Rectangle 4"/>
          <p:cNvSpPr>
            <a:spLocks noChangeArrowheads="1"/>
          </p:cNvSpPr>
          <p:nvPr/>
        </p:nvSpPr>
        <p:spPr bwMode="auto">
          <a:xfrm>
            <a:off x="1494235" y="1707356"/>
            <a:ext cx="1674019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Firma</a:t>
            </a:r>
          </a:p>
        </p:txBody>
      </p:sp>
      <p:sp>
        <p:nvSpPr>
          <p:cNvPr id="23560" name="Rectangle 5"/>
          <p:cNvSpPr>
            <a:spLocks noChangeArrowheads="1"/>
          </p:cNvSpPr>
          <p:nvPr/>
        </p:nvSpPr>
        <p:spPr bwMode="auto">
          <a:xfrm>
            <a:off x="5922169" y="1707356"/>
            <a:ext cx="1674019" cy="64889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Osoba</a:t>
            </a:r>
          </a:p>
        </p:txBody>
      </p:sp>
      <p:sp>
        <p:nvSpPr>
          <p:cNvPr id="23561" name="Line 6"/>
          <p:cNvSpPr>
            <a:spLocks noChangeShapeType="1"/>
          </p:cNvSpPr>
          <p:nvPr/>
        </p:nvSpPr>
        <p:spPr bwMode="auto">
          <a:xfrm>
            <a:off x="3168254" y="2031206"/>
            <a:ext cx="275391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2" name="Text Box 7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3" name="Text Box 8"/>
          <p:cNvSpPr txBox="1">
            <a:spLocks noChangeArrowheads="1"/>
          </p:cNvSpPr>
          <p:nvPr/>
        </p:nvSpPr>
        <p:spPr bwMode="auto">
          <a:xfrm>
            <a:off x="3221832" y="1707356"/>
            <a:ext cx="43100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050">
                <a:solidFill>
                  <a:schemeClr val="tx1">
                    <a:lumMod val="50000"/>
                  </a:schemeClr>
                </a:solidFill>
              </a:rPr>
              <a:t>1..</a:t>
            </a:r>
            <a:r>
              <a:rPr lang="en-US" altLang="cs-CZ" sz="105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0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4" name="Text Box 9"/>
          <p:cNvSpPr txBox="1">
            <a:spLocks noChangeArrowheads="1"/>
          </p:cNvSpPr>
          <p:nvPr/>
        </p:nvSpPr>
        <p:spPr bwMode="auto">
          <a:xfrm>
            <a:off x="5381625" y="1707356"/>
            <a:ext cx="48696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050">
                <a:solidFill>
                  <a:schemeClr val="tx1">
                    <a:lumMod val="50000"/>
                  </a:schemeClr>
                </a:solidFill>
              </a:rPr>
              <a:t>1..</a:t>
            </a:r>
            <a:r>
              <a:rPr lang="en-US" altLang="cs-CZ" sz="105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0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5" name="Text Box 10"/>
          <p:cNvSpPr txBox="1">
            <a:spLocks noChangeArrowheads="1"/>
          </p:cNvSpPr>
          <p:nvPr/>
        </p:nvSpPr>
        <p:spPr bwMode="auto">
          <a:xfrm>
            <a:off x="3707606" y="1707356"/>
            <a:ext cx="11334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Zaměstnává </a:t>
            </a:r>
          </a:p>
        </p:txBody>
      </p:sp>
      <p:sp>
        <p:nvSpPr>
          <p:cNvPr id="23566" name="AutoShape 11"/>
          <p:cNvSpPr>
            <a:spLocks noChangeArrowheads="1"/>
          </p:cNvSpPr>
          <p:nvPr/>
        </p:nvSpPr>
        <p:spPr bwMode="auto">
          <a:xfrm rot="5400000">
            <a:off x="4963120" y="1640086"/>
            <a:ext cx="242888" cy="377429"/>
          </a:xfrm>
          <a:prstGeom prst="triangle">
            <a:avLst>
              <a:gd name="adj" fmla="val 50000"/>
            </a:avLst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7" name="Text Box 12"/>
          <p:cNvSpPr txBox="1">
            <a:spLocks noChangeArrowheads="1"/>
          </p:cNvSpPr>
          <p:nvPr/>
        </p:nvSpPr>
        <p:spPr bwMode="auto">
          <a:xfrm>
            <a:off x="1871662" y="2842022"/>
            <a:ext cx="399692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8" name="Rectangle 15"/>
          <p:cNvSpPr>
            <a:spLocks noChangeArrowheads="1"/>
          </p:cNvSpPr>
          <p:nvPr/>
        </p:nvSpPr>
        <p:spPr bwMode="auto">
          <a:xfrm>
            <a:off x="3762376" y="2680098"/>
            <a:ext cx="1403747" cy="70127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Zaměstnanec</a:t>
            </a:r>
          </a:p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Datum nástupu</a:t>
            </a:r>
          </a:p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plat</a:t>
            </a:r>
          </a:p>
        </p:txBody>
      </p:sp>
      <p:sp>
        <p:nvSpPr>
          <p:cNvPr id="23569" name="Rectangle 16"/>
          <p:cNvSpPr>
            <a:spLocks noChangeArrowheads="1"/>
          </p:cNvSpPr>
          <p:nvPr/>
        </p:nvSpPr>
        <p:spPr bwMode="auto">
          <a:xfrm>
            <a:off x="3762376" y="3813573"/>
            <a:ext cx="1403747" cy="7024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Pracovní zařazení</a:t>
            </a:r>
          </a:p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Název</a:t>
            </a:r>
          </a:p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Popis</a:t>
            </a:r>
          </a:p>
        </p:txBody>
      </p:sp>
      <p:sp>
        <p:nvSpPr>
          <p:cNvPr id="23570" name="Line 17"/>
          <p:cNvSpPr>
            <a:spLocks noChangeShapeType="1"/>
          </p:cNvSpPr>
          <p:nvPr/>
        </p:nvSpPr>
        <p:spPr bwMode="auto">
          <a:xfrm>
            <a:off x="3762376" y="2950369"/>
            <a:ext cx="140374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1" name="Line 18"/>
          <p:cNvSpPr>
            <a:spLocks noChangeShapeType="1"/>
          </p:cNvSpPr>
          <p:nvPr/>
        </p:nvSpPr>
        <p:spPr bwMode="auto">
          <a:xfrm>
            <a:off x="3762376" y="4083844"/>
            <a:ext cx="140374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2" name="Line 19"/>
          <p:cNvSpPr>
            <a:spLocks noChangeShapeType="1"/>
          </p:cNvSpPr>
          <p:nvPr/>
        </p:nvSpPr>
        <p:spPr bwMode="auto">
          <a:xfrm>
            <a:off x="4463654" y="2031206"/>
            <a:ext cx="0" cy="64889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3" name="Line 20"/>
          <p:cNvSpPr>
            <a:spLocks noChangeShapeType="1"/>
          </p:cNvSpPr>
          <p:nvPr/>
        </p:nvSpPr>
        <p:spPr bwMode="auto">
          <a:xfrm>
            <a:off x="4463654" y="3381376"/>
            <a:ext cx="0" cy="4321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4" name="Text Box 21"/>
          <p:cNvSpPr txBox="1">
            <a:spLocks noChangeArrowheads="1"/>
          </p:cNvSpPr>
          <p:nvPr/>
        </p:nvSpPr>
        <p:spPr bwMode="auto">
          <a:xfrm>
            <a:off x="4463654" y="3381375"/>
            <a:ext cx="4310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900">
                <a:solidFill>
                  <a:schemeClr val="tx1">
                    <a:lumMod val="50000"/>
                  </a:schemeClr>
                </a:solidFill>
              </a:rPr>
              <a:t>1..</a:t>
            </a:r>
            <a:r>
              <a:rPr lang="en-US" altLang="cs-CZ" sz="90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9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5" name="Text Box 22"/>
          <p:cNvSpPr txBox="1">
            <a:spLocks noChangeArrowheads="1"/>
          </p:cNvSpPr>
          <p:nvPr/>
        </p:nvSpPr>
        <p:spPr bwMode="auto">
          <a:xfrm>
            <a:off x="4463654" y="3598069"/>
            <a:ext cx="4310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90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7213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Požadavky zákazníka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Požadavek</a:t>
            </a:r>
            <a:r>
              <a:rPr lang="cs-CZ" sz="2000" dirty="0">
                <a:solidFill>
                  <a:srgbClr val="000000"/>
                </a:solidFill>
              </a:rPr>
              <a:t>= popis (specifikace) jisté funkce nebo vlastnosti, která by měla být ve vyvíjeném systému implementována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Požadavek </a:t>
            </a:r>
            <a:r>
              <a:rPr lang="cs-CZ" sz="2000" dirty="0">
                <a:solidFill>
                  <a:srgbClr val="000000"/>
                </a:solidFill>
              </a:rPr>
              <a:t>= vyjádření přání uživatele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Dva </a:t>
            </a:r>
            <a:r>
              <a:rPr lang="cs-CZ" sz="2000" dirty="0">
                <a:solidFill>
                  <a:srgbClr val="000000"/>
                </a:solidFill>
              </a:rPr>
              <a:t>základní typy požadavků:</a:t>
            </a:r>
          </a:p>
          <a:p>
            <a:pPr marL="720725">
              <a:buFont typeface="Times New Roman" panose="02020603050405020304" pitchFamily="18" charset="0"/>
              <a:buChar char="⁃"/>
              <a:defRPr/>
            </a:pPr>
            <a:r>
              <a:rPr lang="cs-CZ" sz="2000" dirty="0">
                <a:solidFill>
                  <a:srgbClr val="000000"/>
                </a:solidFill>
              </a:rPr>
              <a:t>Funkční (specifikují požadavky na funkčnost systému)</a:t>
            </a:r>
          </a:p>
          <a:p>
            <a:pPr marL="720725">
              <a:buFont typeface="Times New Roman" panose="02020603050405020304" pitchFamily="18" charset="0"/>
              <a:buChar char="⁃"/>
              <a:defRPr/>
            </a:pPr>
            <a:r>
              <a:rPr lang="cs-CZ" sz="2000" dirty="0">
                <a:solidFill>
                  <a:srgbClr val="000000"/>
                </a:solidFill>
              </a:rPr>
              <a:t>Nefunkční (specifikují jisté vlastnosti systému, případně podmínky omezující funkčnost systému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Požadavky </a:t>
            </a:r>
            <a:r>
              <a:rPr lang="cs-CZ" sz="2000" dirty="0">
                <a:solidFill>
                  <a:srgbClr val="000000"/>
                </a:solidFill>
              </a:rPr>
              <a:t>by měly říkat </a:t>
            </a:r>
            <a:r>
              <a:rPr lang="cs-CZ" sz="2000" b="1" dirty="0">
                <a:solidFill>
                  <a:srgbClr val="000000"/>
                </a:solidFill>
              </a:rPr>
              <a:t>co</a:t>
            </a:r>
            <a:r>
              <a:rPr lang="cs-CZ" sz="2000" dirty="0">
                <a:solidFill>
                  <a:srgbClr val="000000"/>
                </a:solidFill>
              </a:rPr>
              <a:t> bude systém nabízet a </a:t>
            </a:r>
            <a:r>
              <a:rPr lang="cs-CZ" sz="2000" b="1" dirty="0">
                <a:solidFill>
                  <a:srgbClr val="000000"/>
                </a:solidFill>
              </a:rPr>
              <a:t>ne jak</a:t>
            </a:r>
            <a:r>
              <a:rPr lang="cs-CZ" sz="2000" dirty="0">
                <a:solidFill>
                  <a:srgbClr val="000000"/>
                </a:solidFill>
              </a:rPr>
              <a:t> to zařídí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9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1131590"/>
            <a:ext cx="8064896" cy="33843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Co je to UML?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Modelovací </a:t>
            </a:r>
            <a:r>
              <a:rPr lang="cs-CZ" sz="1800" dirty="0">
                <a:solidFill>
                  <a:srgbClr val="000000"/>
                </a:solidFill>
              </a:rPr>
              <a:t>jazyk UML = </a:t>
            </a:r>
            <a:r>
              <a:rPr lang="cs-CZ" sz="1800" dirty="0" err="1">
                <a:solidFill>
                  <a:srgbClr val="000000"/>
                </a:solidFill>
              </a:rPr>
              <a:t>Unified</a:t>
            </a:r>
            <a:r>
              <a:rPr lang="cs-CZ" sz="1800" dirty="0">
                <a:solidFill>
                  <a:srgbClr val="000000"/>
                </a:solidFill>
              </a:rPr>
              <a:t> Modeling </a:t>
            </a:r>
            <a:r>
              <a:rPr lang="cs-CZ" sz="1800" dirty="0" err="1">
                <a:solidFill>
                  <a:srgbClr val="000000"/>
                </a:solidFill>
              </a:rPr>
              <a:t>Language</a:t>
            </a:r>
            <a:r>
              <a:rPr lang="cs-CZ" sz="1800" dirty="0">
                <a:solidFill>
                  <a:srgbClr val="000000"/>
                </a:solidFill>
              </a:rPr>
              <a:t> umožňuje popsat objektovou analýzu a návrh SW (IS)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UML je souhrnem především grafických notací k vyjádření analytických a návrhových modelů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UML </a:t>
            </a:r>
            <a:r>
              <a:rPr lang="cs-CZ" sz="1800" dirty="0">
                <a:solidFill>
                  <a:srgbClr val="000000"/>
                </a:solidFill>
              </a:rPr>
              <a:t>je také jazyk pro vizualizaci, specifikaci, stavbu a dokumentaci SW systémů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UML je otevřený standard (OMG </a:t>
            </a:r>
            <a:r>
              <a:rPr lang="cs-CZ" sz="1800" dirty="0" err="1">
                <a:solidFill>
                  <a:srgbClr val="000000"/>
                </a:solidFill>
              </a:rPr>
              <a:t>Object</a:t>
            </a:r>
            <a:r>
              <a:rPr lang="cs-CZ" sz="1800" dirty="0">
                <a:solidFill>
                  <a:srgbClr val="000000"/>
                </a:solidFill>
              </a:rPr>
              <a:t> Management Group) – standardizační komise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34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Zdroje požadavků I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Požadavky jsou na samém počátku projektu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Sami </a:t>
            </a:r>
            <a:r>
              <a:rPr lang="cs-CZ" sz="2000" dirty="0">
                <a:solidFill>
                  <a:srgbClr val="000000"/>
                </a:solidFill>
              </a:rPr>
              <a:t>jako tvůrci systému máme určitou představu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Proces </a:t>
            </a:r>
            <a:r>
              <a:rPr lang="cs-CZ" sz="2000" dirty="0">
                <a:solidFill>
                  <a:srgbClr val="000000"/>
                </a:solidFill>
              </a:rPr>
              <a:t>získávání požadavků od budoucích uživatelů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Různá </a:t>
            </a:r>
            <a:r>
              <a:rPr lang="cs-CZ" sz="2000" dirty="0">
                <a:solidFill>
                  <a:srgbClr val="000000"/>
                </a:solidFill>
              </a:rPr>
              <a:t>úroveň uživatelů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Konfrontace </a:t>
            </a:r>
            <a:r>
              <a:rPr lang="cs-CZ" sz="2000" dirty="0">
                <a:solidFill>
                  <a:srgbClr val="000000"/>
                </a:solidFill>
              </a:rPr>
              <a:t>s představou tvůrců systému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81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Zdroje požadavků II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</a:rPr>
              <a:t>Legislativa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Požadavky </a:t>
            </a:r>
            <a:r>
              <a:rPr lang="cs-CZ" sz="2000" dirty="0">
                <a:solidFill>
                  <a:srgbClr val="000000"/>
                </a:solidFill>
              </a:rPr>
              <a:t>zákazníků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Existující </a:t>
            </a:r>
            <a:r>
              <a:rPr lang="cs-CZ" sz="2000" dirty="0">
                <a:solidFill>
                  <a:srgbClr val="000000"/>
                </a:solidFill>
              </a:rPr>
              <a:t>systémy uživatelů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Pracovní </a:t>
            </a:r>
            <a:r>
              <a:rPr lang="cs-CZ" sz="2000" dirty="0">
                <a:solidFill>
                  <a:srgbClr val="000000"/>
                </a:solidFill>
              </a:rPr>
              <a:t>procesy uživatelů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Vlastní </a:t>
            </a:r>
            <a:r>
              <a:rPr lang="cs-CZ" sz="2000" dirty="0">
                <a:solidFill>
                  <a:srgbClr val="000000"/>
                </a:solidFill>
              </a:rPr>
              <a:t>know-how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Prostředí </a:t>
            </a:r>
            <a:r>
              <a:rPr lang="cs-CZ" sz="2000" dirty="0">
                <a:solidFill>
                  <a:srgbClr val="000000"/>
                </a:solidFill>
              </a:rPr>
              <a:t>zákazníka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Hardware  </a:t>
            </a:r>
            <a:r>
              <a:rPr lang="cs-CZ" sz="2000" dirty="0">
                <a:solidFill>
                  <a:srgbClr val="000000"/>
                </a:solidFill>
              </a:rPr>
              <a:t>software vybavení</a:t>
            </a:r>
          </a:p>
          <a:p>
            <a:pPr>
              <a:defRPr/>
            </a:pP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01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Nefunkční požadavky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Dodržení určitých standardů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Využití </a:t>
            </a:r>
            <a:r>
              <a:rPr lang="cs-CZ" sz="2000" dirty="0">
                <a:solidFill>
                  <a:srgbClr val="000000"/>
                </a:solidFill>
              </a:rPr>
              <a:t>určených komponent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Rychlost </a:t>
            </a:r>
            <a:r>
              <a:rPr lang="cs-CZ" sz="2000" dirty="0">
                <a:solidFill>
                  <a:srgbClr val="000000"/>
                </a:solidFill>
              </a:rPr>
              <a:t>odezev systému na určité operace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Nároky </a:t>
            </a:r>
            <a:r>
              <a:rPr lang="cs-CZ" sz="2000" dirty="0">
                <a:solidFill>
                  <a:srgbClr val="000000"/>
                </a:solidFill>
              </a:rPr>
              <a:t>na výkonnost systému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Bezpečnost </a:t>
            </a:r>
            <a:r>
              <a:rPr lang="cs-CZ" sz="2000" dirty="0">
                <a:solidFill>
                  <a:srgbClr val="000000"/>
                </a:solidFill>
              </a:rPr>
              <a:t>systému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Použitá architektura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Atd.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52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Neúspěch správy požadavků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1619250" y="1773238"/>
            <a:ext cx="5689600" cy="2808287"/>
            <a:chOff x="1619250" y="1773238"/>
            <a:chExt cx="5689600" cy="2808287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1619250" y="1773238"/>
              <a:ext cx="2232025" cy="11509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Neúspěch správy </a:t>
              </a:r>
            </a:p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požadavků</a:t>
              </a: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50" y="3429000"/>
              <a:ext cx="2232025" cy="11525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Nedostatečné</a:t>
              </a:r>
            </a:p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Zapojení uživatelů</a:t>
              </a: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5076825" y="2708275"/>
              <a:ext cx="2232025" cy="10810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NEÚSPĚCH </a:t>
              </a:r>
            </a:p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CELÉHO PROJEKTU</a:t>
              </a: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3851275" y="2349500"/>
              <a:ext cx="1225550" cy="792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V="1">
              <a:off x="3851275" y="3500438"/>
              <a:ext cx="1225550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156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Požadavky – Postup prací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Identifikace funkčních požadavků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Identifikace nefunkčních požadavků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Identifikace případů užití a jejich navázání k funkčním požadavkům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Promítnutí nefunkčních požadavků do technické architektury systému</a:t>
            </a:r>
          </a:p>
          <a:p>
            <a:pPr>
              <a:defRPr/>
            </a:pPr>
            <a:r>
              <a:rPr lang="cs-CZ" sz="2000" dirty="0">
                <a:solidFill>
                  <a:srgbClr val="FF0000"/>
                </a:solidFill>
              </a:rPr>
              <a:t>! Provázání funkčních požadavků s případy užití má kontrolní funkci !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Případ užití = 1. technika pokrytá jazykem UML.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Případy užití jsou logickým pokračováním analytických prací vycházejících z </a:t>
            </a:r>
            <a:r>
              <a:rPr lang="cs-CZ" sz="2000" dirty="0" smtClean="0">
                <a:solidFill>
                  <a:srgbClr val="000000"/>
                </a:solidFill>
              </a:rPr>
              <a:t>uživatelských </a:t>
            </a:r>
            <a:r>
              <a:rPr lang="cs-CZ" sz="2000" dirty="0">
                <a:solidFill>
                  <a:srgbClr val="000000"/>
                </a:solidFill>
              </a:rPr>
              <a:t>požadavků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PŘÍPADOVÁ STUDIE = PŘÍKLAD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40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 smtClean="0">
                <a:solidFill>
                  <a:srgbClr val="000000"/>
                </a:solidFill>
              </a:rPr>
              <a:t>Případy užití - úvod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Případy užití, typové úlohy, užitné případy = USE CASE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Případy </a:t>
            </a:r>
            <a:r>
              <a:rPr lang="cs-CZ" sz="2000" dirty="0">
                <a:solidFill>
                  <a:srgbClr val="000000"/>
                </a:solidFill>
              </a:rPr>
              <a:t>užití zachycují přesně funkčnost, která bude IS pokryta a vymezují tak jednoznačně rozsah prací. 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Je </a:t>
            </a:r>
            <a:r>
              <a:rPr lang="cs-CZ" sz="2000" dirty="0">
                <a:solidFill>
                  <a:srgbClr val="000000"/>
                </a:solidFill>
              </a:rPr>
              <a:t>součástí UML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Každý </a:t>
            </a:r>
            <a:r>
              <a:rPr lang="cs-CZ" sz="2000" dirty="0">
                <a:solidFill>
                  <a:srgbClr val="000000"/>
                </a:solidFill>
              </a:rPr>
              <a:t>případ užití popisuje jeden ze způsobu užití systému, popisuje tedy jednu jeho požadovanou funkčnost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Scénář</a:t>
            </a:r>
            <a:r>
              <a:rPr lang="cs-CZ" sz="2000" dirty="0">
                <a:solidFill>
                  <a:srgbClr val="000000"/>
                </a:solidFill>
              </a:rPr>
              <a:t>, základní </a:t>
            </a:r>
            <a:r>
              <a:rPr lang="cs-CZ" sz="2000" dirty="0" smtClean="0">
                <a:solidFill>
                  <a:srgbClr val="000000"/>
                </a:solidFill>
              </a:rPr>
              <a:t>scénář</a:t>
            </a:r>
            <a:endParaRPr lang="cs-CZ" sz="2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Případ užití je sada </a:t>
            </a:r>
            <a:r>
              <a:rPr lang="cs-CZ" sz="2000" dirty="0" smtClean="0">
                <a:solidFill>
                  <a:srgbClr val="000000"/>
                </a:solidFill>
              </a:rPr>
              <a:t>scénářů</a:t>
            </a:r>
            <a:r>
              <a:rPr lang="cs-CZ" sz="2000" dirty="0">
                <a:solidFill>
                  <a:srgbClr val="000000"/>
                </a:solidFill>
              </a:rPr>
              <a:t>, které spojuje dohromady cíl</a:t>
            </a:r>
          </a:p>
          <a:p>
            <a:pPr>
              <a:defRPr/>
            </a:pP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14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 smtClean="0"/>
              <a:t>Aktéři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702BE3D-0D5D-4FD1-AA34-0E7862A8BAA6}" type="slidenum">
              <a:rPr lang="cs-CZ" altLang="cs-CZ"/>
              <a:pPr eaLnBrk="1" hangingPunct="1"/>
              <a:t>36</a:t>
            </a:fld>
            <a:endParaRPr lang="cs-CZ" altLang="cs-CZ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1560" y="734665"/>
            <a:ext cx="6265863" cy="3997325"/>
          </a:xfrm>
        </p:spPr>
        <p:txBody>
          <a:bodyPr/>
          <a:lstStyle/>
          <a:p>
            <a:pPr eaLnBrk="1" hangingPunct="1">
              <a:defRPr/>
            </a:pPr>
            <a:r>
              <a:rPr lang="cs-CZ" sz="1500" dirty="0">
                <a:solidFill>
                  <a:srgbClr val="000000"/>
                </a:solidFill>
              </a:rPr>
              <a:t>Aktér = role, ve které vystupuje uživatel v rámci jeho komunikace se systémem</a:t>
            </a:r>
          </a:p>
          <a:p>
            <a:pPr eaLnBrk="1" hangingPunct="1">
              <a:defRPr/>
            </a:pPr>
            <a:endParaRPr lang="cs-CZ" sz="15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cs-CZ" sz="1500" dirty="0">
                <a:solidFill>
                  <a:srgbClr val="000000"/>
                </a:solidFill>
              </a:rPr>
              <a:t>Př. Aktér= uživatelská role vůči systému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21511" name="Oval 4"/>
          <p:cNvSpPr>
            <a:spLocks noChangeArrowheads="1"/>
          </p:cNvSpPr>
          <p:nvPr/>
        </p:nvSpPr>
        <p:spPr bwMode="auto">
          <a:xfrm>
            <a:off x="4497617" y="2193132"/>
            <a:ext cx="1540042" cy="7560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 dirty="0">
                <a:solidFill>
                  <a:srgbClr val="000000"/>
                </a:solidFill>
              </a:rPr>
              <a:t>Vytvořit </a:t>
            </a:r>
          </a:p>
          <a:p>
            <a:pPr algn="ctr" eaLnBrk="1" hangingPunct="1"/>
            <a:r>
              <a:rPr lang="cs-CZ" altLang="cs-CZ" sz="1350" dirty="0">
                <a:solidFill>
                  <a:srgbClr val="000000"/>
                </a:solidFill>
              </a:rPr>
              <a:t>zakázkový list</a:t>
            </a:r>
          </a:p>
        </p:txBody>
      </p:sp>
      <p:sp>
        <p:nvSpPr>
          <p:cNvPr id="21512" name="Oval 5"/>
          <p:cNvSpPr>
            <a:spLocks noChangeArrowheads="1"/>
          </p:cNvSpPr>
          <p:nvPr/>
        </p:nvSpPr>
        <p:spPr bwMode="auto">
          <a:xfrm>
            <a:off x="4525565" y="3274219"/>
            <a:ext cx="1512094" cy="7560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rgbClr val="000000"/>
                </a:solidFill>
              </a:rPr>
              <a:t>Přijmout zakázku</a:t>
            </a:r>
          </a:p>
          <a:p>
            <a:pPr algn="ctr" eaLnBrk="1" hangingPunct="1"/>
            <a:r>
              <a:rPr lang="cs-CZ" altLang="cs-CZ" sz="1350">
                <a:solidFill>
                  <a:srgbClr val="000000"/>
                </a:solidFill>
              </a:rPr>
              <a:t>Ze servisu</a:t>
            </a:r>
          </a:p>
        </p:txBody>
      </p:sp>
      <p:grpSp>
        <p:nvGrpSpPr>
          <p:cNvPr id="21513" name="Group 13"/>
          <p:cNvGrpSpPr>
            <a:grpSpLocks/>
          </p:cNvGrpSpPr>
          <p:nvPr/>
        </p:nvGrpSpPr>
        <p:grpSpPr bwMode="auto">
          <a:xfrm>
            <a:off x="2195513" y="2625329"/>
            <a:ext cx="485775" cy="863203"/>
            <a:chOff x="884" y="2478"/>
            <a:chExt cx="408" cy="725"/>
          </a:xfrm>
        </p:grpSpPr>
        <p:grpSp>
          <p:nvGrpSpPr>
            <p:cNvPr id="21516" name="Group 12"/>
            <p:cNvGrpSpPr>
              <a:grpSpLocks/>
            </p:cNvGrpSpPr>
            <p:nvPr/>
          </p:nvGrpSpPr>
          <p:grpSpPr bwMode="auto">
            <a:xfrm>
              <a:off x="884" y="2659"/>
              <a:ext cx="408" cy="544"/>
              <a:chOff x="884" y="2659"/>
              <a:chExt cx="408" cy="544"/>
            </a:xfrm>
          </p:grpSpPr>
          <p:sp>
            <p:nvSpPr>
              <p:cNvPr id="21518" name="Line 6"/>
              <p:cNvSpPr>
                <a:spLocks noChangeShapeType="1"/>
              </p:cNvSpPr>
              <p:nvPr/>
            </p:nvSpPr>
            <p:spPr bwMode="auto">
              <a:xfrm flipV="1">
                <a:off x="884" y="2931"/>
                <a:ext cx="227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sp>
            <p:nvSpPr>
              <p:cNvPr id="21519" name="Line 7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181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sp>
            <p:nvSpPr>
              <p:cNvPr id="21520" name="Line 8"/>
              <p:cNvSpPr>
                <a:spLocks noChangeShapeType="1"/>
              </p:cNvSpPr>
              <p:nvPr/>
            </p:nvSpPr>
            <p:spPr bwMode="auto">
              <a:xfrm flipV="1">
                <a:off x="1111" y="2659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sp>
            <p:nvSpPr>
              <p:cNvPr id="21521" name="Line 9"/>
              <p:cNvSpPr>
                <a:spLocks noChangeShapeType="1"/>
              </p:cNvSpPr>
              <p:nvPr/>
            </p:nvSpPr>
            <p:spPr bwMode="auto">
              <a:xfrm>
                <a:off x="930" y="2750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</p:grpSp>
        <p:sp>
          <p:nvSpPr>
            <p:cNvPr id="21517" name="Oval 10"/>
            <p:cNvSpPr>
              <a:spLocks noChangeArrowheads="1"/>
            </p:cNvSpPr>
            <p:nvPr/>
          </p:nvSpPr>
          <p:spPr bwMode="auto">
            <a:xfrm>
              <a:off x="1020" y="2478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cs-CZ" altLang="cs-CZ" sz="1350"/>
            </a:p>
          </p:txBody>
        </p:sp>
      </p:grpSp>
      <p:sp>
        <p:nvSpPr>
          <p:cNvPr id="21514" name="Line 14"/>
          <p:cNvSpPr>
            <a:spLocks noChangeShapeType="1"/>
          </p:cNvSpPr>
          <p:nvPr/>
        </p:nvSpPr>
        <p:spPr bwMode="auto">
          <a:xfrm flipV="1">
            <a:off x="2689622" y="2518172"/>
            <a:ext cx="1727597" cy="161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sp>
        <p:nvSpPr>
          <p:cNvPr id="21515" name="Line 15"/>
          <p:cNvSpPr>
            <a:spLocks noChangeShapeType="1"/>
          </p:cNvSpPr>
          <p:nvPr/>
        </p:nvSpPr>
        <p:spPr bwMode="auto">
          <a:xfrm>
            <a:off x="2743200" y="3381375"/>
            <a:ext cx="1674019" cy="2166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99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 smtClean="0">
                <a:solidFill>
                  <a:srgbClr val="000000"/>
                </a:solidFill>
              </a:rPr>
              <a:t>Aktéři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33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EF5BFB6-D7EE-41A4-8D4E-B2717E0F56CF}" type="slidenum">
              <a:rPr lang="cs-CZ" altLang="cs-CZ"/>
              <a:pPr eaLnBrk="1" hangingPunct="1"/>
              <a:t>37</a:t>
            </a:fld>
            <a:endParaRPr lang="cs-CZ" altLang="cs-CZ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5926" y="734665"/>
            <a:ext cx="6264275" cy="3997325"/>
          </a:xfrm>
        </p:spPr>
        <p:txBody>
          <a:bodyPr/>
          <a:lstStyle/>
          <a:p>
            <a:pPr eaLnBrk="1" hangingPunct="1">
              <a:defRPr/>
            </a:pPr>
            <a:r>
              <a:rPr lang="cs-CZ" sz="1500" dirty="0">
                <a:solidFill>
                  <a:srgbClr val="000000"/>
                </a:solidFill>
              </a:rPr>
              <a:t>Aktér = role, ve které vystupuje uživatel v rámci jeho komunikace se systémem</a:t>
            </a:r>
          </a:p>
          <a:p>
            <a:pPr eaLnBrk="1" hangingPunct="1">
              <a:defRPr/>
            </a:pPr>
            <a:r>
              <a:rPr lang="cs-CZ" sz="1500" dirty="0">
                <a:solidFill>
                  <a:srgbClr val="000000"/>
                </a:solidFill>
              </a:rPr>
              <a:t>Aktérem nemusí být nutně člověk, může to být např. externí systém </a:t>
            </a:r>
          </a:p>
          <a:p>
            <a:pPr eaLnBrk="1" hangingPunct="1">
              <a:defRPr/>
            </a:pPr>
            <a:r>
              <a:rPr lang="cs-CZ" sz="1500" dirty="0">
                <a:solidFill>
                  <a:srgbClr val="000000"/>
                </a:solidFill>
              </a:rPr>
              <a:t>Př. Aktér ve více rolích vůči systému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22535" name="Oval 4"/>
          <p:cNvSpPr>
            <a:spLocks noChangeArrowheads="1"/>
          </p:cNvSpPr>
          <p:nvPr/>
        </p:nvSpPr>
        <p:spPr bwMode="auto">
          <a:xfrm>
            <a:off x="3113485" y="1924051"/>
            <a:ext cx="1134665" cy="59412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Odeslat zakázku</a:t>
            </a:r>
          </a:p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Do sběrny</a:t>
            </a:r>
          </a:p>
        </p:txBody>
      </p:sp>
      <p:grpSp>
        <p:nvGrpSpPr>
          <p:cNvPr id="22536" name="Group 6"/>
          <p:cNvGrpSpPr>
            <a:grpSpLocks/>
          </p:cNvGrpSpPr>
          <p:nvPr/>
        </p:nvGrpSpPr>
        <p:grpSpPr bwMode="auto">
          <a:xfrm>
            <a:off x="1709738" y="2571750"/>
            <a:ext cx="485775" cy="863204"/>
            <a:chOff x="884" y="2478"/>
            <a:chExt cx="408" cy="725"/>
          </a:xfrm>
        </p:grpSpPr>
        <p:grpSp>
          <p:nvGrpSpPr>
            <p:cNvPr id="22556" name="Group 7"/>
            <p:cNvGrpSpPr>
              <a:grpSpLocks/>
            </p:cNvGrpSpPr>
            <p:nvPr/>
          </p:nvGrpSpPr>
          <p:grpSpPr bwMode="auto">
            <a:xfrm>
              <a:off x="884" y="2659"/>
              <a:ext cx="408" cy="544"/>
              <a:chOff x="884" y="2659"/>
              <a:chExt cx="408" cy="544"/>
            </a:xfrm>
          </p:grpSpPr>
          <p:sp>
            <p:nvSpPr>
              <p:cNvPr id="22558" name="Line 8"/>
              <p:cNvSpPr>
                <a:spLocks noChangeShapeType="1"/>
              </p:cNvSpPr>
              <p:nvPr/>
            </p:nvSpPr>
            <p:spPr bwMode="auto">
              <a:xfrm flipV="1">
                <a:off x="884" y="2931"/>
                <a:ext cx="227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9" name="Line 9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181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0" name="Line 10"/>
              <p:cNvSpPr>
                <a:spLocks noChangeShapeType="1"/>
              </p:cNvSpPr>
              <p:nvPr/>
            </p:nvSpPr>
            <p:spPr bwMode="auto">
              <a:xfrm flipV="1">
                <a:off x="1111" y="2659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1" name="Line 11"/>
              <p:cNvSpPr>
                <a:spLocks noChangeShapeType="1"/>
              </p:cNvSpPr>
              <p:nvPr/>
            </p:nvSpPr>
            <p:spPr bwMode="auto">
              <a:xfrm>
                <a:off x="930" y="2750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557" name="Oval 12"/>
            <p:cNvSpPr>
              <a:spLocks noChangeArrowheads="1"/>
            </p:cNvSpPr>
            <p:nvPr/>
          </p:nvSpPr>
          <p:spPr bwMode="auto">
            <a:xfrm>
              <a:off x="1020" y="2478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cs-CZ" altLang="cs-CZ" sz="1350">
                <a:solidFill>
                  <a:srgbClr val="000000"/>
                </a:solidFill>
              </a:endParaRPr>
            </a:p>
          </p:txBody>
        </p:sp>
      </p:grpSp>
      <p:sp>
        <p:nvSpPr>
          <p:cNvPr id="22538" name="Line 14"/>
          <p:cNvSpPr>
            <a:spLocks noChangeShapeType="1"/>
          </p:cNvSpPr>
          <p:nvPr/>
        </p:nvSpPr>
        <p:spPr bwMode="auto">
          <a:xfrm flipV="1">
            <a:off x="2303860" y="2356248"/>
            <a:ext cx="864394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sp>
        <p:nvSpPr>
          <p:cNvPr id="22539" name="Line 15"/>
          <p:cNvSpPr>
            <a:spLocks noChangeShapeType="1"/>
          </p:cNvSpPr>
          <p:nvPr/>
        </p:nvSpPr>
        <p:spPr bwMode="auto">
          <a:xfrm>
            <a:off x="2250282" y="3219450"/>
            <a:ext cx="917972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grpSp>
        <p:nvGrpSpPr>
          <p:cNvPr id="22540" name="Group 16"/>
          <p:cNvGrpSpPr>
            <a:grpSpLocks/>
          </p:cNvGrpSpPr>
          <p:nvPr/>
        </p:nvGrpSpPr>
        <p:grpSpPr bwMode="auto">
          <a:xfrm>
            <a:off x="6893719" y="2625329"/>
            <a:ext cx="485775" cy="863203"/>
            <a:chOff x="884" y="2478"/>
            <a:chExt cx="408" cy="725"/>
          </a:xfrm>
        </p:grpSpPr>
        <p:grpSp>
          <p:nvGrpSpPr>
            <p:cNvPr id="22550" name="Group 17"/>
            <p:cNvGrpSpPr>
              <a:grpSpLocks/>
            </p:cNvGrpSpPr>
            <p:nvPr/>
          </p:nvGrpSpPr>
          <p:grpSpPr bwMode="auto">
            <a:xfrm>
              <a:off x="884" y="2659"/>
              <a:ext cx="408" cy="544"/>
              <a:chOff x="884" y="2659"/>
              <a:chExt cx="408" cy="544"/>
            </a:xfrm>
          </p:grpSpPr>
          <p:sp>
            <p:nvSpPr>
              <p:cNvPr id="22552" name="Line 18"/>
              <p:cNvSpPr>
                <a:spLocks noChangeShapeType="1"/>
              </p:cNvSpPr>
              <p:nvPr/>
            </p:nvSpPr>
            <p:spPr bwMode="auto">
              <a:xfrm flipV="1">
                <a:off x="884" y="2931"/>
                <a:ext cx="227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3" name="Line 19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181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4" name="Line 20"/>
              <p:cNvSpPr>
                <a:spLocks noChangeShapeType="1"/>
              </p:cNvSpPr>
              <p:nvPr/>
            </p:nvSpPr>
            <p:spPr bwMode="auto">
              <a:xfrm flipV="1">
                <a:off x="1111" y="2659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5" name="Line 21"/>
              <p:cNvSpPr>
                <a:spLocks noChangeShapeType="1"/>
              </p:cNvSpPr>
              <p:nvPr/>
            </p:nvSpPr>
            <p:spPr bwMode="auto">
              <a:xfrm>
                <a:off x="930" y="2750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551" name="Oval 22"/>
            <p:cNvSpPr>
              <a:spLocks noChangeArrowheads="1"/>
            </p:cNvSpPr>
            <p:nvPr/>
          </p:nvSpPr>
          <p:spPr bwMode="auto">
            <a:xfrm>
              <a:off x="1020" y="2478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cs-CZ" altLang="cs-CZ" sz="1350">
                <a:solidFill>
                  <a:srgbClr val="000000"/>
                </a:solidFill>
              </a:endParaRPr>
            </a:p>
          </p:txBody>
        </p:sp>
      </p:grpSp>
      <p:sp>
        <p:nvSpPr>
          <p:cNvPr id="22541" name="Line 23"/>
          <p:cNvSpPr>
            <a:spLocks noChangeShapeType="1"/>
          </p:cNvSpPr>
          <p:nvPr/>
        </p:nvSpPr>
        <p:spPr bwMode="auto">
          <a:xfrm>
            <a:off x="2303860" y="2950369"/>
            <a:ext cx="81081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sp>
        <p:nvSpPr>
          <p:cNvPr id="22542" name="Oval 24"/>
          <p:cNvSpPr>
            <a:spLocks noChangeArrowheads="1"/>
          </p:cNvSpPr>
          <p:nvPr/>
        </p:nvSpPr>
        <p:spPr bwMode="auto">
          <a:xfrm>
            <a:off x="3113485" y="2680097"/>
            <a:ext cx="113466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Přijmout zakázku</a:t>
            </a:r>
          </a:p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Ze servisu</a:t>
            </a:r>
          </a:p>
        </p:txBody>
      </p:sp>
      <p:sp>
        <p:nvSpPr>
          <p:cNvPr id="22543" name="Oval 25"/>
          <p:cNvSpPr>
            <a:spLocks noChangeArrowheads="1"/>
          </p:cNvSpPr>
          <p:nvPr/>
        </p:nvSpPr>
        <p:spPr bwMode="auto">
          <a:xfrm>
            <a:off x="3113485" y="3543300"/>
            <a:ext cx="1134665" cy="64889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>
                <a:solidFill>
                  <a:srgbClr val="000000"/>
                </a:solidFill>
              </a:rPr>
              <a:t>Uzavřít </a:t>
            </a:r>
          </a:p>
          <a:p>
            <a:pPr algn="ctr" eaLnBrk="1" hangingPunct="1"/>
            <a:r>
              <a:rPr lang="cs-CZ" altLang="cs-CZ" sz="1050">
                <a:solidFill>
                  <a:srgbClr val="000000"/>
                </a:solidFill>
              </a:rPr>
              <a:t>zakázku</a:t>
            </a:r>
          </a:p>
        </p:txBody>
      </p:sp>
      <p:sp>
        <p:nvSpPr>
          <p:cNvPr id="22544" name="Oval 26"/>
          <p:cNvSpPr>
            <a:spLocks noChangeArrowheads="1"/>
          </p:cNvSpPr>
          <p:nvPr/>
        </p:nvSpPr>
        <p:spPr bwMode="auto">
          <a:xfrm>
            <a:off x="5004198" y="3489722"/>
            <a:ext cx="1187053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Přidat nového</a:t>
            </a:r>
          </a:p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výrobce</a:t>
            </a:r>
          </a:p>
        </p:txBody>
      </p:sp>
      <p:sp>
        <p:nvSpPr>
          <p:cNvPr id="22545" name="Oval 27"/>
          <p:cNvSpPr>
            <a:spLocks noChangeArrowheads="1"/>
          </p:cNvSpPr>
          <p:nvPr/>
        </p:nvSpPr>
        <p:spPr bwMode="auto">
          <a:xfrm>
            <a:off x="5004197" y="2680097"/>
            <a:ext cx="1187054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Přidat nový </a:t>
            </a:r>
          </a:p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servis</a:t>
            </a:r>
          </a:p>
        </p:txBody>
      </p:sp>
      <p:sp>
        <p:nvSpPr>
          <p:cNvPr id="22546" name="Oval 28"/>
          <p:cNvSpPr>
            <a:spLocks noChangeArrowheads="1"/>
          </p:cNvSpPr>
          <p:nvPr/>
        </p:nvSpPr>
        <p:spPr bwMode="auto">
          <a:xfrm>
            <a:off x="5004197" y="1869281"/>
            <a:ext cx="1133475" cy="64889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Zobrazit přehled</a:t>
            </a:r>
          </a:p>
          <a:p>
            <a:pPr algn="ctr" eaLnBrk="1" hangingPunct="1"/>
            <a:r>
              <a:rPr lang="cs-CZ" altLang="cs-CZ" sz="1050" dirty="0" err="1">
                <a:solidFill>
                  <a:srgbClr val="000000"/>
                </a:solidFill>
              </a:rPr>
              <a:t>rozprac</a:t>
            </a:r>
            <a:r>
              <a:rPr lang="cs-CZ" altLang="cs-CZ" sz="1050" dirty="0">
                <a:solidFill>
                  <a:srgbClr val="000000"/>
                </a:solidFill>
              </a:rPr>
              <a:t>. zakázek</a:t>
            </a:r>
          </a:p>
        </p:txBody>
      </p:sp>
      <p:sp>
        <p:nvSpPr>
          <p:cNvPr id="22547" name="Line 29"/>
          <p:cNvSpPr>
            <a:spLocks noChangeShapeType="1"/>
          </p:cNvSpPr>
          <p:nvPr/>
        </p:nvSpPr>
        <p:spPr bwMode="auto">
          <a:xfrm flipH="1">
            <a:off x="6137673" y="2950369"/>
            <a:ext cx="64889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sp>
        <p:nvSpPr>
          <p:cNvPr id="22548" name="Line 30"/>
          <p:cNvSpPr>
            <a:spLocks noChangeShapeType="1"/>
          </p:cNvSpPr>
          <p:nvPr/>
        </p:nvSpPr>
        <p:spPr bwMode="auto">
          <a:xfrm flipV="1">
            <a:off x="6192441" y="3112294"/>
            <a:ext cx="647700" cy="5941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sp>
        <p:nvSpPr>
          <p:cNvPr id="22549" name="Line 31"/>
          <p:cNvSpPr>
            <a:spLocks noChangeShapeType="1"/>
          </p:cNvSpPr>
          <p:nvPr/>
        </p:nvSpPr>
        <p:spPr bwMode="auto">
          <a:xfrm>
            <a:off x="6137673" y="2193132"/>
            <a:ext cx="702469" cy="54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67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467544" y="4237749"/>
            <a:ext cx="6192688" cy="415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/>
              <a:t>Případ užití je sada </a:t>
            </a:r>
            <a:r>
              <a:rPr lang="cs-CZ" sz="2000" dirty="0" smtClean="0"/>
              <a:t>scénářů</a:t>
            </a:r>
            <a:r>
              <a:rPr lang="cs-CZ" sz="2000" dirty="0"/>
              <a:t>, které spojuje dohromady cíl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27414"/>
            <a:ext cx="8064896" cy="348611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Scénář - Případy užití: </a:t>
            </a:r>
            <a:r>
              <a:rPr lang="cs-CZ" sz="2000" dirty="0"/>
              <a:t>Příjem zakázky do </a:t>
            </a:r>
            <a:r>
              <a:rPr lang="cs-CZ" sz="2000" dirty="0" smtClean="0"/>
              <a:t>opravy</a:t>
            </a:r>
            <a:endParaRPr lang="pl-PL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38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78" y="1137408"/>
            <a:ext cx="5904656" cy="307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89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27414"/>
            <a:ext cx="8064896" cy="348611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Případy užití: </a:t>
            </a:r>
            <a:r>
              <a:rPr lang="cs-CZ" sz="2000" dirty="0" smtClean="0"/>
              <a:t>Bankomat</a:t>
            </a:r>
            <a:endParaRPr lang="pl-PL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39</a:t>
            </a:fld>
            <a:endParaRPr lang="cs-CZ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3" t="12157" r="29305" b="6734"/>
          <a:stretch>
            <a:fillRect/>
          </a:stretch>
        </p:blipFill>
        <p:spPr>
          <a:xfrm>
            <a:off x="3019977" y="748480"/>
            <a:ext cx="480866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69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111740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Co je to UML? – souvislosti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Metodika RUP </a:t>
            </a:r>
            <a:r>
              <a:rPr lang="cs-CZ" sz="1800" dirty="0" err="1">
                <a:solidFill>
                  <a:srgbClr val="000000"/>
                </a:solidFill>
              </a:rPr>
              <a:t>fmy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Rational</a:t>
            </a:r>
            <a:r>
              <a:rPr lang="cs-CZ" sz="1800" dirty="0">
                <a:solidFill>
                  <a:srgbClr val="000000"/>
                </a:solidFill>
              </a:rPr>
              <a:t>, nyní IBM, obecně UP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Metodika </a:t>
            </a:r>
            <a:r>
              <a:rPr lang="cs-CZ" sz="1800" dirty="0" err="1">
                <a:solidFill>
                  <a:srgbClr val="000000"/>
                </a:solidFill>
              </a:rPr>
              <a:t>Select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Pespective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fmy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Select</a:t>
            </a:r>
            <a:r>
              <a:rPr lang="cs-CZ" sz="1800" dirty="0">
                <a:solidFill>
                  <a:srgbClr val="000000"/>
                </a:solidFill>
              </a:rPr>
              <a:t> Business </a:t>
            </a:r>
            <a:r>
              <a:rPr lang="cs-CZ" sz="1800" dirty="0" err="1">
                <a:solidFill>
                  <a:srgbClr val="000000"/>
                </a:solidFill>
              </a:rPr>
              <a:t>Solutions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Souhrn metod – UML 1997 verze 1.5, nyní 2.0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CASE nástroje </a:t>
            </a:r>
            <a:r>
              <a:rPr lang="cs-CZ" sz="1800" dirty="0" err="1">
                <a:solidFill>
                  <a:srgbClr val="000000"/>
                </a:solidFill>
              </a:rPr>
              <a:t>Computer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Aided</a:t>
            </a:r>
            <a:r>
              <a:rPr lang="cs-CZ" sz="1800" dirty="0">
                <a:solidFill>
                  <a:srgbClr val="000000"/>
                </a:solidFill>
              </a:rPr>
              <a:t> Software </a:t>
            </a:r>
            <a:r>
              <a:rPr lang="cs-CZ" sz="1800" dirty="0" err="1">
                <a:solidFill>
                  <a:srgbClr val="000000"/>
                </a:solidFill>
              </a:rPr>
              <a:t>Engineering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Například </a:t>
            </a:r>
            <a:r>
              <a:rPr lang="cs-CZ" sz="1800" dirty="0" err="1">
                <a:solidFill>
                  <a:srgbClr val="000000"/>
                </a:solidFill>
              </a:rPr>
              <a:t>Rational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Architect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 smtClean="0">
                <a:solidFill>
                  <a:srgbClr val="000000"/>
                </a:solidFill>
              </a:rPr>
              <a:t>Enterprise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10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Postup analytických prací – modelovací techniky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Uživatelské </a:t>
            </a:r>
            <a:r>
              <a:rPr lang="cs-CZ" sz="1800" dirty="0">
                <a:solidFill>
                  <a:srgbClr val="000000"/>
                </a:solidFill>
              </a:rPr>
              <a:t>požadavky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Procesní modelování			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Případy užití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Modelování tříd a objektů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Diagramy objektové spolupráce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Stavové diagramy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Diagramy aktivit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Datové modelování a mapování tříd objektů do tabulek relačních databází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Případové studie – příklady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>
                <a:solidFill>
                  <a:srgbClr val="000000"/>
                </a:solidFill>
              </a:rPr>
              <a:t>Metodiky a nástroje vývoje </a:t>
            </a:r>
            <a:r>
              <a:rPr lang="pl-PL" sz="2000" dirty="0" smtClean="0">
                <a:solidFill>
                  <a:srgbClr val="000000"/>
                </a:solidFill>
              </a:rPr>
              <a:t>SW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Metodologie</a:t>
            </a:r>
          </a:p>
          <a:p>
            <a:pPr lvl="1" indent="334963" algn="just"/>
            <a:r>
              <a:rPr lang="cs-CZ" sz="1800" dirty="0">
                <a:solidFill>
                  <a:srgbClr val="000000"/>
                </a:solidFill>
              </a:rPr>
              <a:t>RUP, UP, </a:t>
            </a:r>
            <a:r>
              <a:rPr lang="cs-CZ" sz="1800" dirty="0" err="1">
                <a:solidFill>
                  <a:srgbClr val="000000"/>
                </a:solidFill>
              </a:rPr>
              <a:t>Select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perspektive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CASE nástroje </a:t>
            </a:r>
          </a:p>
          <a:p>
            <a:pPr lvl="1" indent="334963" algn="just"/>
            <a:r>
              <a:rPr lang="cs-CZ" sz="1800" dirty="0">
                <a:solidFill>
                  <a:srgbClr val="000000"/>
                </a:solidFill>
              </a:rPr>
              <a:t>Software </a:t>
            </a:r>
            <a:r>
              <a:rPr lang="cs-CZ" sz="1800" dirty="0" err="1">
                <a:solidFill>
                  <a:srgbClr val="000000"/>
                </a:solidFill>
              </a:rPr>
              <a:t>Rational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Enterprise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Architect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</a:p>
          <a:p>
            <a:pPr lvl="1" indent="334963" algn="just"/>
            <a:r>
              <a:rPr lang="cs-CZ" sz="1800" dirty="0" err="1">
                <a:solidFill>
                  <a:srgbClr val="000000"/>
                </a:solidFill>
              </a:rPr>
              <a:t>Enterprise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Architect</a:t>
            </a:r>
            <a:endParaRPr lang="cs-CZ" sz="1800" dirty="0">
              <a:solidFill>
                <a:srgbClr val="000000"/>
              </a:solidFill>
            </a:endParaRPr>
          </a:p>
          <a:p>
            <a:pPr lvl="1" indent="334963" algn="just"/>
            <a:r>
              <a:rPr lang="cs-CZ" sz="1800" dirty="0">
                <a:solidFill>
                  <a:srgbClr val="000000"/>
                </a:solidFill>
              </a:rPr>
              <a:t>OPEN SOURCE</a:t>
            </a:r>
          </a:p>
          <a:p>
            <a:pPr lvl="1" indent="334963" algn="just"/>
            <a:r>
              <a:rPr lang="cs-CZ" sz="1800" dirty="0">
                <a:solidFill>
                  <a:srgbClr val="000000"/>
                </a:solidFill>
              </a:rPr>
              <a:t>Komponentový vývoj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15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Modelování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Definice: </a:t>
            </a:r>
            <a:r>
              <a:rPr lang="cs-CZ" sz="1800" dirty="0">
                <a:solidFill>
                  <a:srgbClr val="FF0000"/>
                </a:solidFill>
              </a:rPr>
              <a:t>Modelování je proces, ve kterém se zkoumanému systému označovanému jako dílo přiřazuje podle určitých pravidel jiný systém nazývaný model.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Fyzikální modelování, matematické modelování je založeno na podobnosti a je popsáno rovnicemi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V informačních systémech se realita vyjadřuje a popisuje pomocí SW a dat. Pro modelování se využívá zejména diagramů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FF0000"/>
                </a:solidFill>
              </a:rPr>
              <a:t>! Rozdíl je zejména v roli uživatelů a ve způsobu využívání systému !</a:t>
            </a:r>
          </a:p>
          <a:p>
            <a:pPr lvl="1" indent="0" algn="just">
              <a:buNone/>
            </a:pP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62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>
                <a:solidFill>
                  <a:srgbClr val="000000"/>
                </a:solidFill>
              </a:rPr>
              <a:t>Základní pojmy – objektově orientovaný </a:t>
            </a:r>
            <a:r>
              <a:rPr lang="pl-PL" sz="2000" dirty="0" smtClean="0">
                <a:solidFill>
                  <a:srgbClr val="000000"/>
                </a:solidFill>
              </a:rPr>
              <a:t>přístup (problémy neobjektového přístupu)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Dříve vývoj sw byl pojat strukturovaně, rozdělení aplikace na funkční a datovou část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Data uložena v souborech, relačních databázích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Psaní kódu přístupem shora dolů s využitím procedur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Řada nevýhod: 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složitost, soudržnost datové a funkční vrstvy, manipulace s daty s více míst programu, 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analytický návrh jen v datové části 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 </a:t>
            </a:r>
            <a:r>
              <a:rPr lang="cs-CZ" sz="1800" dirty="0">
                <a:solidFill>
                  <a:srgbClr val="000000"/>
                </a:solidFill>
              </a:rPr>
              <a:t>příchodem architektury klient – server další problémy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78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Základní </a:t>
            </a:r>
            <a:r>
              <a:rPr lang="pl-PL" sz="2000" dirty="0">
                <a:solidFill>
                  <a:srgbClr val="000000"/>
                </a:solidFill>
              </a:rPr>
              <a:t>pojmy – </a:t>
            </a:r>
            <a:r>
              <a:rPr lang="pl-PL" sz="2000" dirty="0" smtClean="0">
                <a:solidFill>
                  <a:srgbClr val="000000"/>
                </a:solidFill>
              </a:rPr>
              <a:t>objekty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Co </a:t>
            </a:r>
            <a:r>
              <a:rPr lang="cs-CZ" sz="1800" dirty="0">
                <a:solidFill>
                  <a:srgbClr val="000000"/>
                </a:solidFill>
              </a:rPr>
              <a:t>je to objekt? </a:t>
            </a:r>
          </a:p>
          <a:p>
            <a:pPr lvl="1" indent="334963" algn="just"/>
            <a:r>
              <a:rPr lang="cs-CZ" sz="1800" dirty="0" smtClean="0">
                <a:solidFill>
                  <a:srgbClr val="000000"/>
                </a:solidFill>
              </a:rPr>
              <a:t>Definice: Objekt je seskupení dat a funkcionality, které jsou spolu spojeny za účelem plnění soudržné množiny zodpovědností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Objekt má: </a:t>
            </a:r>
          </a:p>
          <a:p>
            <a:pPr lvl="1" indent="334963" algn="just"/>
            <a:r>
              <a:rPr lang="cs-CZ" sz="1800" dirty="0" smtClean="0">
                <a:solidFill>
                  <a:srgbClr val="000000"/>
                </a:solidFill>
              </a:rPr>
              <a:t>identitu, vlastnosti (atributy), chování (je realizováno metodami) a jedinečnou zodpovědnost  (dovednost)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44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3028</TotalTime>
  <Words>2107</Words>
  <Application>Microsoft Office PowerPoint</Application>
  <PresentationFormat>Předvádění na obrazovce (16:9)</PresentationFormat>
  <Paragraphs>531</Paragraphs>
  <Slides>40</Slides>
  <Notes>29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6" baseType="lpstr">
      <vt:lpstr>Arial</vt:lpstr>
      <vt:lpstr>Calibri</vt:lpstr>
      <vt:lpstr>Enriqueta</vt:lpstr>
      <vt:lpstr>Tahoma</vt:lpstr>
      <vt:lpstr>Times New Roman</vt:lpstr>
      <vt:lpstr>SLU</vt:lpstr>
      <vt:lpstr>Objektové metody modelování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Příklad 1 Vazba typu agregace</vt:lpstr>
      <vt:lpstr>Příklad 2 Vazba typu kompozice</vt:lpstr>
      <vt:lpstr>Příklad 3 Vazba typu asociace</vt:lpstr>
      <vt:lpstr>Příklad 4 Reflexivní asociace</vt:lpstr>
      <vt:lpstr>Příklad 5 Generalizace - dědičnost</vt:lpstr>
      <vt:lpstr>Příklad 6 Abstraktní třída</vt:lpstr>
      <vt:lpstr>Příklad 7 Polymorfismus objektů</vt:lpstr>
      <vt:lpstr>Příklad 8 Asociační třída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Aktéři </vt:lpstr>
      <vt:lpstr>Aktéři </vt:lpstr>
      <vt:lpstr>Úvod do objektového modelování a jazyka UML</vt:lpstr>
      <vt:lpstr>Úvod do objektového modelování a jazyka UML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Zdeněk Franěk</cp:lastModifiedBy>
  <cp:revision>224</cp:revision>
  <dcterms:created xsi:type="dcterms:W3CDTF">2016-07-06T15:42:34Z</dcterms:created>
  <dcterms:modified xsi:type="dcterms:W3CDTF">2019-11-20T18:23:04Z</dcterms:modified>
</cp:coreProperties>
</file>