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2" r:id="rId2"/>
    <p:sldId id="341" r:id="rId3"/>
    <p:sldId id="343" r:id="rId4"/>
    <p:sldId id="333" r:id="rId5"/>
    <p:sldId id="338" r:id="rId6"/>
    <p:sldId id="334" r:id="rId7"/>
    <p:sldId id="336" r:id="rId8"/>
    <p:sldId id="339" r:id="rId9"/>
    <p:sldId id="340" r:id="rId10"/>
    <p:sldId id="342" r:id="rId11"/>
    <p:sldId id="337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84031" autoAdjust="0"/>
  </p:normalViewPr>
  <p:slideViewPr>
    <p:cSldViewPr>
      <p:cViewPr varScale="1">
        <p:scale>
          <a:sx n="97" d="100"/>
          <a:sy n="97" d="100"/>
        </p:scale>
        <p:origin x="81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Mail</a:t>
            </a:r>
            <a:r>
              <a:rPr lang="cs-CZ" baseline="0" dirty="0" smtClean="0"/>
              <a:t> (spam kontrola), kreditka (kontrola na </a:t>
            </a:r>
            <a:r>
              <a:rPr lang="cs-CZ" baseline="0" dirty="0" err="1" smtClean="0"/>
              <a:t>fraud</a:t>
            </a:r>
            <a:r>
              <a:rPr lang="cs-CZ" baseline="0" dirty="0" smtClean="0"/>
              <a:t>), </a:t>
            </a:r>
            <a:r>
              <a:rPr lang="cs-CZ" baseline="0" dirty="0" err="1" smtClean="0"/>
              <a:t>amazon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ebay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doporuceni</a:t>
            </a:r>
            <a:r>
              <a:rPr lang="cs-CZ" baseline="0" dirty="0" smtClean="0"/>
              <a:t> na </a:t>
            </a:r>
            <a:r>
              <a:rPr lang="cs-CZ" baseline="0" dirty="0" err="1" smtClean="0"/>
              <a:t>prodikt</a:t>
            </a:r>
            <a:r>
              <a:rPr lang="cs-CZ" baseline="0" dirty="0" smtClean="0"/>
              <a:t>), auto (optimalizace p</a:t>
            </a:r>
          </a:p>
          <a:p>
            <a:r>
              <a:rPr lang="cs-CZ" baseline="0" dirty="0" err="1" smtClean="0"/>
              <a:t>rovozu</a:t>
            </a:r>
            <a:r>
              <a:rPr lang="cs-CZ" baseline="0" dirty="0" smtClean="0"/>
              <a:t>)</a:t>
            </a:r>
          </a:p>
          <a:p>
            <a:endParaRPr lang="cs-CZ" baseline="0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data-mining</a:t>
            </a:r>
            <a:r>
              <a:rPr lang="en-US" dirty="0" smtClean="0"/>
              <a:t> tag says:</a:t>
            </a:r>
          </a:p>
          <a:p>
            <a:r>
              <a:rPr lang="en-US" dirty="0" smtClean="0"/>
              <a:t>Data mining is the process of analyzing large amounts of data in order to find patterns and commonalities.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pattern-recognition</a:t>
            </a:r>
            <a:r>
              <a:rPr lang="en-US" dirty="0" smtClean="0"/>
              <a:t> tag says:</a:t>
            </a:r>
          </a:p>
          <a:p>
            <a:r>
              <a:rPr lang="en-US" dirty="0" smtClean="0"/>
              <a:t>Pattern recognition is the term given to the science of automating the classification of input into pre-determined categories, or on the other hand, of being able to </a:t>
            </a:r>
            <a:r>
              <a:rPr lang="en-US" dirty="0" err="1" smtClean="0"/>
              <a:t>recognise</a:t>
            </a:r>
            <a:r>
              <a:rPr lang="en-US" dirty="0" smtClean="0"/>
              <a:t> particular categories of input by their characteristics.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36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1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Rozpoznávání obrazu, </a:t>
            </a:r>
            <a:r>
              <a:rPr lang="cs-CZ" dirty="0" err="1" smtClean="0"/>
              <a:t>Alphazero</a:t>
            </a:r>
            <a:r>
              <a:rPr lang="cs-CZ" baseline="0" dirty="0" smtClean="0"/>
              <a:t> šachy, </a:t>
            </a:r>
            <a:r>
              <a:rPr lang="cs-CZ" baseline="0" dirty="0" err="1" smtClean="0"/>
              <a:t>AlphaGo</a:t>
            </a:r>
            <a:r>
              <a:rPr lang="cs-CZ" baseline="0" dirty="0" smtClean="0"/>
              <a:t>, generování hudby, autonomní řízení aut</a:t>
            </a:r>
          </a:p>
          <a:p>
            <a:endParaRPr lang="cs-CZ" baseline="0" dirty="0" smtClean="0"/>
          </a:p>
          <a:p>
            <a:r>
              <a:rPr lang="cs-CZ" dirty="0" smtClean="0"/>
              <a:t>Hudba:</a:t>
            </a:r>
          </a:p>
          <a:p>
            <a:r>
              <a:rPr lang="cs-CZ" dirty="0" smtClean="0"/>
              <a:t>https://www.youtube.com/watch?v=UWxfnNXlVy8</a:t>
            </a:r>
          </a:p>
          <a:p>
            <a:r>
              <a:rPr lang="cs-CZ" dirty="0" smtClean="0"/>
              <a:t>Čas: 3:50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Auta:</a:t>
            </a:r>
          </a:p>
          <a:p>
            <a:r>
              <a:rPr lang="cs-CZ" dirty="0" smtClean="0"/>
              <a:t>https://www.youtube.com/watch?v=H-HVZJ7kGI0&amp;index=1&amp;list=PLtBw6njQRU-rwp5__7C0oIVt26ZgjG9NI</a:t>
            </a:r>
          </a:p>
          <a:p>
            <a:r>
              <a:rPr lang="cs-CZ" dirty="0" smtClean="0"/>
              <a:t>Čas: 32:30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7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59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5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82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2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0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09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15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 informace </a:t>
            </a: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požadavky na </a:t>
            </a:r>
            <a:r>
              <a:rPr lang="pt-B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absolvování</a:t>
            </a:r>
            <a:endParaRPr lang="cs-CZ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 descr="mineiro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8304" y="250328"/>
            <a:ext cx="1694880" cy="192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0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1800" b="1" dirty="0" smtClean="0"/>
              <a:t>Nejlépe vlastní</a:t>
            </a:r>
          </a:p>
          <a:p>
            <a:endParaRPr lang="cs-CZ" sz="1800" b="1" dirty="0" smtClean="0"/>
          </a:p>
          <a:p>
            <a:r>
              <a:rPr lang="en-US" sz="1800" b="1" dirty="0" smtClean="0"/>
              <a:t>UC </a:t>
            </a:r>
            <a:r>
              <a:rPr lang="en-US" sz="1800" b="1" dirty="0"/>
              <a:t>Irvine Machine Learning </a:t>
            </a:r>
            <a:r>
              <a:rPr lang="en-US" sz="1800" b="1" dirty="0" smtClean="0"/>
              <a:t>Repository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>https://</a:t>
            </a:r>
            <a:r>
              <a:rPr lang="cs-CZ" sz="1800" b="1" dirty="0" smtClean="0"/>
              <a:t>archive.ics.uci.edu/ml/index.php</a:t>
            </a:r>
          </a:p>
          <a:p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Kaggle</a:t>
            </a:r>
            <a:r>
              <a:rPr lang="en-US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Your Home for Data Science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://www.kaggle.com/</a:t>
            </a:r>
          </a:p>
          <a:p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KEEL - </a:t>
            </a:r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repository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http://www.keel.es/datasets.php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cs-CZ" altLang="cs-CZ" sz="1400" b="1" u="sng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Górecki, </a:t>
            </a: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</a:p>
          <a:p>
            <a:pPr marL="0" indent="0">
              <a:buNone/>
            </a:pPr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gorecki@opf.slu.cz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A407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konzultace po domluvě emailem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Sekretariát Katedry informatiky a matematiky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A402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2592288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lvl="0" indent="0">
              <a:buNone/>
            </a:pPr>
            <a:r>
              <a:rPr lang="cs-CZ" sz="2000" dirty="0" smtClean="0"/>
              <a:t>Non-</a:t>
            </a:r>
            <a:r>
              <a:rPr lang="cs-CZ" sz="2000" dirty="0" err="1" smtClean="0"/>
              <a:t>trivial</a:t>
            </a:r>
            <a:r>
              <a:rPr lang="cs-CZ" sz="2000" dirty="0" smtClean="0"/>
              <a:t> </a:t>
            </a:r>
            <a:r>
              <a:rPr lang="cs-CZ" sz="2000" dirty="0" err="1"/>
              <a:t>process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identifying</a:t>
            </a:r>
            <a:r>
              <a:rPr lang="cs-CZ" sz="2000" dirty="0"/>
              <a:t> </a:t>
            </a:r>
            <a:r>
              <a:rPr lang="cs-CZ" sz="2000" dirty="0" err="1"/>
              <a:t>valid</a:t>
            </a:r>
            <a:r>
              <a:rPr lang="cs-CZ" sz="2000" dirty="0"/>
              <a:t>, novel, </a:t>
            </a:r>
            <a:r>
              <a:rPr lang="cs-CZ" sz="2000" dirty="0" err="1"/>
              <a:t>potentially</a:t>
            </a:r>
            <a:r>
              <a:rPr lang="cs-CZ" sz="2000" dirty="0"/>
              <a:t> </a:t>
            </a:r>
            <a:r>
              <a:rPr lang="cs-CZ" sz="2000" dirty="0" err="1"/>
              <a:t>useful</a:t>
            </a:r>
            <a:r>
              <a:rPr lang="cs-CZ" sz="2000" dirty="0"/>
              <a:t> and </a:t>
            </a:r>
            <a:r>
              <a:rPr lang="cs-CZ" sz="2000" dirty="0" err="1"/>
              <a:t>ultimately</a:t>
            </a:r>
            <a:r>
              <a:rPr lang="cs-CZ" sz="2000" dirty="0"/>
              <a:t> </a:t>
            </a:r>
            <a:r>
              <a:rPr lang="cs-CZ" sz="2000" dirty="0" err="1"/>
              <a:t>understandable</a:t>
            </a:r>
            <a:r>
              <a:rPr lang="cs-CZ" sz="2000" dirty="0"/>
              <a:t> </a:t>
            </a:r>
            <a:r>
              <a:rPr lang="cs-CZ" sz="2000" dirty="0" err="1"/>
              <a:t>patterns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data  (</a:t>
            </a:r>
            <a:r>
              <a:rPr lang="cs-CZ" sz="2000" dirty="0" err="1"/>
              <a:t>Fayyad</a:t>
            </a:r>
            <a:r>
              <a:rPr lang="cs-CZ" sz="2000" dirty="0"/>
              <a:t> a kol., 1996</a:t>
            </a:r>
            <a:r>
              <a:rPr lang="cs-CZ" sz="2000" dirty="0" smtClean="0"/>
              <a:t>)</a:t>
            </a:r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Dolování dat (Data 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51670"/>
            <a:ext cx="4488562" cy="27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538" t="5900" r="3538" b="7301"/>
          <a:stretch/>
        </p:blipFill>
        <p:spPr>
          <a:xfrm>
            <a:off x="-1" y="-6557"/>
            <a:ext cx="9144001" cy="515005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012160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© MIT 6.S191: Introduction to Deep Learning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Dolování dat: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Prezenční forma: 13 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přednášek 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12 seminářů, </a:t>
            </a:r>
          </a:p>
          <a:p>
            <a:pPr lvl="1"/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Kombinovaná forma: 3 přednášky </a:t>
            </a:r>
          </a:p>
          <a:p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zakončena zkouškou 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Obecné informace o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4824536" cy="4248472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/>
          <a:p>
            <a:pPr lvl="0"/>
            <a:r>
              <a:rPr lang="cs-CZ" b="1" dirty="0"/>
              <a:t>Proces dolování dat </a:t>
            </a:r>
            <a:br>
              <a:rPr lang="cs-CZ" b="1" dirty="0"/>
            </a:br>
            <a:r>
              <a:rPr lang="cs-CZ" dirty="0"/>
              <a:t>Dolování dat, úlohy dolování dat, metodiky pro dolování dat</a:t>
            </a:r>
          </a:p>
          <a:p>
            <a:pPr lvl="0"/>
            <a:r>
              <a:rPr lang="cs-CZ" b="1" dirty="0"/>
              <a:t>Statistika v kontextu dolování dat</a:t>
            </a:r>
            <a:br>
              <a:rPr lang="cs-CZ" b="1" dirty="0"/>
            </a:br>
            <a:r>
              <a:rPr lang="cs-CZ" dirty="0"/>
              <a:t>Kontingenční tabulky, regresní analýza, diskriminační analýza, shluková analýza</a:t>
            </a:r>
          </a:p>
          <a:p>
            <a:pPr lvl="0"/>
            <a:r>
              <a:rPr lang="cs-CZ" b="1" dirty="0"/>
              <a:t>Strojové učení </a:t>
            </a:r>
            <a:br>
              <a:rPr lang="cs-CZ" b="1" dirty="0"/>
            </a:br>
            <a:r>
              <a:rPr lang="cs-CZ" dirty="0"/>
              <a:t>Základní pojmy, principy strojového učení, typy strojového učení, formy strojového učení, </a:t>
            </a:r>
            <a:r>
              <a:rPr lang="cs-CZ" dirty="0" err="1"/>
              <a:t>trénovací</a:t>
            </a:r>
            <a:r>
              <a:rPr lang="cs-CZ" dirty="0"/>
              <a:t> data, atributy, chybová funkce </a:t>
            </a:r>
          </a:p>
          <a:p>
            <a:pPr lvl="0"/>
            <a:r>
              <a:rPr lang="cs-CZ" b="1" dirty="0"/>
              <a:t>Metody dolování dat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Rozhodovací stromy, Rozhodovací pravidla, Neuronové sítě, Genetické algoritmy, </a:t>
            </a:r>
            <a:r>
              <a:rPr lang="cs-CZ" dirty="0" err="1"/>
              <a:t>bayesovské</a:t>
            </a:r>
            <a:r>
              <a:rPr lang="cs-CZ" dirty="0"/>
              <a:t> metody, metody založené na analogii </a:t>
            </a:r>
          </a:p>
          <a:p>
            <a:pPr lvl="0"/>
            <a:r>
              <a:rPr lang="cs-CZ" b="1" dirty="0"/>
              <a:t>Evaluace modelů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kritéria, deskriptivní úlohy, klasifikační úlohy, vizualizace modelů, vizualizace klasifikací, porovnávání modelů, volba nejvhodnějšího algoritmu, kombinování modelů</a:t>
            </a:r>
          </a:p>
          <a:p>
            <a:r>
              <a:rPr lang="cs-CZ" b="1" dirty="0"/>
              <a:t>Předzpracování dat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Příprava dat, strukturovaná data, více vzájemně propojených tabulek, odvozené atributy, příliš mnoho objektů, příliš mnoho atributů, numerické atributy, kategoriální atributy, chybějící hodnoty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Stručná anotace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66" y="1188628"/>
            <a:ext cx="3995936" cy="34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docházka na semináře min.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 hodnocení), </a:t>
            </a:r>
          </a:p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 (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hodnocení), </a:t>
            </a:r>
            <a:endParaRPr lang="cs-CZ" altLang="cs-CZ" sz="20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vybraných dat </a:t>
            </a:r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metodiky CRISP-DM pomocí metod 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dolování </a:t>
            </a:r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(alespoň 5 metod celkově, z nichž alespoň 2 statistické a alespoň 3 </a:t>
            </a:r>
            <a:r>
              <a:rPr lang="cs-CZ" altLang="cs-CZ" sz="14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strojového učení)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Celkem maximum: 	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minimum: 	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Požadavky na absolvování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Veškeré elektronické 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materiály je možné </a:t>
            </a:r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nalézt 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školní síti: L</a:t>
            </a:r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:\gorecki\public\NPDOD-NKDOD 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(přes https://raimundo.opf.slu.cz/NetStorage</a:t>
            </a:r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popř. files.opf.slu.cz)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Povinná: </a:t>
            </a:r>
          </a:p>
          <a:p>
            <a:r>
              <a:rPr lang="cs-CZ" dirty="0"/>
              <a:t>BERKA, P. a GÓRECKI, J., 2017. </a:t>
            </a:r>
            <a:r>
              <a:rPr lang="cs-CZ" i="1" dirty="0"/>
              <a:t>Dolování dat</a:t>
            </a:r>
            <a:r>
              <a:rPr lang="cs-CZ" dirty="0"/>
              <a:t>. Skripta SU OPF, Karviná. </a:t>
            </a:r>
          </a:p>
          <a:p>
            <a:r>
              <a:rPr lang="cs-CZ" dirty="0"/>
              <a:t>BERKA, P., 2003. </a:t>
            </a:r>
            <a:r>
              <a:rPr lang="cs-CZ" i="1" dirty="0"/>
              <a:t>Dobývání znalostí z databází</a:t>
            </a:r>
            <a:r>
              <a:rPr lang="cs-CZ" dirty="0"/>
              <a:t>. Praha: Academia. ISBN 80-200-1062-9.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Doporučená:</a:t>
            </a:r>
          </a:p>
          <a:p>
            <a:r>
              <a:rPr lang="cs-CZ" dirty="0"/>
              <a:t>CLARK, B., E. FOKOUE a H. H. ZHANG, 2009. </a:t>
            </a:r>
            <a:r>
              <a:rPr lang="cs-CZ" i="1" dirty="0" err="1"/>
              <a:t>Principles</a:t>
            </a:r>
            <a:r>
              <a:rPr lang="cs-CZ" i="1" dirty="0"/>
              <a:t> and </a:t>
            </a:r>
            <a:r>
              <a:rPr lang="cs-CZ" i="1" dirty="0" err="1"/>
              <a:t>theory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data </a:t>
            </a:r>
            <a:r>
              <a:rPr lang="cs-CZ" i="1" dirty="0" err="1"/>
              <a:t>mining</a:t>
            </a:r>
            <a:r>
              <a:rPr lang="cs-CZ" i="1" dirty="0"/>
              <a:t> and </a:t>
            </a:r>
            <a:r>
              <a:rPr lang="cs-CZ" i="1" dirty="0" err="1"/>
              <a:t>machine</a:t>
            </a:r>
            <a:r>
              <a:rPr lang="cs-CZ" i="1" dirty="0"/>
              <a:t> </a:t>
            </a:r>
            <a:r>
              <a:rPr lang="cs-CZ" i="1" dirty="0" err="1"/>
              <a:t>learning</a:t>
            </a:r>
            <a:r>
              <a:rPr lang="cs-CZ" dirty="0"/>
              <a:t>. New York: </a:t>
            </a:r>
            <a:r>
              <a:rPr lang="cs-CZ" dirty="0" err="1"/>
              <a:t>Springer</a:t>
            </a:r>
            <a:r>
              <a:rPr lang="cs-CZ" dirty="0"/>
              <a:t>. ISBN 978-0-387-98134-5.</a:t>
            </a:r>
          </a:p>
          <a:p>
            <a:r>
              <a:rPr lang="cs-CZ" dirty="0"/>
              <a:t>MURPHY, K. P., 2012. </a:t>
            </a:r>
            <a:r>
              <a:rPr lang="cs-CZ" i="1" dirty="0" err="1"/>
              <a:t>Machine</a:t>
            </a:r>
            <a:r>
              <a:rPr lang="cs-CZ" i="1" dirty="0"/>
              <a:t> </a:t>
            </a:r>
            <a:r>
              <a:rPr lang="cs-CZ" i="1" dirty="0" err="1"/>
              <a:t>learning</a:t>
            </a:r>
            <a:r>
              <a:rPr lang="cs-CZ" i="1" dirty="0"/>
              <a:t>: A </a:t>
            </a:r>
            <a:r>
              <a:rPr lang="cs-CZ" i="1" dirty="0" err="1"/>
              <a:t>probabilistic</a:t>
            </a:r>
            <a:r>
              <a:rPr lang="cs-CZ" i="1" dirty="0"/>
              <a:t> </a:t>
            </a:r>
            <a:r>
              <a:rPr lang="cs-CZ" i="1" dirty="0" err="1"/>
              <a:t>perspective</a:t>
            </a:r>
            <a:r>
              <a:rPr lang="cs-CZ" i="1" dirty="0"/>
              <a:t>. </a:t>
            </a:r>
            <a:r>
              <a:rPr lang="cs-CZ" dirty="0"/>
              <a:t>London, </a:t>
            </a:r>
            <a:r>
              <a:rPr lang="cs-CZ" dirty="0" err="1"/>
              <a:t>England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MIT </a:t>
            </a:r>
            <a:r>
              <a:rPr lang="cs-CZ" dirty="0" err="1"/>
              <a:t>Press</a:t>
            </a:r>
            <a:r>
              <a:rPr lang="cs-CZ" dirty="0"/>
              <a:t>. ISBN 978-0-262-01802-9.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41673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</a:p>
          <a:p>
            <a:pPr lvl="1"/>
            <a:r>
              <a:rPr lang="en-US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Machine Learning </a:t>
            </a:r>
            <a:r>
              <a:rPr lang="en-US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Toolbox</a:t>
            </a:r>
            <a:endParaRPr lang="cs-CZ" alt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https://www.mathworks.com/solutions/data-science.html</a:t>
            </a:r>
            <a:endParaRPr lang="cs-CZ" alt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verze z mathworks.com</a:t>
            </a:r>
          </a:p>
          <a:p>
            <a:pPr lvl="1"/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Octave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free verze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MATLABu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  <a:p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cs-CZ" alt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RapidMiner</a:t>
            </a:r>
            <a:endParaRPr lang="cs-CZ" alt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 smtClean="0"/>
              <a:t>Software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2269"/>
            <a:ext cx="1760984" cy="14087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68" y="3654807"/>
            <a:ext cx="2343588" cy="5858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56267"/>
            <a:ext cx="2448272" cy="620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58" y="1596773"/>
            <a:ext cx="2517005" cy="5747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72" y="2937664"/>
            <a:ext cx="2713484" cy="6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651</Words>
  <Application>Microsoft Office PowerPoint</Application>
  <PresentationFormat>Předvádění na obrazovce (16:9)</PresentationFormat>
  <Paragraphs>107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Enriqueta</vt:lpstr>
      <vt:lpstr>Times New Roman</vt:lpstr>
      <vt:lpstr>SLU</vt:lpstr>
      <vt:lpstr>Název prezentace</vt:lpstr>
      <vt:lpstr>Dolování dat (Data mining)  </vt:lpstr>
      <vt:lpstr>Deep learning</vt:lpstr>
      <vt:lpstr>Obecné informace o předmětu</vt:lpstr>
      <vt:lpstr>Stručná anotace předmětu</vt:lpstr>
      <vt:lpstr>Požadavky na absolvování předmětu</vt:lpstr>
      <vt:lpstr>Výukové materiály</vt:lpstr>
      <vt:lpstr>Literatura</vt:lpstr>
      <vt:lpstr>Software</vt:lpstr>
      <vt:lpstr>Data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165</cp:revision>
  <dcterms:created xsi:type="dcterms:W3CDTF">2016-07-06T15:42:34Z</dcterms:created>
  <dcterms:modified xsi:type="dcterms:W3CDTF">2021-08-31T12:51:01Z</dcterms:modified>
</cp:coreProperties>
</file>