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393" r:id="rId3"/>
    <p:sldId id="362" r:id="rId4"/>
    <p:sldId id="363" r:id="rId5"/>
    <p:sldId id="369" r:id="rId6"/>
    <p:sldId id="370" r:id="rId7"/>
    <p:sldId id="365" r:id="rId8"/>
    <p:sldId id="366" r:id="rId9"/>
    <p:sldId id="379" r:id="rId10"/>
    <p:sldId id="374" r:id="rId11"/>
    <p:sldId id="395" r:id="rId12"/>
    <p:sldId id="394" r:id="rId13"/>
    <p:sldId id="375" r:id="rId14"/>
    <p:sldId id="380" r:id="rId15"/>
    <p:sldId id="392" r:id="rId16"/>
    <p:sldId id="388" r:id="rId17"/>
    <p:sldId id="286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87435" autoAdjust="0"/>
  </p:normalViewPr>
  <p:slideViewPr>
    <p:cSldViewPr>
      <p:cViewPr varScale="1">
        <p:scale>
          <a:sx n="76" d="100"/>
          <a:sy n="76" d="100"/>
        </p:scale>
        <p:origin x="6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2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</a:t>
            </a:r>
            <a:r>
              <a:rPr lang="en-US" baseline="0" dirty="0" smtClean="0"/>
              <a:t> = t * [-0,5; 1]</a:t>
            </a:r>
          </a:p>
          <a:p>
            <a:r>
              <a:rPr lang="en-US" baseline="0" dirty="0" smtClean="0"/>
              <a:t>P2 = t * [1; 0,5]</a:t>
            </a:r>
          </a:p>
          <a:p>
            <a:r>
              <a:rPr lang="en-US" baseline="0" dirty="0" err="1" smtClean="0"/>
              <a:t>Cor</a:t>
            </a:r>
            <a:r>
              <a:rPr lang="en-US" baseline="0" dirty="0" smtClean="0"/>
              <a:t>(P1, P2) = 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49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https://blog.exploratory.io/an-introduction-to-principal-component-analysis-pca-with-2018-world-soccer-players-data-810d84a14eab</a:t>
            </a:r>
          </a:p>
          <a:p>
            <a:r>
              <a:rPr lang="cs-CZ" dirty="0" smtClean="0"/>
              <a:t>PC1: </a:t>
            </a:r>
            <a:r>
              <a:rPr lang="cs-CZ" dirty="0" smtClean="0"/>
              <a:t>„</a:t>
            </a:r>
            <a:r>
              <a:rPr lang="cs-CZ" dirty="0" err="1" smtClean="0"/>
              <a:t>brankářovitost</a:t>
            </a:r>
            <a:r>
              <a:rPr lang="cs-CZ" dirty="0" smtClean="0"/>
              <a:t>“ </a:t>
            </a:r>
            <a:r>
              <a:rPr lang="cs-CZ" dirty="0" smtClean="0"/>
              <a:t>hráče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PC2: </a:t>
            </a:r>
            <a:r>
              <a:rPr lang="cs-CZ" dirty="0" err="1" smtClean="0"/>
              <a:t>defenzivnost</a:t>
            </a:r>
            <a:r>
              <a:rPr lang="cs-CZ" dirty="0" smtClean="0"/>
              <a:t> (útočnost) hráče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1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38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62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0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77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Detekce</a:t>
            </a:r>
            <a:r>
              <a:rPr lang="cs-CZ" baseline="0" dirty="0" smtClean="0"/>
              <a:t> lidské aktivity (problematika) -&gt; Data z mobilu (porozumění </a:t>
            </a:r>
            <a:r>
              <a:rPr lang="cs-CZ" baseline="0" dirty="0" err="1" smtClean="0"/>
              <a:t>daům</a:t>
            </a:r>
            <a:r>
              <a:rPr lang="cs-CZ" baseline="0" dirty="0" smtClean="0"/>
              <a:t>) -&gt; Příprava dat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r>
              <a:rPr lang="cs-CZ" baseline="0" dirty="0" smtClean="0"/>
              <a:t> Dolování dat očekávají data v relačních tabulkách, kde </a:t>
            </a:r>
            <a:r>
              <a:rPr lang="cs-CZ" b="1" baseline="0" dirty="0" smtClean="0"/>
              <a:t>nezáleží </a:t>
            </a:r>
            <a:r>
              <a:rPr lang="cs-CZ" baseline="0" dirty="0" smtClean="0"/>
              <a:t>na pořadí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56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Chemická sloučenina reprezentovaná</a:t>
            </a:r>
            <a:r>
              <a:rPr lang="cs-CZ" baseline="0" dirty="0" smtClean="0"/>
              <a:t> grafem (vazby mezi atomy)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99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https://en.wikipedia.org/wiki/Bag-of-words_model         pak dokument  = 1 řádek a klasifikuju např. spam</a:t>
            </a:r>
            <a:r>
              <a:rPr lang="cs-CZ" baseline="0" dirty="0" smtClean="0"/>
              <a:t> nebo 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45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8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err="1" smtClean="0"/>
              <a:t>Oversampling</a:t>
            </a:r>
            <a:r>
              <a:rPr lang="cs-CZ" sz="1200" dirty="0" smtClean="0"/>
              <a:t> – např. 95</a:t>
            </a:r>
            <a:r>
              <a:rPr lang="en-US" sz="1200" dirty="0" smtClean="0"/>
              <a:t>% </a:t>
            </a:r>
            <a:r>
              <a:rPr lang="en-US" sz="1200" dirty="0" err="1" smtClean="0"/>
              <a:t>klient</a:t>
            </a:r>
            <a:r>
              <a:rPr lang="cs-CZ" sz="1200" baseline="0" dirty="0" smtClean="0"/>
              <a:t>ů </a:t>
            </a:r>
            <a:r>
              <a:rPr lang="en-US" sz="1200" baseline="0" dirty="0" err="1" smtClean="0"/>
              <a:t>si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produk</a:t>
            </a:r>
            <a:r>
              <a:rPr lang="cs-CZ" sz="1200" baseline="0" dirty="0" smtClean="0"/>
              <a:t>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nekoupilo</a:t>
            </a:r>
            <a:r>
              <a:rPr lang="en-US" sz="1200" baseline="0" dirty="0" smtClean="0"/>
              <a:t> a 5% </a:t>
            </a:r>
            <a:r>
              <a:rPr lang="en-US" sz="1200" baseline="0" dirty="0" err="1" smtClean="0"/>
              <a:t>ano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ti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dru</a:t>
            </a:r>
            <a:r>
              <a:rPr lang="cs-CZ" sz="1200" baseline="0" dirty="0" err="1" smtClean="0"/>
              <a:t>zí</a:t>
            </a:r>
            <a:r>
              <a:rPr lang="cs-CZ" sz="1200" baseline="0" dirty="0" smtClean="0"/>
              <a:t> nás právě zajímají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69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mtClean="0"/>
              <a:t>3. </a:t>
            </a:r>
            <a:r>
              <a:rPr lang="cs-CZ" sz="1200" dirty="0" smtClean="0"/>
              <a:t>např. u mobilní aplikace rozpoznávání aktivity uživatele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62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5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atributů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i="1" dirty="0"/>
              <a:t>transformace</a:t>
            </a:r>
            <a:r>
              <a:rPr lang="cs-CZ" dirty="0"/>
              <a:t> - z existujících atributů vytvoříme menší počet atributů </a:t>
            </a:r>
            <a:r>
              <a:rPr lang="cs-CZ" dirty="0" smtClean="0"/>
              <a:t>nových (</a:t>
            </a:r>
            <a:r>
              <a:rPr lang="en-US" dirty="0" smtClean="0"/>
              <a:t>anal</a:t>
            </a:r>
            <a:r>
              <a:rPr lang="cs-CZ" dirty="0" err="1" smtClean="0"/>
              <a:t>ýza</a:t>
            </a:r>
            <a:r>
              <a:rPr lang="cs-CZ" dirty="0" smtClean="0"/>
              <a:t> hlavních komponent),</a:t>
            </a:r>
            <a:endParaRPr lang="cs-CZ" dirty="0"/>
          </a:p>
          <a:p>
            <a:pPr lvl="0"/>
            <a:r>
              <a:rPr lang="cs-CZ" b="1" i="1" dirty="0"/>
              <a:t>selekce</a:t>
            </a:r>
            <a:r>
              <a:rPr lang="cs-CZ" dirty="0"/>
              <a:t> - z existujících atributů vybereme jen ty nejdůležitější</a:t>
            </a:r>
          </a:p>
          <a:p>
            <a:pPr marL="0" lv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984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20880" cy="507703"/>
          </a:xfrm>
        </p:spPr>
        <p:txBody>
          <a:bodyPr/>
          <a:lstStyle/>
          <a:p>
            <a:r>
              <a:rPr lang="cs-CZ" sz="2000" dirty="0" smtClean="0"/>
              <a:t>Analýza hlavních </a:t>
            </a:r>
            <a:r>
              <a:rPr lang="en-US" sz="2000" dirty="0" smtClean="0"/>
              <a:t>k</a:t>
            </a:r>
            <a:r>
              <a:rPr lang="cs-CZ" sz="2000" dirty="0" err="1" smtClean="0"/>
              <a:t>omponent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Principal</a:t>
            </a:r>
            <a:r>
              <a:rPr lang="cs-CZ" sz="2000" i="1" dirty="0" smtClean="0"/>
              <a:t> </a:t>
            </a:r>
            <a:r>
              <a:rPr lang="cs-CZ" sz="2000" i="1" dirty="0" err="1"/>
              <a:t>Component</a:t>
            </a:r>
            <a:r>
              <a:rPr lang="cs-CZ" sz="2000" i="1" dirty="0"/>
              <a:t> </a:t>
            </a:r>
            <a:r>
              <a:rPr lang="cs-CZ" sz="2000" i="1" dirty="0" err="1"/>
              <a:t>Analysis</a:t>
            </a:r>
            <a:r>
              <a:rPr lang="cs-CZ" sz="2000" dirty="0"/>
              <a:t>, </a:t>
            </a:r>
            <a:r>
              <a:rPr lang="cs-CZ" sz="2000" dirty="0" smtClean="0"/>
              <a:t>PCA)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891312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sz="2000" dirty="0" smtClean="0"/>
              <a:t>Analýza hlavních </a:t>
            </a:r>
            <a:r>
              <a:rPr lang="en-US" sz="2000" dirty="0" smtClean="0"/>
              <a:t>k</a:t>
            </a:r>
            <a:r>
              <a:rPr lang="cs-CZ" sz="2000" dirty="0" err="1" smtClean="0"/>
              <a:t>omponent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Principal</a:t>
            </a:r>
            <a:r>
              <a:rPr lang="cs-CZ" sz="2000" i="1" dirty="0" smtClean="0"/>
              <a:t> </a:t>
            </a:r>
            <a:r>
              <a:rPr lang="cs-CZ" sz="2000" i="1" dirty="0" err="1"/>
              <a:t>Component</a:t>
            </a:r>
            <a:r>
              <a:rPr lang="cs-CZ" sz="2000" i="1" dirty="0"/>
              <a:t> </a:t>
            </a:r>
            <a:r>
              <a:rPr lang="cs-CZ" sz="2000" i="1" dirty="0" err="1"/>
              <a:t>Analysis</a:t>
            </a:r>
            <a:r>
              <a:rPr lang="cs-CZ" sz="2000" dirty="0"/>
              <a:t>, </a:t>
            </a:r>
            <a:r>
              <a:rPr lang="cs-CZ" sz="2000" dirty="0" smtClean="0"/>
              <a:t>PCA)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8" y="740915"/>
            <a:ext cx="7258735" cy="41559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1520" y="771550"/>
            <a:ext cx="276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Professional </a:t>
            </a:r>
            <a:r>
              <a:rPr lang="cs-CZ" dirty="0" err="1" smtClean="0"/>
              <a:t>Soccer</a:t>
            </a:r>
            <a:r>
              <a:rPr lang="en-US" dirty="0" smtClean="0"/>
              <a:t> (FIFA)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943319" y="2792758"/>
            <a:ext cx="2141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Blue are </a:t>
            </a:r>
            <a:r>
              <a:rPr lang="en-US" sz="1100" dirty="0" smtClean="0"/>
              <a:t>Defense </a:t>
            </a:r>
            <a:r>
              <a:rPr lang="en-US" sz="1100" dirty="0"/>
              <a:t>players (DEF), </a:t>
            </a:r>
            <a:endParaRPr lang="en-US" sz="1100" dirty="0" smtClean="0"/>
          </a:p>
          <a:p>
            <a:r>
              <a:rPr lang="en-US" sz="1100" dirty="0" smtClean="0"/>
              <a:t>Red </a:t>
            </a:r>
            <a:r>
              <a:rPr lang="en-US" sz="1100" dirty="0"/>
              <a:t>is Mid Field players (MID), Orange is Forward players (FWD), and Green is Goal Keepers (GK)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168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Automatická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nalezení atributů, které nejlépe přispějí ke klasifikaci objektů do </a:t>
            </a:r>
            <a:r>
              <a:rPr lang="cs-CZ" dirty="0" smtClean="0"/>
              <a:t>tříd</a:t>
            </a:r>
          </a:p>
          <a:p>
            <a:pPr lvl="1"/>
            <a:r>
              <a:rPr lang="cs-CZ" b="1" i="1" dirty="0"/>
              <a:t>metoda filtru</a:t>
            </a:r>
            <a:r>
              <a:rPr lang="cs-CZ" dirty="0"/>
              <a:t> – </a:t>
            </a:r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pPr lvl="1"/>
            <a:r>
              <a:rPr lang="cs-CZ" b="1" i="1" dirty="0"/>
              <a:t>metoda obálky</a:t>
            </a:r>
            <a:r>
              <a:rPr lang="cs-CZ" dirty="0"/>
              <a:t> – </a:t>
            </a:r>
            <a:r>
              <a:rPr lang="cs-CZ" dirty="0" err="1"/>
              <a:t>wrapper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8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Numerické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lvl="0" indent="0">
              <a:buNone/>
            </a:pPr>
            <a:endParaRPr lang="cs-CZ" sz="1600" dirty="0"/>
          </a:p>
        </p:txBody>
      </p:sp>
      <p:pic>
        <p:nvPicPr>
          <p:cNvPr id="29698" name="Picture 2" descr="diskr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8" y="1563638"/>
            <a:ext cx="3682999" cy="28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iskr-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63638"/>
            <a:ext cx="3744416" cy="28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84355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Cena akcie: z reálného čísla do množiny kategorií (velmi nízká, nízká, vysoká, velmi vysoká)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4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Kategoriální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884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kódování čísly (+ </a:t>
            </a:r>
            <a:r>
              <a:rPr lang="cs-CZ" sz="2400" dirty="0" err="1"/>
              <a:t>binarizace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000" dirty="0"/>
              <a:t>Chceme-li použít algoritmy, které používají numerické vstupy (např. neuronové sítě), musíme hodnoty kategoriálních atributů zakódovat pomocí čísel. </a:t>
            </a:r>
            <a:endParaRPr lang="cs-CZ" sz="2000" dirty="0" smtClean="0"/>
          </a:p>
          <a:p>
            <a:pPr lvl="1"/>
            <a:r>
              <a:rPr lang="cs-CZ" sz="1600" dirty="0" smtClean="0"/>
              <a:t>V </a:t>
            </a:r>
            <a:r>
              <a:rPr lang="cs-CZ" sz="1600" dirty="0"/>
              <a:t>případě </a:t>
            </a:r>
            <a:r>
              <a:rPr lang="cs-CZ" sz="1600" dirty="0" smtClean="0"/>
              <a:t>binárních atributů (např. ano, ne) to </a:t>
            </a:r>
            <a:r>
              <a:rPr lang="cs-CZ" sz="1600" dirty="0"/>
              <a:t>mohou být např. hodnoty 0, 1 nebo –1, </a:t>
            </a:r>
            <a:r>
              <a:rPr lang="cs-CZ" sz="1600" dirty="0" smtClean="0"/>
              <a:t>1. </a:t>
            </a:r>
          </a:p>
          <a:p>
            <a:pPr lvl="1"/>
            <a:r>
              <a:rPr lang="cs-CZ" sz="1600" dirty="0" smtClean="0"/>
              <a:t>V případě ordinálních atributů (např. malý, střední, velký) to </a:t>
            </a:r>
            <a:r>
              <a:rPr lang="cs-CZ" sz="1600" dirty="0"/>
              <a:t>může být pořadové číslo </a:t>
            </a:r>
            <a:r>
              <a:rPr lang="cs-CZ" sz="1600" dirty="0" smtClean="0"/>
              <a:t>hodnoty. </a:t>
            </a:r>
          </a:p>
          <a:p>
            <a:pPr lvl="1"/>
            <a:r>
              <a:rPr lang="cs-CZ" sz="1600" dirty="0" smtClean="0"/>
              <a:t>V </a:t>
            </a:r>
            <a:r>
              <a:rPr lang="cs-CZ" sz="1600" dirty="0"/>
              <a:t>případě nominálních atributů </a:t>
            </a:r>
            <a:r>
              <a:rPr lang="cs-CZ" sz="1600" dirty="0" smtClean="0"/>
              <a:t>(Čech, Slovák, Němec) je potřeba vytvořit tolik </a:t>
            </a:r>
            <a:r>
              <a:rPr lang="cs-CZ" sz="1600" dirty="0" err="1" smtClean="0"/>
              <a:t>aktributů</a:t>
            </a:r>
            <a:r>
              <a:rPr lang="cs-CZ" sz="1600" dirty="0" smtClean="0"/>
              <a:t>, kolik je kategorií, a pak </a:t>
            </a:r>
            <a:r>
              <a:rPr lang="cs-CZ" sz="1600" dirty="0" err="1" smtClean="0"/>
              <a:t>binarizovat</a:t>
            </a:r>
            <a:r>
              <a:rPr lang="cs-CZ" sz="1600" dirty="0" smtClean="0"/>
              <a:t>, např. </a:t>
            </a:r>
            <a:br>
              <a:rPr lang="cs-CZ" sz="1600" dirty="0" smtClean="0"/>
            </a:br>
            <a:r>
              <a:rPr lang="cs-CZ" sz="1600" dirty="0" smtClean="0"/>
              <a:t>národnost = Slovák -&gt; </a:t>
            </a:r>
            <a:br>
              <a:rPr lang="cs-CZ" sz="1600" dirty="0" smtClean="0"/>
            </a:br>
            <a:r>
              <a:rPr lang="cs-CZ" sz="1600" dirty="0" err="1" smtClean="0"/>
              <a:t>národnost_Čech</a:t>
            </a:r>
            <a:r>
              <a:rPr lang="cs-CZ" sz="1600" dirty="0" smtClean="0"/>
              <a:t> = 0</a:t>
            </a:r>
            <a:r>
              <a:rPr lang="cs-CZ" sz="1600" dirty="0"/>
              <a:t>, </a:t>
            </a:r>
            <a:r>
              <a:rPr lang="cs-CZ" sz="1600" dirty="0" err="1" smtClean="0"/>
              <a:t>národnost_Slovák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1</a:t>
            </a:r>
            <a:r>
              <a:rPr lang="cs-CZ" sz="1600" dirty="0"/>
              <a:t>, </a:t>
            </a:r>
            <a:r>
              <a:rPr lang="cs-CZ" sz="1600" dirty="0" err="1" smtClean="0"/>
              <a:t>národnost_Němec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0,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62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Ošetření chybějících hodnot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AutoNum type="arabicParenR"/>
            </a:pPr>
            <a:r>
              <a:rPr lang="cs-CZ" sz="2400" dirty="0" smtClean="0"/>
              <a:t>ignorovat </a:t>
            </a:r>
            <a:r>
              <a:rPr lang="cs-CZ" sz="2400" dirty="0"/>
              <a:t>objekt s nějakou chybějící hodnotou</a:t>
            </a:r>
            <a:r>
              <a:rPr lang="cs-CZ" sz="24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cs-CZ" sz="2400" dirty="0"/>
              <a:t>nahradit chybějící hodnotu novou hodnotou „nevím</a:t>
            </a:r>
            <a:r>
              <a:rPr lang="cs-CZ" sz="2400" dirty="0" smtClean="0"/>
              <a:t>“,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cs-CZ" sz="2400" dirty="0" smtClean="0"/>
              <a:t>nahradit </a:t>
            </a:r>
            <a:r>
              <a:rPr lang="cs-CZ" sz="2400" dirty="0"/>
              <a:t>chybějící hodnotu některou z existujících hodnot atributu a sice:</a:t>
            </a:r>
          </a:p>
          <a:p>
            <a:pPr marL="400050" lvl="1" indent="0">
              <a:buNone/>
            </a:pPr>
            <a:r>
              <a:rPr lang="cs-CZ" sz="2000" dirty="0"/>
              <a:t>a) nejčetnější hodnotou,</a:t>
            </a:r>
          </a:p>
          <a:p>
            <a:pPr marL="400050" lvl="1" indent="0">
              <a:buNone/>
            </a:pPr>
            <a:r>
              <a:rPr lang="cs-CZ" sz="2000" dirty="0"/>
              <a:t>b) proporcionálním podílem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všech </a:t>
            </a:r>
            <a:r>
              <a:rPr lang="cs-CZ" sz="2000" dirty="0"/>
              <a:t>hodnot,</a:t>
            </a:r>
          </a:p>
          <a:p>
            <a:pPr marL="400050" lvl="1" indent="0">
              <a:buNone/>
            </a:pPr>
            <a:r>
              <a:rPr lang="cs-CZ" sz="2000" dirty="0"/>
              <a:t>c) libovolnou hodnotou,</a:t>
            </a:r>
          </a:p>
          <a:p>
            <a:pPr marL="400050" lvl="1" indent="0">
              <a:buNone/>
            </a:pPr>
            <a:r>
              <a:rPr lang="cs-CZ" sz="2000" dirty="0"/>
              <a:t>d) „predikovanou“ </a:t>
            </a:r>
            <a:r>
              <a:rPr lang="cs-CZ" sz="2000" dirty="0" smtClean="0"/>
              <a:t>hodnotou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74" y="2499742"/>
            <a:ext cx="5025667" cy="1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 to je příprava dat</a:t>
            </a:r>
          </a:p>
          <a:p>
            <a:r>
              <a:rPr lang="cs-CZ" sz="2000" dirty="0" smtClean="0"/>
              <a:t>Příklady strukturovaných dat</a:t>
            </a:r>
          </a:p>
          <a:p>
            <a:r>
              <a:rPr lang="cs-CZ" sz="2000" dirty="0" smtClean="0"/>
              <a:t>Odvozené atributy</a:t>
            </a:r>
          </a:p>
          <a:p>
            <a:r>
              <a:rPr lang="cs-CZ" sz="2000" dirty="0" smtClean="0"/>
              <a:t>Příliš mnoho objektů</a:t>
            </a:r>
          </a:p>
          <a:p>
            <a:r>
              <a:rPr lang="cs-CZ" sz="2000" dirty="0"/>
              <a:t>Příliš mnoho </a:t>
            </a:r>
            <a:r>
              <a:rPr lang="cs-CZ" sz="2000" dirty="0" smtClean="0"/>
              <a:t>atributů</a:t>
            </a:r>
            <a:endParaRPr lang="cs-CZ" sz="2000" dirty="0"/>
          </a:p>
          <a:p>
            <a:r>
              <a:rPr lang="cs-CZ" sz="2000" dirty="0" smtClean="0"/>
              <a:t>Numerické atributy</a:t>
            </a:r>
          </a:p>
          <a:p>
            <a:r>
              <a:rPr lang="cs-CZ" sz="2000" dirty="0" smtClean="0"/>
              <a:t>Kategoriální atributy</a:t>
            </a:r>
          </a:p>
          <a:p>
            <a:r>
              <a:rPr lang="cs-CZ" sz="2000" dirty="0" smtClean="0"/>
              <a:t>Chybějící hodnoty</a:t>
            </a:r>
            <a:endParaRPr lang="cs-CZ" sz="2000" dirty="0"/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3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dat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5616624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 smtClean="0"/>
              <a:t>C</a:t>
            </a:r>
            <a:r>
              <a:rPr lang="cs-CZ" sz="2800" dirty="0" err="1" smtClean="0"/>
              <a:t>íl</a:t>
            </a:r>
            <a:r>
              <a:rPr lang="cs-CZ" sz="2800" dirty="0" smtClean="0"/>
              <a:t>: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vybrat </a:t>
            </a:r>
            <a:r>
              <a:rPr lang="cs-CZ" sz="2800" dirty="0"/>
              <a:t>(nebo vytvořit) z dostupných dat ty údaje, které jsou relevantní pro zvolenou úlohu dobývání znalostí,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reprezentovat tyto údaje v podobě, která je vhodná pro zpracování zvoleným algoritmem</a:t>
            </a:r>
            <a:r>
              <a:rPr lang="cs-CZ" sz="2800" dirty="0" smtClean="0"/>
              <a:t>.</a:t>
            </a:r>
            <a:endParaRPr lang="cs-CZ" sz="1400" dirty="0"/>
          </a:p>
        </p:txBody>
      </p:sp>
      <p:graphicFrame>
        <p:nvGraphicFramePr>
          <p:cNvPr id="7" name="Objek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95338"/>
              </p:ext>
            </p:extLst>
          </p:nvPr>
        </p:nvGraphicFramePr>
        <p:xfrm>
          <a:off x="6227676" y="1405158"/>
          <a:ext cx="259228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Picture" r:id="rId4" imgW="3601080" imgH="3354480" progId="Word.Picture.8">
                  <p:embed/>
                </p:oleObj>
              </mc:Choice>
              <mc:Fallback>
                <p:oleObj name="Picture" r:id="rId4" imgW="3601080" imgH="3354480" progId="Word.Picture.8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676" y="1405158"/>
                        <a:ext cx="2592288" cy="252028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6703723" y="878717"/>
            <a:ext cx="1640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CRISP-DM</a:t>
            </a:r>
            <a:endParaRPr lang="cs-CZ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vál 3"/>
          <p:cNvSpPr/>
          <p:nvPr/>
        </p:nvSpPr>
        <p:spPr>
          <a:xfrm>
            <a:off x="7668344" y="2141571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časová data (např. časové řady kurzů akcií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lvl="0" indent="0">
              <a:buNone/>
            </a:pPr>
            <a:endParaRPr lang="cs-CZ" sz="16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0767" t="25397" r="27910" b="30159"/>
          <a:stretch/>
        </p:blipFill>
        <p:spPr bwMode="auto">
          <a:xfrm>
            <a:off x="899592" y="1851670"/>
            <a:ext cx="2865874" cy="1331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84806" y="325143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Původní časová řada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 rotWithShape="1">
          <a:blip r:embed="rId4"/>
          <a:srcRect l="14285" t="33392" r="26853" b="21928"/>
          <a:stretch/>
        </p:blipFill>
        <p:spPr bwMode="auto">
          <a:xfrm>
            <a:off x="4813528" y="1851670"/>
            <a:ext cx="3261360" cy="139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27794" y="3332733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Časová řada po transformaci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grafy </a:t>
            </a:r>
          </a:p>
          <a:p>
            <a:pPr lvl="1"/>
            <a:r>
              <a:rPr lang="cs-CZ" sz="2400" dirty="0"/>
              <a:t>graf reprezentován seznamem hran spojujících dva uzly (</a:t>
            </a:r>
            <a:r>
              <a:rPr lang="cs-CZ" sz="2400" dirty="0" err="1"/>
              <a:t>adjacency</a:t>
            </a:r>
            <a:r>
              <a:rPr lang="cs-CZ" sz="2400" dirty="0"/>
              <a:t> matrix - matice sousednosti) </a:t>
            </a:r>
            <a:endParaRPr lang="cs-CZ" sz="24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17410" name="Picture 2" descr="T13-Graf-adjac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7567"/>
            <a:ext cx="17526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T13-Graf-gr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3718"/>
            <a:ext cx="19431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texty</a:t>
            </a:r>
          </a:p>
          <a:p>
            <a:pPr lvl="1"/>
            <a:r>
              <a:rPr lang="cs-CZ" dirty="0"/>
              <a:t>text reprezentován seznamem slov v dokumentu (</a:t>
            </a:r>
            <a:r>
              <a:rPr lang="cs-CZ" dirty="0" err="1"/>
              <a:t>bag-of-words</a:t>
            </a:r>
            <a:r>
              <a:rPr lang="cs-CZ" dirty="0"/>
              <a:t>, vektorový model) 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7" y="2931651"/>
            <a:ext cx="4507709" cy="11438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995225"/>
            <a:ext cx="3555031" cy="10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Odvozené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dirty="0"/>
              <a:t>Z atributů přítomných v původních datech lze </a:t>
            </a:r>
            <a:r>
              <a:rPr lang="cs-CZ" sz="2300" dirty="0" smtClean="0"/>
              <a:t>vytvářet </a:t>
            </a:r>
            <a:br>
              <a:rPr lang="cs-CZ" sz="2300" dirty="0" smtClean="0"/>
            </a:br>
            <a:r>
              <a:rPr lang="cs-CZ" sz="2300" dirty="0" smtClean="0"/>
              <a:t>odvozené atributy</a:t>
            </a:r>
          </a:p>
          <a:p>
            <a:r>
              <a:rPr lang="cs-CZ" sz="2300" smtClean="0"/>
              <a:t>Plyne </a:t>
            </a:r>
            <a:r>
              <a:rPr lang="cs-CZ" sz="2300" dirty="0" smtClean="0"/>
              <a:t>z </a:t>
            </a:r>
            <a:r>
              <a:rPr lang="cs-CZ" sz="2300" dirty="0"/>
              <a:t>doménových </a:t>
            </a:r>
            <a:r>
              <a:rPr lang="cs-CZ" sz="2300" dirty="0" smtClean="0"/>
              <a:t>znalostí</a:t>
            </a:r>
            <a:br>
              <a:rPr lang="cs-CZ" sz="2300" dirty="0" smtClean="0"/>
            </a:br>
            <a:r>
              <a:rPr lang="cs-CZ" sz="2300" smtClean="0"/>
              <a:t>Např.: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1) převod </a:t>
            </a:r>
            <a:r>
              <a:rPr lang="cs-CZ" sz="2300" dirty="0"/>
              <a:t>rodného čísla klienta na věk a </a:t>
            </a:r>
            <a:r>
              <a:rPr lang="cs-CZ" sz="2300" dirty="0" smtClean="0"/>
              <a:t>pohlaví</a:t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2) převod data na den v týdnu – </a:t>
            </a:r>
            <a:r>
              <a:rPr lang="cs-CZ" sz="2300" i="1" dirty="0" smtClean="0"/>
              <a:t>14.11.2019 -&gt; čtvrtek</a:t>
            </a:r>
          </a:p>
          <a:p>
            <a:r>
              <a:rPr lang="cs-CZ" sz="2300" dirty="0" smtClean="0"/>
              <a:t>Opět </a:t>
            </a:r>
            <a:r>
              <a:rPr lang="cs-CZ" sz="2300" dirty="0"/>
              <a:t>se tedy jedná o operaci, kdy je třeba úzce spolupracovat s expertem</a:t>
            </a:r>
            <a:r>
              <a:rPr lang="cs-CZ" sz="2300" dirty="0" smtClean="0"/>
              <a:t>.</a:t>
            </a:r>
            <a:endParaRPr lang="cs-CZ" sz="23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55735"/>
              </p:ext>
            </p:extLst>
          </p:nvPr>
        </p:nvGraphicFramePr>
        <p:xfrm>
          <a:off x="2051720" y="2643758"/>
          <a:ext cx="4896545" cy="822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79309">
                  <a:extLst>
                    <a:ext uri="{9D8B030D-6E8A-4147-A177-3AD203B41FA5}">
                      <a16:colId xmlns:a16="http://schemas.microsoft.com/office/drawing/2014/main" val="4264167640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56549605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106432326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220014956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360182801"/>
                    </a:ext>
                  </a:extLst>
                </a:gridCol>
              </a:tblGrid>
              <a:tr h="99072">
                <a:tc>
                  <a:txBody>
                    <a:bodyPr/>
                    <a:lstStyle/>
                    <a:p>
                      <a:r>
                        <a:rPr lang="cs-CZ" sz="1100"/>
                        <a:t>Rodné číslo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Rok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Měsíc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Den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Pohlaví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95953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870412/xxxx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1987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muž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64585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035708/xxxx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2003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7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8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žena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286578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096224/xxxx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2009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žena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2568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9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2800" dirty="0" smtClean="0"/>
              <a:t>1. použít </a:t>
            </a:r>
            <a:r>
              <a:rPr lang="cs-CZ" sz="2800" dirty="0"/>
              <a:t>jen určitý vzorek (sample) vybraný z celých dat,</a:t>
            </a:r>
          </a:p>
          <a:p>
            <a:pPr lvl="0"/>
            <a:r>
              <a:rPr lang="cs-CZ" sz="2000" dirty="0"/>
              <a:t>náhodný výběr </a:t>
            </a:r>
          </a:p>
          <a:p>
            <a:pPr lvl="0"/>
            <a:r>
              <a:rPr lang="cs-CZ" sz="2000" dirty="0"/>
              <a:t>stratifikovaný výběr – ve vzorku je stejné rozdělení příkladů do tříd jako v celých datech  </a:t>
            </a:r>
          </a:p>
          <a:p>
            <a:pPr lvl="0"/>
            <a:r>
              <a:rPr lang="cs-CZ" sz="2000" dirty="0"/>
              <a:t>„</a:t>
            </a:r>
            <a:r>
              <a:rPr lang="cs-CZ" sz="2000" dirty="0" err="1"/>
              <a:t>oversampling</a:t>
            </a:r>
            <a:r>
              <a:rPr lang="cs-CZ" sz="2000" dirty="0"/>
              <a:t>“ – ve vzorku se preferují příklady minoritní </a:t>
            </a:r>
            <a:r>
              <a:rPr lang="cs-CZ" sz="2000" dirty="0" smtClean="0"/>
              <a:t>třídy</a:t>
            </a:r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marL="0" lvl="0" indent="0">
              <a:buNone/>
            </a:pPr>
            <a:endParaRPr lang="cs-CZ" sz="1200" dirty="0"/>
          </a:p>
        </p:txBody>
      </p:sp>
      <p:pic>
        <p:nvPicPr>
          <p:cNvPr id="19458" name="Picture 2" descr="T13-SAS-oversamp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5806"/>
            <a:ext cx="2286150" cy="177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19677" y="477174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SAS EM demo</a:t>
            </a:r>
          </a:p>
        </p:txBody>
      </p:sp>
    </p:spTree>
    <p:extLst>
      <p:ext uri="{BB962C8B-B14F-4D97-AF65-F5344CB8AC3E}">
        <p14:creationId xmlns:p14="http://schemas.microsoft.com/office/powerpoint/2010/main" val="41751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 startAt="2"/>
            </a:pPr>
            <a:r>
              <a:rPr lang="cs-CZ" sz="2800" dirty="0" smtClean="0"/>
              <a:t>vytvořit </a:t>
            </a:r>
            <a:r>
              <a:rPr lang="cs-CZ" sz="2800" dirty="0"/>
              <a:t>více modelů na základě podmnožin objektů a modely poté </a:t>
            </a:r>
            <a:r>
              <a:rPr lang="cs-CZ" sz="2800" dirty="0" smtClean="0"/>
              <a:t>zkombinovat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cs-CZ" sz="2800" dirty="0"/>
              <a:t>r</a:t>
            </a:r>
            <a:r>
              <a:rPr lang="cs-CZ" sz="2800" dirty="0" smtClean="0"/>
              <a:t>ozdělit data do podmnožin a z každé podmnožiny vybrat pár ji reprezentujících znaků (průměr, směrodatná odchylka, atd.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61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785</Words>
  <Application>Microsoft Office PowerPoint</Application>
  <PresentationFormat>Předvádění na obrazovce (16:9)</PresentationFormat>
  <Paragraphs>146</Paragraphs>
  <Slides>17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Enriqueta</vt:lpstr>
      <vt:lpstr>Times New Roman</vt:lpstr>
      <vt:lpstr>SLU</vt:lpstr>
      <vt:lpstr>Picture</vt:lpstr>
      <vt:lpstr>Název prezentace</vt:lpstr>
      <vt:lpstr>Obsah přednášky</vt:lpstr>
      <vt:lpstr>Příprava dat</vt:lpstr>
      <vt:lpstr>Strukturovaná data</vt:lpstr>
      <vt:lpstr>Strukturovaná data</vt:lpstr>
      <vt:lpstr>Strukturovaná data</vt:lpstr>
      <vt:lpstr>Odvozené atributy</vt:lpstr>
      <vt:lpstr>Příliš mnoho objektů</vt:lpstr>
      <vt:lpstr>Příliš mnoho objektů</vt:lpstr>
      <vt:lpstr>Příliš mnoho atributů</vt:lpstr>
      <vt:lpstr>Analýza hlavních komponent (Principal Component Analysis, PCA) </vt:lpstr>
      <vt:lpstr>Analýza hlavních komponent (Principal Component Analysis, PCA) </vt:lpstr>
      <vt:lpstr>Automatická selekce</vt:lpstr>
      <vt:lpstr>Numerické atributy</vt:lpstr>
      <vt:lpstr>Kategoriální atributy</vt:lpstr>
      <vt:lpstr>Ošetření chybějících hodnot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245</cp:revision>
  <dcterms:created xsi:type="dcterms:W3CDTF">2016-07-06T15:42:34Z</dcterms:created>
  <dcterms:modified xsi:type="dcterms:W3CDTF">2020-11-13T08:18:27Z</dcterms:modified>
</cp:coreProperties>
</file>