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8" r:id="rId2"/>
    <p:sldId id="363" r:id="rId3"/>
    <p:sldId id="364" r:id="rId4"/>
    <p:sldId id="362" r:id="rId5"/>
    <p:sldId id="365" r:id="rId6"/>
    <p:sldId id="366" r:id="rId7"/>
    <p:sldId id="367" r:id="rId8"/>
    <p:sldId id="368" r:id="rId9"/>
    <p:sldId id="370" r:id="rId10"/>
    <p:sldId id="371" r:id="rId11"/>
    <p:sldId id="372" r:id="rId12"/>
    <p:sldId id="369" r:id="rId13"/>
    <p:sldId id="376" r:id="rId14"/>
    <p:sldId id="377" r:id="rId15"/>
    <p:sldId id="373" r:id="rId16"/>
    <p:sldId id="378" r:id="rId17"/>
    <p:sldId id="379" r:id="rId18"/>
    <p:sldId id="380" r:id="rId19"/>
    <p:sldId id="381" r:id="rId20"/>
    <p:sldId id="374" r:id="rId21"/>
    <p:sldId id="375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1" r:id="rId31"/>
    <p:sldId id="390" r:id="rId32"/>
    <p:sldId id="286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660"/>
  </p:normalViewPr>
  <p:slideViewPr>
    <p:cSldViewPr>
      <p:cViewPr varScale="1">
        <p:scale>
          <a:sx n="82" d="100"/>
          <a:sy n="82" d="100"/>
        </p:scale>
        <p:origin x="67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822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317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434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156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059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855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441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207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752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067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76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804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054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48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666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958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416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926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895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812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068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20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50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66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28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38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028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53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2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94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apidminer.com/educational-progra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rapidminer.findmysoft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</a:t>
            </a:r>
            <a:r>
              <a:rPr lang="cs-CZ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RapidMiner</a:t>
            </a:r>
            <a:endParaRPr lang="cs-CZ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Průvodce importem dat z Excelu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7713" t="2401" r="17713" b="8700"/>
          <a:stretch/>
        </p:blipFill>
        <p:spPr>
          <a:xfrm>
            <a:off x="1835695" y="703188"/>
            <a:ext cx="5016573" cy="3884785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5436096" y="4263324"/>
            <a:ext cx="576064" cy="363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5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Průvodce importem dat z Excelu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7713" t="3101" r="17713" b="8001"/>
          <a:stretch/>
        </p:blipFill>
        <p:spPr>
          <a:xfrm>
            <a:off x="1827744" y="788026"/>
            <a:ext cx="4904496" cy="3797994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2493660" y="1857906"/>
            <a:ext cx="576064" cy="363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724128" y="4227696"/>
            <a:ext cx="576064" cy="363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1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dat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5091"/>
          <a:stretch/>
        </p:blipFill>
        <p:spPr>
          <a:xfrm>
            <a:off x="1404156" y="773527"/>
            <a:ext cx="6335688" cy="3382399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2771800" y="1488402"/>
            <a:ext cx="3744416" cy="507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051720" y="876752"/>
            <a:ext cx="504056" cy="363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5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dat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b="3809"/>
          <a:stretch/>
        </p:blipFill>
        <p:spPr>
          <a:xfrm>
            <a:off x="1114499" y="987575"/>
            <a:ext cx="6121797" cy="3312368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1475656" y="1563638"/>
            <a:ext cx="1008112" cy="363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275856" y="3363838"/>
            <a:ext cx="11521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5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dat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5990"/>
          <a:stretch/>
        </p:blipFill>
        <p:spPr>
          <a:xfrm>
            <a:off x="971600" y="987574"/>
            <a:ext cx="6400000" cy="3384376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1331640" y="1929564"/>
            <a:ext cx="11521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8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Rozhodovací stromy – Volba cílového atributu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5201"/>
          <a:stretch/>
        </p:blipFill>
        <p:spPr>
          <a:xfrm>
            <a:off x="395536" y="771990"/>
            <a:ext cx="7426209" cy="3960000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323528" y="3003798"/>
            <a:ext cx="54796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97508" y="3432639"/>
            <a:ext cx="6621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476578" y="1707655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724705" y="1412606"/>
            <a:ext cx="116904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6724704" y="1642801"/>
            <a:ext cx="116904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1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Rozhodovací stromy – Nastavení parametrů modelování</a:t>
            </a: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b="5536"/>
          <a:stretch/>
        </p:blipFill>
        <p:spPr>
          <a:xfrm>
            <a:off x="480139" y="768589"/>
            <a:ext cx="7040000" cy="3740769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>
            <a:off x="323528" y="2859782"/>
            <a:ext cx="54796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597508" y="3291830"/>
            <a:ext cx="878148" cy="264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347864" y="1601465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4644008" y="1609821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5796136" y="3003798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5758358" y="2638975"/>
            <a:ext cx="1741937" cy="441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1295636" y="89173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9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Rozhodovací stromy – Výsledek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6486"/>
          <a:stretch/>
        </p:blipFill>
        <p:spPr>
          <a:xfrm>
            <a:off x="539552" y="740776"/>
            <a:ext cx="7040000" cy="3703182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>
            <a:off x="2555776" y="2931790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6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Rozhodovací stromy – Výsledek (pravidla)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5244"/>
          <a:stretch/>
        </p:blipFill>
        <p:spPr>
          <a:xfrm>
            <a:off x="539552" y="763636"/>
            <a:ext cx="7040000" cy="3752330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971600" y="1304167"/>
            <a:ext cx="187220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28544" y="1782108"/>
            <a:ext cx="567680" cy="539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0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Rozhodovací stromy – Úprava parametrů modelu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b="6181"/>
          <a:stretch/>
        </p:blipFill>
        <p:spPr>
          <a:xfrm>
            <a:off x="467544" y="728743"/>
            <a:ext cx="7040000" cy="3715215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6444208" y="278777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259632" y="84355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8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en-US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Popularit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 s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ystémů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12" y="790576"/>
            <a:ext cx="4655219" cy="39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Rozhodovací stromy –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Výsledek 2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5571" t="18184" r="35561" b="27265"/>
          <a:stretch/>
        </p:blipFill>
        <p:spPr>
          <a:xfrm>
            <a:off x="395536" y="1059582"/>
            <a:ext cx="3590009" cy="2834218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1115616" y="2710736"/>
            <a:ext cx="1800200" cy="1301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21480" t="24416" r="38629" b="21033"/>
          <a:stretch/>
        </p:blipFill>
        <p:spPr>
          <a:xfrm>
            <a:off x="4716015" y="1275224"/>
            <a:ext cx="3404149" cy="26185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883736" y="388464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Výsledek 1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506464" y="403067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Výsledek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2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Banka - Testování modelu – Křížová validace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5444"/>
          <a:stretch/>
        </p:blipFill>
        <p:spPr>
          <a:xfrm>
            <a:off x="395536" y="771550"/>
            <a:ext cx="7040000" cy="3744416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2214379" y="1635646"/>
            <a:ext cx="720080" cy="509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753824" y="1431493"/>
            <a:ext cx="171140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470848" y="1663313"/>
            <a:ext cx="711696" cy="232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95536" y="293179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07182" y="3183818"/>
            <a:ext cx="6705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4131062" y="1587744"/>
            <a:ext cx="720412" cy="943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4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5455"/>
          <a:stretch/>
        </p:blipFill>
        <p:spPr>
          <a:xfrm>
            <a:off x="547944" y="843558"/>
            <a:ext cx="7040000" cy="37439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Banka - Testování modelu – Křížová validace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364542" y="1675762"/>
            <a:ext cx="767298" cy="895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067944" y="1463490"/>
            <a:ext cx="2016224" cy="895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409556" y="2561083"/>
            <a:ext cx="767298" cy="658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6489154" y="1463491"/>
            <a:ext cx="1035174" cy="316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122472" y="1347614"/>
            <a:ext cx="441696" cy="328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Banka - Testování modelu – Křížová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validace - výsledky</a:t>
            </a: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6610"/>
          <a:stretch/>
        </p:blipFill>
        <p:spPr>
          <a:xfrm>
            <a:off x="467544" y="745732"/>
            <a:ext cx="7040000" cy="3698226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1403648" y="1419623"/>
            <a:ext cx="4320480" cy="1040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ný bublinový popisek 3"/>
          <p:cNvSpPr/>
          <p:nvPr/>
        </p:nvSpPr>
        <p:spPr>
          <a:xfrm>
            <a:off x="2411760" y="3003798"/>
            <a:ext cx="3096344" cy="720080"/>
          </a:xfrm>
          <a:prstGeom prst="wedgeEllipseCallout">
            <a:avLst>
              <a:gd name="adj1" fmla="val -31169"/>
              <a:gd name="adj2" fmla="val -1713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Téměř nepokrývá třídu </a:t>
            </a:r>
            <a:r>
              <a:rPr lang="cs-CZ" i="1" dirty="0" err="1" smtClean="0">
                <a:solidFill>
                  <a:srgbClr val="FF0000"/>
                </a:solidFill>
              </a:rPr>
              <a:t>yes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Banka - Testování modelu – Křížová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validace 2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6249"/>
          <a:stretch/>
        </p:blipFill>
        <p:spPr>
          <a:xfrm>
            <a:off x="683568" y="875450"/>
            <a:ext cx="7040000" cy="3712524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6468998" y="1531746"/>
            <a:ext cx="1254570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1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Banka - Testování modelu – Křížová validace 2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7597"/>
          <a:stretch/>
        </p:blipFill>
        <p:spPr>
          <a:xfrm>
            <a:off x="539552" y="856812"/>
            <a:ext cx="7040000" cy="3659154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2479968" y="3147814"/>
            <a:ext cx="3096344" cy="1368152"/>
          </a:xfrm>
          <a:prstGeom prst="wedgeEllipseCallout">
            <a:avLst>
              <a:gd name="adj1" fmla="val -29692"/>
              <a:gd name="adj2" fmla="val -1178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Mnohem lepší model (parametrizace) vzhledem k pokrytí třídy </a:t>
            </a:r>
            <a:r>
              <a:rPr lang="cs-CZ" i="1" dirty="0" err="1" smtClean="0">
                <a:solidFill>
                  <a:srgbClr val="FF0000"/>
                </a:solidFill>
              </a:rPr>
              <a:t>yes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parametrů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5897"/>
          <a:stretch/>
        </p:blipFill>
        <p:spPr>
          <a:xfrm>
            <a:off x="683568" y="717481"/>
            <a:ext cx="7040000" cy="3726477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4203156" y="1563639"/>
            <a:ext cx="1254570" cy="792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3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parametrů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5455"/>
          <a:stretch/>
        </p:blipFill>
        <p:spPr>
          <a:xfrm>
            <a:off x="611560" y="771990"/>
            <a:ext cx="7040000" cy="3743976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3203848" y="1531281"/>
            <a:ext cx="1254570" cy="968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4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parametrů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5455"/>
          <a:stretch/>
        </p:blipFill>
        <p:spPr>
          <a:xfrm>
            <a:off x="539552" y="771990"/>
            <a:ext cx="7040000" cy="3743976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2195736" y="1491631"/>
            <a:ext cx="1254570" cy="968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4355976" y="1491096"/>
            <a:ext cx="1254570" cy="968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024100" y="1291620"/>
            <a:ext cx="423664" cy="351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9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parametrů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6095"/>
          <a:stretch/>
        </p:blipFill>
        <p:spPr>
          <a:xfrm>
            <a:off x="611560" y="725315"/>
            <a:ext cx="7040000" cy="3718643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4211960" y="1583597"/>
            <a:ext cx="792088" cy="680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931760" y="1275606"/>
            <a:ext cx="17198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339752" y="2779494"/>
            <a:ext cx="864096" cy="224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4716016" y="2747630"/>
            <a:ext cx="1152128" cy="256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2267744" y="4011910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7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Verze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Educational License Program</a:t>
            </a:r>
          </a:p>
          <a:p>
            <a:pPr marL="0" indent="0">
              <a:buNone/>
            </a:pPr>
            <a:r>
              <a:rPr lang="en-US" sz="1600" dirty="0"/>
              <a:t>Free Licenses for Academic Usage</a:t>
            </a:r>
          </a:p>
          <a:p>
            <a:pPr marL="0" lvl="0" indent="0">
              <a:buNone/>
            </a:pPr>
            <a:r>
              <a:rPr lang="cs-CZ" sz="1600" dirty="0" smtClean="0">
                <a:hlinkClick r:id="rId3"/>
              </a:rPr>
              <a:t>https</a:t>
            </a:r>
            <a:r>
              <a:rPr lang="cs-CZ" sz="1600" dirty="0">
                <a:hlinkClick r:id="rId3"/>
              </a:rPr>
              <a:t>://rapidminer.com/educational-program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smtClean="0"/>
              <a:t> popř.</a:t>
            </a:r>
          </a:p>
          <a:p>
            <a:pPr marL="0" lvl="0" indent="0">
              <a:buNone/>
            </a:pPr>
            <a:r>
              <a:rPr lang="cs-CZ" sz="1600" dirty="0">
                <a:hlinkClick r:id="rId4"/>
              </a:rPr>
              <a:t>http://rapidminer.findmysoft.com/</a:t>
            </a:r>
            <a:endParaRPr lang="cs-CZ" sz="1600" dirty="0" smtClean="0"/>
          </a:p>
          <a:p>
            <a:pPr marL="0" lvl="0" indent="0">
              <a:buNone/>
            </a:pPr>
            <a:endParaRPr lang="cs-CZ" sz="1600" dirty="0"/>
          </a:p>
          <a:p>
            <a:pPr marL="0" lvl="0" indent="0">
              <a:buNone/>
            </a:pPr>
            <a:endParaRPr lang="cs-CZ" sz="1600" dirty="0" smtClean="0"/>
          </a:p>
          <a:p>
            <a:pPr marL="0" lvl="0" indent="0">
              <a:buNone/>
            </a:pPr>
            <a:endParaRPr lang="cs-CZ" sz="1600" dirty="0"/>
          </a:p>
          <a:p>
            <a:pPr marL="0" lvl="0" indent="0">
              <a:buNone/>
            </a:pPr>
            <a:endParaRPr lang="cs-CZ" sz="1600" dirty="0" smtClean="0"/>
          </a:p>
          <a:p>
            <a:pPr marL="0" lvl="0" indent="0">
              <a:buNone/>
            </a:pPr>
            <a:endParaRPr lang="cs-CZ" sz="1600" dirty="0"/>
          </a:p>
          <a:p>
            <a:pPr marL="0" lvl="0" indent="0">
              <a:buNone/>
            </a:pPr>
            <a:endParaRPr lang="cs-CZ" sz="1600" dirty="0" smtClean="0"/>
          </a:p>
          <a:p>
            <a:pPr marL="0" lvl="0" indent="0">
              <a:buNone/>
            </a:pPr>
            <a:endParaRPr lang="cs-CZ" sz="1600" dirty="0"/>
          </a:p>
          <a:p>
            <a:pPr marL="0" lvl="0" indent="0">
              <a:buNone/>
            </a:pPr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/>
          <a:srcRect l="16532" t="21301" r="14169" b="22000"/>
          <a:stretch/>
        </p:blipFill>
        <p:spPr>
          <a:xfrm>
            <a:off x="1475656" y="2168751"/>
            <a:ext cx="5256584" cy="2419223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4455186" y="1743658"/>
            <a:ext cx="2349061" cy="3132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0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parametrů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5455"/>
          <a:stretch/>
        </p:blipFill>
        <p:spPr>
          <a:xfrm>
            <a:off x="611560" y="771990"/>
            <a:ext cx="7040000" cy="3743976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4716016" y="2783944"/>
            <a:ext cx="1080120" cy="14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195736" y="3579862"/>
            <a:ext cx="37444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parametrů - výsledek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7342"/>
          <a:stretch/>
        </p:blipFill>
        <p:spPr>
          <a:xfrm>
            <a:off x="611560" y="774684"/>
            <a:ext cx="7040000" cy="3669274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899592" y="3507854"/>
            <a:ext cx="1800200" cy="680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5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Startujeme </a:t>
            </a:r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RapidMiner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Studio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887" t="24100" r="31888" b="28300"/>
          <a:stretch/>
        </p:blipFill>
        <p:spPr>
          <a:xfrm>
            <a:off x="1941590" y="817260"/>
            <a:ext cx="526081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Začátky jsou těžké… ale s </a:t>
            </a:r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RapidMinerem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rychle za námi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8188" t="9401" r="21256" b="12900"/>
          <a:stretch/>
        </p:blipFill>
        <p:spPr>
          <a:xfrm>
            <a:off x="4169468" y="771550"/>
            <a:ext cx="3541367" cy="3816424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771550"/>
            <a:ext cx="3456384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- Můžeme začít rovnou s předpřipravenými daty a modely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671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obrazovka – Design </a:t>
            </a:r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workspace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555" r="750" b="5201"/>
          <a:stretch/>
        </p:blipFill>
        <p:spPr>
          <a:xfrm>
            <a:off x="539552" y="853827"/>
            <a:ext cx="7200800" cy="3846145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3117886" y="915566"/>
            <a:ext cx="806042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5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dat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b="5039"/>
          <a:stretch/>
        </p:blipFill>
        <p:spPr>
          <a:xfrm>
            <a:off x="621018" y="843558"/>
            <a:ext cx="6875161" cy="3672408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539552" y="3003798"/>
            <a:ext cx="504056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99592" y="3579862"/>
            <a:ext cx="504056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123728" y="1673472"/>
            <a:ext cx="720080" cy="538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5732031" y="1404353"/>
            <a:ext cx="1845614" cy="538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1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Průvodce importem dat z Excelu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6459" t="2059" r="17512" b="9386"/>
          <a:stretch/>
        </p:blipFill>
        <p:spPr>
          <a:xfrm>
            <a:off x="1835696" y="829996"/>
            <a:ext cx="4968552" cy="3748206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2771800" y="1595491"/>
            <a:ext cx="576064" cy="363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364088" y="4291411"/>
            <a:ext cx="576064" cy="363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2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Průvodce importem dat z Excelu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7319" t="3800" r="17713" b="8000"/>
          <a:stretch/>
        </p:blipFill>
        <p:spPr>
          <a:xfrm>
            <a:off x="1835696" y="771550"/>
            <a:ext cx="4814249" cy="3676336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1835696" y="1203598"/>
            <a:ext cx="576064" cy="363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220072" y="4087694"/>
            <a:ext cx="576064" cy="363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2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273</Words>
  <Application>Microsoft Office PowerPoint</Application>
  <PresentationFormat>Předvádění na obrazovce (16:9)</PresentationFormat>
  <Paragraphs>116</Paragraphs>
  <Slides>32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Enriqueta</vt:lpstr>
      <vt:lpstr>Times New Roman</vt:lpstr>
      <vt:lpstr>SLU</vt:lpstr>
      <vt:lpstr>Název prezentace</vt:lpstr>
      <vt:lpstr>Popularita DM systémů (2015-2017)</vt:lpstr>
      <vt:lpstr>Verze</vt:lpstr>
      <vt:lpstr>Startujeme RapidMiner Studio</vt:lpstr>
      <vt:lpstr>Začátky jsou těžké… ale s RapidMinerem rychle za námi</vt:lpstr>
      <vt:lpstr>Hlavní obrazovka – Design workspace</vt:lpstr>
      <vt:lpstr>Import dat</vt:lpstr>
      <vt:lpstr>Průvodce importem dat z Excelu</vt:lpstr>
      <vt:lpstr>Průvodce importem dat z Excelu</vt:lpstr>
      <vt:lpstr>Průvodce importem dat z Excelu</vt:lpstr>
      <vt:lpstr>Průvodce importem dat z Excelu</vt:lpstr>
      <vt:lpstr>Vizualizace dat</vt:lpstr>
      <vt:lpstr>Vizualizace dat</vt:lpstr>
      <vt:lpstr>Vizualizace dat</vt:lpstr>
      <vt:lpstr>Rozhodovací stromy – Volba cílového atributu</vt:lpstr>
      <vt:lpstr>Rozhodovací stromy – Nastavení parametrů modelování</vt:lpstr>
      <vt:lpstr>Rozhodovací stromy – Výsledek</vt:lpstr>
      <vt:lpstr>Rozhodovací stromy – Výsledek (pravidla)</vt:lpstr>
      <vt:lpstr>Rozhodovací stromy – Úprava parametrů modelu</vt:lpstr>
      <vt:lpstr>Rozhodovací stromy – Výsledek 2</vt:lpstr>
      <vt:lpstr>Banka - Testování modelu – Křížová validace</vt:lpstr>
      <vt:lpstr>Banka - Testování modelu – Křížová validace</vt:lpstr>
      <vt:lpstr>Banka - Testování modelu – Křížová validace - výsledky</vt:lpstr>
      <vt:lpstr>Banka - Testování modelu – Křížová validace 2</vt:lpstr>
      <vt:lpstr>Banka - Testování modelu – Křížová validace 2</vt:lpstr>
      <vt:lpstr>Optimalizace parametrů</vt:lpstr>
      <vt:lpstr>Optimalizace parametrů</vt:lpstr>
      <vt:lpstr>Optimalizace parametrů</vt:lpstr>
      <vt:lpstr>Optimalizace parametrů</vt:lpstr>
      <vt:lpstr>Optimalizace parametrů</vt:lpstr>
      <vt:lpstr>Optimalizace parametrů - výsledek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HP</cp:lastModifiedBy>
  <cp:revision>215</cp:revision>
  <dcterms:created xsi:type="dcterms:W3CDTF">2016-07-06T15:42:34Z</dcterms:created>
  <dcterms:modified xsi:type="dcterms:W3CDTF">2019-10-17T08:19:22Z</dcterms:modified>
</cp:coreProperties>
</file>