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82" r:id="rId3"/>
    <p:sldId id="285" r:id="rId4"/>
    <p:sldId id="283" r:id="rId5"/>
    <p:sldId id="284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266" r:id="rId24"/>
    <p:sldId id="267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68" r:id="rId36"/>
    <p:sldId id="305" r:id="rId37"/>
    <p:sldId id="279" r:id="rId38"/>
    <p:sldId id="306" r:id="rId39"/>
    <p:sldId id="304" r:id="rId4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77" d="100"/>
          <a:sy n="77" d="100"/>
        </p:scale>
        <p:origin x="90" y="13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360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9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Úvod do objektového modelování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9B420-C2B1-4D6A-A9CA-6095C5E6D868}" type="datetime1">
              <a:rPr lang="cs-CZ" smtClean="0"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Úvod do objektového modelování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04CE-9E72-4709-ACE1-7DE539413D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74382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B18D9-7B21-40C8-A2A3-F056909768E3}" type="datetime1">
              <a:rPr lang="cs-CZ" smtClean="0"/>
              <a:t>20.11.2019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Úvod do objektového modelování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2C04D-FE66-4753-9DFF-717EAB0FFE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56350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DBA83-EEF0-49A5-9E6F-5F910DD138AA}" type="datetime1">
              <a:rPr lang="cs-CZ" smtClean="0"/>
              <a:t>20.11.2019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Úvod do objektového modelování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51DDF-5EC6-4AF7-B3B1-ABD871E916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75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bjekty.vse.cz/Objekty/MetodikyANotace-UMLDiagram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bjekty.vse.cz/Objekty/MetodikyANotace-UMLDiagramy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699542"/>
            <a:ext cx="5904656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Objektové metody modelování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Tutoriál II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RNDr. Zdeněk Franěk, Ph.D.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71600" y="235572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UML diagramy 1. část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5486"/>
            <a:ext cx="5328592" cy="507703"/>
          </a:xfrm>
        </p:spPr>
        <p:txBody>
          <a:bodyPr/>
          <a:lstStyle/>
          <a:p>
            <a:r>
              <a:rPr lang="cs-CZ" altLang="cs-CZ" sz="2100" dirty="0"/>
              <a:t>Příklad diagramu seskupení tříd „Zákazník“</a:t>
            </a:r>
          </a:p>
        </p:txBody>
      </p:sp>
      <p:sp>
        <p:nvSpPr>
          <p:cNvPr id="1536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9AFC85-443B-4923-8B47-61F2EBF9A752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071563"/>
            <a:ext cx="4229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1807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Závislosti seskupení</a:t>
            </a:r>
          </a:p>
        </p:txBody>
      </p:sp>
      <p:sp>
        <p:nvSpPr>
          <p:cNvPr id="1638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07F917-988B-4235-A778-237295BA1DCD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1"/>
          <a:stretch>
            <a:fillRect/>
          </a:stretch>
        </p:blipFill>
        <p:spPr bwMode="auto">
          <a:xfrm>
            <a:off x="1464469" y="857250"/>
            <a:ext cx="6136481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9612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Seskupení a jejich rozhraní</a:t>
            </a:r>
          </a:p>
        </p:txBody>
      </p:sp>
      <p:sp>
        <p:nvSpPr>
          <p:cNvPr id="1741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82D254-01A4-4C85-A5BA-44366183FE4C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673" y="910829"/>
            <a:ext cx="5250656" cy="381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2507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Seskupení komponent</a:t>
            </a:r>
          </a:p>
        </p:txBody>
      </p:sp>
      <p:sp>
        <p:nvSpPr>
          <p:cNvPr id="1843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C0B2B2-FA29-4570-8A45-9E6419E1CA69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"/>
          <a:stretch>
            <a:fillRect/>
          </a:stretch>
        </p:blipFill>
        <p:spPr bwMode="auto">
          <a:xfrm>
            <a:off x="2268142" y="803673"/>
            <a:ext cx="4393406" cy="396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205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Příklad stavového diagramu</a:t>
            </a:r>
          </a:p>
        </p:txBody>
      </p:sp>
      <p:sp>
        <p:nvSpPr>
          <p:cNvPr id="19461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98ADB2-EFA6-4BCA-85B4-2CF35A10480C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69" y="964407"/>
            <a:ext cx="6161485" cy="356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82" y="3696891"/>
            <a:ext cx="1907381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04" y="3214688"/>
            <a:ext cx="1964531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ovéPole 9"/>
          <p:cNvSpPr txBox="1">
            <a:spLocks noChangeArrowheads="1"/>
          </p:cNvSpPr>
          <p:nvPr/>
        </p:nvSpPr>
        <p:spPr bwMode="auto">
          <a:xfrm>
            <a:off x="1785938" y="2946797"/>
            <a:ext cx="17145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>
                <a:solidFill>
                  <a:srgbClr val="080808"/>
                </a:solidFill>
                <a:latin typeface="Tahoma" panose="020B0604030504040204" pitchFamily="34" charset="0"/>
              </a:rPr>
              <a:t>Použité symboly:</a:t>
            </a:r>
          </a:p>
        </p:txBody>
      </p:sp>
    </p:spTree>
    <p:extLst>
      <p:ext uri="{BB962C8B-B14F-4D97-AF65-F5344CB8AC3E}">
        <p14:creationId xmlns:p14="http://schemas.microsoft.com/office/powerpoint/2010/main" val="35315554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Složený stav s jeho podstavy</a:t>
            </a:r>
          </a:p>
        </p:txBody>
      </p:sp>
      <p:sp>
        <p:nvSpPr>
          <p:cNvPr id="2048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23EE1E-EFFC-45EA-93E6-A9F3F62EEF11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16" y="1017985"/>
            <a:ext cx="5539978" cy="363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9184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5486"/>
            <a:ext cx="5400600" cy="507703"/>
          </a:xfrm>
        </p:spPr>
        <p:txBody>
          <a:bodyPr/>
          <a:lstStyle/>
          <a:p>
            <a:r>
              <a:rPr lang="cs-CZ" altLang="cs-CZ" sz="2100" dirty="0"/>
              <a:t>Přechody – příklad výřez stavového diagramu</a:t>
            </a:r>
          </a:p>
        </p:txBody>
      </p:sp>
      <p:sp>
        <p:nvSpPr>
          <p:cNvPr id="2150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46FF55-ADB7-4552-89A2-6C273262316D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48" y="1779985"/>
            <a:ext cx="6054328" cy="174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9021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Události</a:t>
            </a:r>
          </a:p>
        </p:txBody>
      </p:sp>
      <p:sp>
        <p:nvSpPr>
          <p:cNvPr id="2253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02BA8B-D2C2-4855-AB4F-FA30FE1FCBC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55576" y="449337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 dirty="0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 dirty="0"/>
          </a:p>
          <a:p>
            <a:pPr marL="585788" lvl="2" indent="-285750">
              <a:lnSpc>
                <a:spcPct val="80000"/>
              </a:lnSpc>
              <a:buSzPct val="80000"/>
            </a:pPr>
            <a:r>
              <a:rPr lang="cs-CZ" altLang="cs-CZ" sz="1800" dirty="0" smtClean="0">
                <a:solidFill>
                  <a:srgbClr val="000000"/>
                </a:solidFill>
              </a:rPr>
              <a:t>Událost volání 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Nejjednodušší typ události, odpovídá metodě dané třídy, je vlastně požadavkem na její spuštění, ve svém důsledku spouští sérii akcí</a:t>
            </a:r>
          </a:p>
          <a:p>
            <a:pPr marL="585788" lvl="2" indent="-285750">
              <a:lnSpc>
                <a:spcPct val="80000"/>
              </a:lnSpc>
              <a:buSzPct val="80000"/>
            </a:pPr>
            <a:r>
              <a:rPr lang="cs-CZ" altLang="cs-CZ" sz="1800" dirty="0" smtClean="0">
                <a:solidFill>
                  <a:srgbClr val="000000"/>
                </a:solidFill>
              </a:rPr>
              <a:t>Signální událost 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Reprezentuje asynchronně předávané zprávy mezi objekty</a:t>
            </a:r>
          </a:p>
          <a:p>
            <a:pPr marL="585788" lvl="2" indent="-285750">
              <a:lnSpc>
                <a:spcPct val="80000"/>
              </a:lnSpc>
              <a:buSzPct val="80000"/>
            </a:pPr>
            <a:r>
              <a:rPr lang="cs-CZ" altLang="cs-CZ" sz="1800" dirty="0" smtClean="0">
                <a:solidFill>
                  <a:srgbClr val="000000"/>
                </a:solidFill>
              </a:rPr>
              <a:t>Událost změny 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Skládá se s klíčového slova </a:t>
            </a:r>
            <a:r>
              <a:rPr lang="cs-CZ" altLang="cs-CZ" sz="1800" dirty="0" err="1">
                <a:solidFill>
                  <a:srgbClr val="000000"/>
                </a:solidFill>
                <a:cs typeface="Arial" panose="020B0604020202020204" pitchFamily="34" charset="0"/>
              </a:rPr>
              <a:t>when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, podmínky a akce. Je aktivována, pokud je logická podmínka splněna.</a:t>
            </a:r>
          </a:p>
          <a:p>
            <a:pPr marL="585788" lvl="2" indent="-285750">
              <a:lnSpc>
                <a:spcPct val="80000"/>
              </a:lnSpc>
              <a:buSzPct val="80000"/>
            </a:pPr>
            <a:r>
              <a:rPr lang="cs-CZ" altLang="cs-CZ" sz="1800" dirty="0" smtClean="0">
                <a:solidFill>
                  <a:srgbClr val="000000"/>
                </a:solidFill>
              </a:rPr>
              <a:t>Časová událost </a:t>
            </a:r>
            <a:r>
              <a:rPr lang="cs-CZ" altLang="cs-CZ" sz="1800" dirty="0" err="1">
                <a:solidFill>
                  <a:srgbClr val="000000"/>
                </a:solidFill>
                <a:cs typeface="Arial" panose="020B0604020202020204" pitchFamily="34" charset="0"/>
              </a:rPr>
              <a:t>Událost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 může být vygenerována po určité době, </a:t>
            </a:r>
            <a:r>
              <a:rPr lang="cs-CZ" altLang="cs-CZ" sz="1800" dirty="0" err="1">
                <a:solidFill>
                  <a:srgbClr val="000000"/>
                </a:solidFill>
                <a:cs typeface="Arial" panose="020B0604020202020204" pitchFamily="34" charset="0"/>
              </a:rPr>
              <a:t>after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 (20 minut)</a:t>
            </a:r>
          </a:p>
          <a:p>
            <a:pPr marL="585788" lvl="2" indent="-285750">
              <a:lnSpc>
                <a:spcPct val="80000"/>
              </a:lnSpc>
              <a:buSzPct val="80000"/>
            </a:pPr>
            <a:r>
              <a:rPr lang="cs-CZ" altLang="cs-CZ" sz="1800" dirty="0" err="1" smtClean="0">
                <a:solidFill>
                  <a:srgbClr val="000000"/>
                </a:solidFill>
              </a:rPr>
              <a:t>Entry</a:t>
            </a:r>
            <a:r>
              <a:rPr lang="cs-CZ" altLang="cs-CZ" sz="1800" dirty="0" smtClean="0">
                <a:solidFill>
                  <a:srgbClr val="000000"/>
                </a:solidFill>
              </a:rPr>
              <a:t> 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je spuštěna automaticky, kdykoliv se do daného stavu dostaneme přechodem</a:t>
            </a:r>
          </a:p>
          <a:p>
            <a:pPr marL="585788" lvl="2" indent="-285750">
              <a:lnSpc>
                <a:spcPct val="80000"/>
              </a:lnSpc>
              <a:buSzPct val="80000"/>
            </a:pPr>
            <a:r>
              <a:rPr lang="cs-CZ" altLang="cs-CZ" sz="1800" dirty="0" smtClean="0">
                <a:solidFill>
                  <a:srgbClr val="000000"/>
                </a:solidFill>
              </a:rPr>
              <a:t>Exit 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Akce asociované s událostí exit jsou analogicky provedeny, kdykoliv je daný stav opuštěn přechodem.</a:t>
            </a:r>
          </a:p>
        </p:txBody>
      </p:sp>
    </p:spTree>
    <p:extLst>
      <p:ext uri="{BB962C8B-B14F-4D97-AF65-F5344CB8AC3E}">
        <p14:creationId xmlns:p14="http://schemas.microsoft.com/office/powerpoint/2010/main" val="7078212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5486"/>
            <a:ext cx="4968552" cy="507703"/>
          </a:xfrm>
        </p:spPr>
        <p:txBody>
          <a:bodyPr/>
          <a:lstStyle/>
          <a:p>
            <a:r>
              <a:rPr lang="cs-CZ" altLang="cs-CZ" sz="2100" dirty="0"/>
              <a:t>Příklad - Stavový diagram pro třídu zakázka</a:t>
            </a:r>
          </a:p>
        </p:txBody>
      </p:sp>
      <p:sp>
        <p:nvSpPr>
          <p:cNvPr id="2355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D48465-5E50-4AEF-B631-39E086D3DB54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14144"/>
            <a:ext cx="4273154" cy="39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3958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Souběžné stavové diagramy</a:t>
            </a:r>
          </a:p>
        </p:txBody>
      </p:sp>
      <p:sp>
        <p:nvSpPr>
          <p:cNvPr id="24581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366BE1-5933-4CD9-AB27-4729FBB11852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500188"/>
            <a:ext cx="6143625" cy="282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1463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UML diagramy</a:t>
            </a:r>
          </a:p>
        </p:txBody>
      </p:sp>
      <p:sp>
        <p:nvSpPr>
          <p:cNvPr id="717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63ACA6-DC63-4568-8CB7-8E679CBB4200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736600"/>
            <a:ext cx="6210300" cy="36179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/>
            <a:endParaRPr lang="cs-CZ" altLang="cs-CZ" smtClean="0"/>
          </a:p>
        </p:txBody>
      </p:sp>
      <p:pic>
        <p:nvPicPr>
          <p:cNvPr id="7175" name="Obrázek 8" descr="prehled diagramu.GIF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31590"/>
            <a:ext cx="6003131" cy="305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ovéPole 7"/>
          <p:cNvSpPr txBox="1">
            <a:spLocks noChangeArrowheads="1"/>
          </p:cNvSpPr>
          <p:nvPr/>
        </p:nvSpPr>
        <p:spPr bwMode="auto">
          <a:xfrm>
            <a:off x="1893094" y="4339829"/>
            <a:ext cx="58935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050">
                <a:latin typeface="Tahoma" panose="020B0604030504040204" pitchFamily="34" charset="0"/>
              </a:rPr>
              <a:t>Zdroj: http://objekty.vse.cz/Objekty/MetodikyANotace-UMLDiagramy</a:t>
            </a:r>
          </a:p>
        </p:txBody>
      </p:sp>
      <p:sp>
        <p:nvSpPr>
          <p:cNvPr id="2" name="Obdélník 1"/>
          <p:cNvSpPr/>
          <p:nvPr/>
        </p:nvSpPr>
        <p:spPr>
          <a:xfrm>
            <a:off x="1763688" y="1203598"/>
            <a:ext cx="4320480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3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Stavové diagramy souhrn</a:t>
            </a:r>
          </a:p>
        </p:txBody>
      </p:sp>
      <p:sp>
        <p:nvSpPr>
          <p:cNvPr id="2560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A1D90E-FFE5-4240-91F5-C4E38F9C199C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857251"/>
            <a:ext cx="5947172" cy="39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7883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Příklady diagramů</a:t>
            </a:r>
          </a:p>
        </p:txBody>
      </p:sp>
      <p:sp>
        <p:nvSpPr>
          <p:cNvPr id="2663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3227DC-C170-460E-9B46-040388C28F7F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899592" y="771550"/>
            <a:ext cx="6172200" cy="3744416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r>
              <a:rPr lang="cs-CZ" altLang="cs-CZ" sz="2400" dirty="0"/>
              <a:t>Viz public a cvičení </a:t>
            </a:r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r>
              <a:rPr lang="cs-CZ" altLang="cs-CZ" sz="1800" dirty="0"/>
              <a:t>Příklad – Přijímací řízení</a:t>
            </a:r>
          </a:p>
          <a:p>
            <a:pPr lvl="1">
              <a:buFontTx/>
              <a:buNone/>
            </a:pPr>
            <a:endParaRPr lang="cs-CZ" altLang="cs-CZ" sz="1800" dirty="0"/>
          </a:p>
          <a:p>
            <a:pPr lvl="1">
              <a:buFontTx/>
              <a:buNone/>
            </a:pPr>
            <a:r>
              <a:rPr lang="cs-CZ" altLang="cs-CZ" sz="1800" dirty="0"/>
              <a:t>Příklad </a:t>
            </a:r>
            <a:r>
              <a:rPr lang="cs-CZ" altLang="cs-CZ" sz="1800" dirty="0" err="1"/>
              <a:t>class</a:t>
            </a:r>
            <a:r>
              <a:rPr lang="cs-CZ" altLang="cs-CZ" sz="1800" dirty="0"/>
              <a:t> diagram – rozvrh</a:t>
            </a:r>
          </a:p>
          <a:p>
            <a:pPr lvl="1">
              <a:buFontTx/>
              <a:buNone/>
            </a:pPr>
            <a:endParaRPr lang="cs-CZ" altLang="cs-CZ" sz="1800" dirty="0"/>
          </a:p>
          <a:p>
            <a:pPr lvl="1">
              <a:buFontTx/>
              <a:buNone/>
            </a:pPr>
            <a:r>
              <a:rPr lang="cs-CZ" altLang="cs-CZ" sz="1800" dirty="0"/>
              <a:t>Příklad use case – bankomat</a:t>
            </a:r>
          </a:p>
          <a:p>
            <a:pPr lvl="1">
              <a:buFontTx/>
              <a:buNone/>
            </a:pPr>
            <a:endParaRPr lang="cs-CZ" altLang="cs-CZ" sz="1800" dirty="0"/>
          </a:p>
          <a:p>
            <a:pPr lvl="1">
              <a:buFontTx/>
              <a:buNone/>
            </a:pPr>
            <a:r>
              <a:rPr lang="cs-CZ" altLang="cs-CZ" sz="1800" dirty="0"/>
              <a:t>Příklad diagram aktivit (úvod) - zadávání diplomových a bakalářských prací do IS/STAG</a:t>
            </a:r>
          </a:p>
          <a:p>
            <a:pPr lvl="1">
              <a:buFontTx/>
              <a:buNone/>
            </a:pPr>
            <a:endParaRPr lang="cs-CZ" altLang="cs-CZ" sz="4050" dirty="0"/>
          </a:p>
          <a:p>
            <a:pPr lvl="1">
              <a:buFontTx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101958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Použitá literatura</a:t>
            </a:r>
          </a:p>
        </p:txBody>
      </p:sp>
      <p:sp>
        <p:nvSpPr>
          <p:cNvPr id="2765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43DC55-0935-444B-B1DC-5F51551BECDD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971600" y="703189"/>
            <a:ext cx="6172200" cy="34782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r>
              <a:rPr lang="cs-CZ" altLang="cs-CZ" sz="1800" dirty="0" err="1"/>
              <a:t>Kanisová</a:t>
            </a:r>
            <a:r>
              <a:rPr lang="cs-CZ" altLang="cs-CZ" sz="1800" dirty="0"/>
              <a:t> H., Muller M.: UML srozumitelně, </a:t>
            </a:r>
            <a:r>
              <a:rPr lang="cs-CZ" altLang="cs-CZ" sz="1800" dirty="0" err="1"/>
              <a:t>Computer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press</a:t>
            </a:r>
            <a:r>
              <a:rPr lang="cs-CZ" altLang="cs-CZ" sz="1800" dirty="0"/>
              <a:t>, 2004, ISBN 80-251-0231-9</a:t>
            </a:r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r>
              <a:rPr lang="cs-CZ" altLang="cs-CZ" sz="1800" dirty="0"/>
              <a:t>Jacobson I., </a:t>
            </a:r>
            <a:r>
              <a:rPr lang="cs-CZ" altLang="cs-CZ" sz="1800" dirty="0" err="1"/>
              <a:t>Booch</a:t>
            </a:r>
            <a:r>
              <a:rPr lang="cs-CZ" altLang="cs-CZ" sz="1800" dirty="0"/>
              <a:t> G., </a:t>
            </a:r>
            <a:r>
              <a:rPr lang="cs-CZ" altLang="cs-CZ" sz="1800" dirty="0" err="1"/>
              <a:t>Rumbaugh</a:t>
            </a:r>
            <a:r>
              <a:rPr lang="cs-CZ" altLang="cs-CZ" sz="1800" dirty="0"/>
              <a:t> J.: </a:t>
            </a:r>
            <a:r>
              <a:rPr lang="cs-CZ" altLang="cs-CZ" sz="1800" dirty="0" err="1"/>
              <a:t>The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Unified</a:t>
            </a:r>
            <a:r>
              <a:rPr lang="cs-CZ" altLang="cs-CZ" sz="1800" dirty="0"/>
              <a:t> Software </a:t>
            </a:r>
            <a:r>
              <a:rPr lang="cs-CZ" altLang="cs-CZ" sz="1800" dirty="0" err="1"/>
              <a:t>Development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Process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Addison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Wesley</a:t>
            </a:r>
            <a:r>
              <a:rPr lang="cs-CZ" altLang="cs-CZ" sz="1800" dirty="0"/>
              <a:t> </a:t>
            </a:r>
            <a:r>
              <a:rPr lang="cs-CZ" altLang="cs-CZ" sz="1800" dirty="0" err="1"/>
              <a:t>Longman</a:t>
            </a:r>
            <a:r>
              <a:rPr lang="cs-CZ" altLang="cs-CZ" sz="1800" dirty="0"/>
              <a:t>, 1999, ISBN 0-201-57169-2</a:t>
            </a:r>
          </a:p>
          <a:p>
            <a:pPr lvl="1">
              <a:buFontTx/>
              <a:buNone/>
            </a:pPr>
            <a:endParaRPr lang="cs-CZ" altLang="cs-CZ" sz="1800" dirty="0"/>
          </a:p>
          <a:p>
            <a:pPr lvl="1">
              <a:buFontTx/>
              <a:buNone/>
            </a:pPr>
            <a:r>
              <a:rPr lang="cs-CZ" altLang="cs-CZ" sz="1800" dirty="0"/>
              <a:t>Software ke cvičení:</a:t>
            </a:r>
          </a:p>
          <a:p>
            <a:pPr lvl="1">
              <a:buFontTx/>
              <a:buNone/>
            </a:pPr>
            <a:r>
              <a:rPr lang="cs-CZ" altLang="cs-CZ" sz="1800" dirty="0"/>
              <a:t>CASE: </a:t>
            </a:r>
            <a:r>
              <a:rPr lang="cs-CZ" altLang="cs-CZ" sz="1800" dirty="0" err="1"/>
              <a:t>Rational</a:t>
            </a:r>
            <a:r>
              <a:rPr lang="cs-CZ" altLang="cs-CZ" sz="1800" dirty="0"/>
              <a:t> software </a:t>
            </a:r>
            <a:r>
              <a:rPr lang="cs-CZ" altLang="cs-CZ" sz="1800" dirty="0" err="1"/>
              <a:t>development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platform</a:t>
            </a:r>
            <a:r>
              <a:rPr lang="cs-CZ" altLang="cs-CZ" sz="1800" dirty="0"/>
              <a:t>, IBM</a:t>
            </a:r>
          </a:p>
          <a:p>
            <a:pPr lvl="1">
              <a:buFontTx/>
              <a:buNone/>
            </a:pPr>
            <a:r>
              <a:rPr lang="cs-CZ" altLang="cs-CZ" sz="1500" dirty="0" err="1"/>
              <a:t>Architect</a:t>
            </a:r>
            <a:r>
              <a:rPr lang="cs-CZ" altLang="cs-CZ" sz="1500" dirty="0"/>
              <a:t> </a:t>
            </a:r>
            <a:r>
              <a:rPr lang="cs-CZ" altLang="cs-CZ" sz="1500" dirty="0" err="1"/>
              <a:t>Enterprise</a:t>
            </a:r>
            <a:r>
              <a:rPr lang="cs-CZ" altLang="cs-CZ" sz="1500" dirty="0"/>
              <a:t> </a:t>
            </a:r>
            <a:r>
              <a:rPr lang="cs-CZ" altLang="cs-CZ" sz="1500" dirty="0" err="1"/>
              <a:t>fmy</a:t>
            </a:r>
            <a:r>
              <a:rPr lang="cs-CZ" altLang="cs-CZ" sz="1500" dirty="0"/>
              <a:t> </a:t>
            </a:r>
            <a:r>
              <a:rPr lang="cs-CZ" altLang="cs-CZ" sz="1500" dirty="0" err="1"/>
              <a:t>Sparksystem</a:t>
            </a:r>
            <a:r>
              <a:rPr lang="cs-CZ" altLang="cs-CZ" sz="1500" dirty="0"/>
              <a:t>, trial verze</a:t>
            </a:r>
          </a:p>
          <a:p>
            <a:pPr lvl="1">
              <a:buFontTx/>
              <a:buNone/>
            </a:pPr>
            <a:r>
              <a:rPr lang="cs-CZ" altLang="cs-CZ" sz="1500" dirty="0"/>
              <a:t>Viz http://www.sparxsystems.com.au/products/ea/trial.html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326889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Co je UML shrnutí</a:t>
            </a:r>
          </a:p>
        </p:txBody>
      </p:sp>
      <p:sp>
        <p:nvSpPr>
          <p:cNvPr id="717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090F1D-0DD1-4147-840A-156EE06C7E2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259632" y="896590"/>
            <a:ext cx="6456362" cy="3835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2100" dirty="0"/>
              <a:t>UML (</a:t>
            </a:r>
            <a:r>
              <a:rPr lang="cs-CZ" altLang="cs-CZ" sz="2100" dirty="0" err="1"/>
              <a:t>Unified</a:t>
            </a:r>
            <a:r>
              <a:rPr lang="cs-CZ" altLang="cs-CZ" sz="2100" dirty="0"/>
              <a:t> Modeling </a:t>
            </a:r>
            <a:r>
              <a:rPr lang="cs-CZ" altLang="cs-CZ" sz="2100" dirty="0" err="1"/>
              <a:t>Language</a:t>
            </a:r>
            <a:r>
              <a:rPr lang="cs-CZ" altLang="cs-CZ" sz="2100" dirty="0"/>
              <a:t>) je notace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 err="1"/>
              <a:t>visualizace</a:t>
            </a:r>
            <a:endParaRPr lang="cs-CZ" altLang="cs-CZ" sz="1800" dirty="0"/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specifikace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tvorby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dokumentace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	produktů s podílem software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2100" dirty="0"/>
              <a:t>Přidané hodnoty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Otevřený standard OMG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Pokrývá celý životní cyklus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Podpora nástroji</a:t>
            </a:r>
          </a:p>
          <a:p>
            <a:pPr>
              <a:lnSpc>
                <a:spcPct val="80000"/>
              </a:lnSpc>
            </a:pPr>
            <a:endParaRPr lang="cs-CZ" altLang="cs-CZ" sz="15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7346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Model vs. diagram</a:t>
            </a:r>
          </a:p>
        </p:txBody>
      </p:sp>
      <p:sp>
        <p:nvSpPr>
          <p:cNvPr id="819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ECAD84-B1C4-424E-95CC-4E639A79D769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0" y="1179513"/>
            <a:ext cx="3243263" cy="33718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cs-CZ" altLang="cs-CZ" sz="1500"/>
              <a:t>Model je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Zjednodušená reprezentace reality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Popis systému z jednoho úhlu pohledu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Abstrakce s konkrétním účelem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/>
          </a:p>
          <a:p>
            <a:pPr>
              <a:lnSpc>
                <a:spcPct val="80000"/>
              </a:lnSpc>
            </a:pPr>
            <a:r>
              <a:rPr lang="cs-CZ" altLang="cs-CZ" sz="1500"/>
              <a:t>Proč modelujeme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Usnadnění úvah díky vyšší abstrakci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Lepší porozumění vytvářenému systému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Složitý systém není možné vnímat vcelku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mtClean="0"/>
          </a:p>
          <a:p>
            <a:pPr>
              <a:lnSpc>
                <a:spcPct val="80000"/>
              </a:lnSpc>
            </a:pPr>
            <a:r>
              <a:rPr lang="cs-CZ" altLang="cs-CZ" sz="1500"/>
              <a:t>Diagram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jeden pohled do modelu (1:N)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grafické znázornění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/>
          </a:p>
        </p:txBody>
      </p:sp>
      <p:pic>
        <p:nvPicPr>
          <p:cNvPr id="8196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803275"/>
            <a:ext cx="2143125" cy="1665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10" descr="L:\franek\plan\1N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01" y="1491630"/>
            <a:ext cx="2839641" cy="2244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62055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UML modely a role tvůrců SW</a:t>
            </a:r>
          </a:p>
        </p:txBody>
      </p:sp>
      <p:sp>
        <p:nvSpPr>
          <p:cNvPr id="1024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F391D9-E038-4F2F-AE27-1FDA4A4AA5B9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536575"/>
            <a:ext cx="6172200" cy="4232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750094"/>
            <a:ext cx="5347097" cy="369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580112" y="2643758"/>
            <a:ext cx="136815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347864" y="1491630"/>
            <a:ext cx="2232248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64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5486"/>
            <a:ext cx="6264696" cy="50770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sz="2100" dirty="0"/>
              <a:t>Model objektové spolupráce, </a:t>
            </a:r>
            <a:r>
              <a:rPr lang="cs-CZ" sz="2100" dirty="0" smtClean="0"/>
              <a:t>resp</a:t>
            </a:r>
            <a:r>
              <a:rPr lang="cs-CZ" sz="2100" dirty="0"/>
              <a:t>. modely interakce objektů</a:t>
            </a:r>
          </a:p>
        </p:txBody>
      </p:sp>
      <p:sp>
        <p:nvSpPr>
          <p:cNvPr id="1127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F6C380-CB28-4748-9AB3-CFA2500467DA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827584" y="915566"/>
            <a:ext cx="6172200" cy="36972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1800" dirty="0"/>
              <a:t>Pro modelování spolupráce objektů se používají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800" dirty="0"/>
              <a:t>dva základní typy interakčních diagramů: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800" dirty="0"/>
              <a:t>Sekvenční diagramy</a:t>
            </a:r>
          </a:p>
          <a:p>
            <a:pPr lvl="2">
              <a:buFont typeface="Times New Roman" panose="02020603050405020304" pitchFamily="18" charset="0"/>
              <a:buChar char="⁃"/>
            </a:pPr>
            <a:r>
              <a:rPr lang="cs-CZ" altLang="cs-CZ" sz="1500" dirty="0" err="1"/>
              <a:t>Object</a:t>
            </a:r>
            <a:r>
              <a:rPr lang="cs-CZ" altLang="cs-CZ" sz="1500" dirty="0"/>
              <a:t> </a:t>
            </a:r>
            <a:r>
              <a:rPr lang="cs-CZ" altLang="cs-CZ" sz="1500" dirty="0" err="1"/>
              <a:t>Sequence</a:t>
            </a:r>
            <a:r>
              <a:rPr lang="cs-CZ" altLang="cs-CZ" sz="1500" dirty="0"/>
              <a:t> diagram</a:t>
            </a:r>
          </a:p>
          <a:p>
            <a:pPr lvl="2">
              <a:buFont typeface="Wingdings" panose="05000000000000000000" pitchFamily="2" charset="2"/>
              <a:buNone/>
            </a:pPr>
            <a:endParaRPr lang="cs-CZ" altLang="cs-CZ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800" dirty="0"/>
              <a:t>Diagramy objektové spolupráce</a:t>
            </a:r>
          </a:p>
          <a:p>
            <a:pPr lvl="2">
              <a:buFont typeface="Times New Roman" panose="02020603050405020304" pitchFamily="18" charset="0"/>
              <a:buChar char="⁃"/>
            </a:pPr>
            <a:r>
              <a:rPr lang="cs-CZ" altLang="cs-CZ" sz="1500" dirty="0" err="1"/>
              <a:t>Object</a:t>
            </a:r>
            <a:r>
              <a:rPr lang="cs-CZ" altLang="cs-CZ" sz="1500" dirty="0"/>
              <a:t> </a:t>
            </a:r>
            <a:r>
              <a:rPr lang="cs-CZ" altLang="cs-CZ" sz="1500" dirty="0" err="1"/>
              <a:t>Collaboration</a:t>
            </a:r>
            <a:r>
              <a:rPr lang="cs-CZ" altLang="cs-CZ" sz="1500" dirty="0"/>
              <a:t> </a:t>
            </a:r>
            <a:r>
              <a:rPr lang="cs-CZ" altLang="cs-CZ" sz="1500" dirty="0" err="1"/>
              <a:t>Diagrams</a:t>
            </a:r>
            <a:endParaRPr lang="cs-CZ" altLang="cs-CZ" sz="1500" dirty="0"/>
          </a:p>
          <a:p>
            <a:pPr lvl="1">
              <a:buFontTx/>
              <a:buNone/>
            </a:pPr>
            <a:r>
              <a:rPr lang="cs-CZ" altLang="cs-CZ" sz="1650" dirty="0"/>
              <a:t> </a:t>
            </a:r>
          </a:p>
          <a:p>
            <a:r>
              <a:rPr lang="cs-CZ" altLang="cs-CZ" sz="1800" dirty="0"/>
              <a:t>Jedná se o převod slovního popisu scénáře případu užití na model interakce předem identifikovaných tříd.</a:t>
            </a:r>
          </a:p>
          <a:p>
            <a:pPr lvl="1"/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424948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5472608" cy="507703"/>
          </a:xfrm>
        </p:spPr>
        <p:txBody>
          <a:bodyPr/>
          <a:lstStyle/>
          <a:p>
            <a:r>
              <a:rPr lang="cs-CZ" altLang="cs-CZ" sz="2100" dirty="0"/>
              <a:t>Scénář případu užití založit montážní list</a:t>
            </a:r>
          </a:p>
        </p:txBody>
      </p:sp>
      <p:sp>
        <p:nvSpPr>
          <p:cNvPr id="1229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DB4CF0-F9B4-4061-AF34-C7B664BDCC3D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4" y="1339453"/>
            <a:ext cx="5911454" cy="314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1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6192688" cy="507703"/>
          </a:xfrm>
        </p:spPr>
        <p:txBody>
          <a:bodyPr/>
          <a:lstStyle/>
          <a:p>
            <a:r>
              <a:rPr lang="cs-CZ" altLang="cs-CZ" sz="1950" dirty="0"/>
              <a:t>Sekvenční diagram případu užití založit montážní list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50E26E-D1C9-44D0-BFF0-4616AFBD7534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9582"/>
            <a:ext cx="6050756" cy="321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70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5904656" cy="507703"/>
          </a:xfrm>
        </p:spPr>
        <p:txBody>
          <a:bodyPr/>
          <a:lstStyle/>
          <a:p>
            <a:r>
              <a:rPr lang="cs-CZ" altLang="cs-CZ" sz="2100" dirty="0"/>
              <a:t>Sekvenční diagram s popisem kroků scénáře</a:t>
            </a:r>
          </a:p>
        </p:txBody>
      </p:sp>
      <p:sp>
        <p:nvSpPr>
          <p:cNvPr id="1434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B4EBD6-24C1-4688-93ED-14AA7685EF51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0" y="1660922"/>
            <a:ext cx="5724525" cy="241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7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UML modely a role tvůrců SW</a:t>
            </a:r>
          </a:p>
        </p:txBody>
      </p:sp>
      <p:sp>
        <p:nvSpPr>
          <p:cNvPr id="1024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B51FE1-C669-4EA4-9DA5-46D8F546FCD5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536575"/>
            <a:ext cx="6172200" cy="4232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7" y="805457"/>
            <a:ext cx="5347097" cy="369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6349342" y="3723878"/>
            <a:ext cx="642938" cy="37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50" dirty="0">
                <a:solidFill>
                  <a:schemeClr val="bg1">
                    <a:lumMod val="50000"/>
                  </a:schemeClr>
                </a:solidFill>
              </a:rPr>
              <a:t>* UML2</a:t>
            </a:r>
            <a:endParaRPr lang="cs-CZ" sz="1350" dirty="0"/>
          </a:p>
        </p:txBody>
      </p:sp>
      <p:sp>
        <p:nvSpPr>
          <p:cNvPr id="2" name="Obdélník 1"/>
          <p:cNvSpPr/>
          <p:nvPr/>
        </p:nvSpPr>
        <p:spPr>
          <a:xfrm>
            <a:off x="3419872" y="1419622"/>
            <a:ext cx="223224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sz="2100" dirty="0"/>
              <a:t>Diagram objektové spolupráce případu užití montážní list</a:t>
            </a:r>
          </a:p>
        </p:txBody>
      </p:sp>
      <p:sp>
        <p:nvSpPr>
          <p:cNvPr id="1536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915261-5EE4-4E39-A14A-EB71E0991F57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04" y="1178719"/>
            <a:ext cx="584001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80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5544616" cy="507703"/>
          </a:xfrm>
        </p:spPr>
        <p:txBody>
          <a:bodyPr/>
          <a:lstStyle/>
          <a:p>
            <a:r>
              <a:rPr lang="cs-CZ" altLang="cs-CZ" sz="2100" dirty="0"/>
              <a:t>Diagram objektové spolupráce s číslováním zpráv</a:t>
            </a:r>
          </a:p>
        </p:txBody>
      </p:sp>
      <p:sp>
        <p:nvSpPr>
          <p:cNvPr id="1639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09B80-3AD2-4689-B6ED-0BCC6E9A05C0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"/>
          <a:stretch>
            <a:fillRect/>
          </a:stretch>
        </p:blipFill>
        <p:spPr bwMode="auto">
          <a:xfrm>
            <a:off x="1785938" y="1232298"/>
            <a:ext cx="5679281" cy="353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86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5976664" cy="507703"/>
          </a:xfrm>
        </p:spPr>
        <p:txBody>
          <a:bodyPr/>
          <a:lstStyle/>
          <a:p>
            <a:r>
              <a:rPr lang="cs-CZ" altLang="cs-CZ" sz="2100" dirty="0"/>
              <a:t>Scénář případu užití Zobrazit detail zakázky</a:t>
            </a:r>
          </a:p>
        </p:txBody>
      </p:sp>
      <p:sp>
        <p:nvSpPr>
          <p:cNvPr id="1741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829AD2-8AD5-4A5B-B454-7DB036D3D3CC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01"/>
          <a:stretch>
            <a:fillRect/>
          </a:stretch>
        </p:blipFill>
        <p:spPr bwMode="auto">
          <a:xfrm>
            <a:off x="1785938" y="1660923"/>
            <a:ext cx="5518547" cy="22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34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altLang="cs-CZ" sz="2100" dirty="0"/>
              <a:t>Sekvenční diagram případu </a:t>
            </a:r>
            <a:r>
              <a:rPr lang="cs-CZ" altLang="cs-CZ" sz="2100" dirty="0" smtClean="0"/>
              <a:t>užití</a:t>
            </a:r>
            <a:endParaRPr lang="cs-CZ" altLang="cs-CZ" sz="2100" dirty="0"/>
          </a:p>
        </p:txBody>
      </p:sp>
      <p:sp>
        <p:nvSpPr>
          <p:cNvPr id="1843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408B18-0FB9-4B4C-B649-EA7E3ED7C9EA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38" b="6670"/>
          <a:stretch>
            <a:fillRect/>
          </a:stretch>
        </p:blipFill>
        <p:spPr bwMode="auto">
          <a:xfrm>
            <a:off x="1625204" y="1714500"/>
            <a:ext cx="6088856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83568" y="84355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 smtClean="0"/>
              <a:t>Zobrazení detailu </a:t>
            </a:r>
            <a:r>
              <a:rPr lang="cs-CZ" altLang="cs-CZ" dirty="0"/>
              <a:t>zakázky s objekty rozhraní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41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 dirty="0"/>
              <a:t>Diagram objektové </a:t>
            </a:r>
            <a:r>
              <a:rPr lang="cs-CZ" altLang="cs-CZ" sz="2100" dirty="0" smtClean="0"/>
              <a:t>spolupráce</a:t>
            </a:r>
            <a:endParaRPr lang="cs-CZ" altLang="cs-CZ" dirty="0" smtClean="0"/>
          </a:p>
        </p:txBody>
      </p:sp>
      <p:sp>
        <p:nvSpPr>
          <p:cNvPr id="1946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916AF8-7E72-4094-B4F3-0DFA8B1F905F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75" y="1419088"/>
            <a:ext cx="616148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73899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 smtClean="0"/>
              <a:t>Diagram objektové spolupráce případu </a:t>
            </a:r>
            <a:r>
              <a:rPr lang="cs-CZ" altLang="cs-CZ" dirty="0"/>
              <a:t>užití Zobrazit detail zakázky s objekty rozhraní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08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 dirty="0"/>
              <a:t>UML </a:t>
            </a:r>
            <a:r>
              <a:rPr lang="cs-CZ" altLang="cs-CZ" sz="2100" dirty="0" smtClean="0"/>
              <a:t>diagramy přehled</a:t>
            </a:r>
            <a:endParaRPr lang="cs-CZ" altLang="cs-CZ" sz="2100" dirty="0"/>
          </a:p>
        </p:txBody>
      </p:sp>
      <p:sp>
        <p:nvSpPr>
          <p:cNvPr id="92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831164-3E22-40A9-BED8-790A0CE5EA93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736600"/>
            <a:ext cx="6210300" cy="36179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lvl="1"/>
            <a:endParaRPr lang="cs-CZ" altLang="cs-CZ" dirty="0" smtClean="0"/>
          </a:p>
        </p:txBody>
      </p:sp>
      <p:pic>
        <p:nvPicPr>
          <p:cNvPr id="9223" name="Obrázek 8" descr="prehled diagramu.GIF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82" y="1178719"/>
            <a:ext cx="6003131" cy="305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ovéPole 7"/>
          <p:cNvSpPr txBox="1">
            <a:spLocks noChangeArrowheads="1"/>
          </p:cNvSpPr>
          <p:nvPr/>
        </p:nvSpPr>
        <p:spPr bwMode="auto">
          <a:xfrm>
            <a:off x="1893094" y="4339829"/>
            <a:ext cx="58935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050">
                <a:latin typeface="Tahoma" panose="020B0604030504040204" pitchFamily="34" charset="0"/>
              </a:rPr>
              <a:t>Zdroj: http://objekty.vse.cz/Objekty/MetodikyANotace-UMLDiagramy</a:t>
            </a:r>
          </a:p>
        </p:txBody>
      </p:sp>
      <p:sp>
        <p:nvSpPr>
          <p:cNvPr id="2" name="Obdélník 1"/>
          <p:cNvSpPr/>
          <p:nvPr/>
        </p:nvSpPr>
        <p:spPr>
          <a:xfrm>
            <a:off x="1763688" y="1563638"/>
            <a:ext cx="5832648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995936" y="1923678"/>
            <a:ext cx="2088232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995936" y="3003798"/>
            <a:ext cx="2088232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995936" y="3607113"/>
            <a:ext cx="2088232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59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Příklady diagramů</a:t>
            </a:r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3153DF-1103-4C86-ABE0-D3EA9F376A8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915566"/>
            <a:ext cx="6696744" cy="34782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r>
              <a:rPr lang="cs-CZ" altLang="cs-CZ" sz="2400" dirty="0"/>
              <a:t>Viz </a:t>
            </a:r>
            <a:r>
              <a:rPr lang="cs-CZ" altLang="cs-CZ" sz="2400" dirty="0" smtClean="0"/>
              <a:t>cvičení</a:t>
            </a:r>
            <a:endParaRPr lang="cs-CZ" altLang="cs-CZ" sz="2400" dirty="0"/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r>
              <a:rPr lang="cs-CZ" altLang="cs-CZ" sz="1800" dirty="0"/>
              <a:t>Příklad </a:t>
            </a:r>
            <a:r>
              <a:rPr lang="cs-CZ" altLang="cs-CZ" sz="1800" dirty="0" err="1"/>
              <a:t>class</a:t>
            </a:r>
            <a:r>
              <a:rPr lang="cs-CZ" altLang="cs-CZ" sz="1800" dirty="0"/>
              <a:t> diagram – rozvrh</a:t>
            </a:r>
          </a:p>
          <a:p>
            <a:pPr lvl="1">
              <a:buFontTx/>
              <a:buNone/>
            </a:pPr>
            <a:endParaRPr lang="cs-CZ" altLang="cs-CZ" sz="1800" dirty="0"/>
          </a:p>
          <a:p>
            <a:pPr lvl="1">
              <a:buFontTx/>
              <a:buNone/>
            </a:pPr>
            <a:r>
              <a:rPr lang="cs-CZ" altLang="cs-CZ" sz="1800" dirty="0"/>
              <a:t>Příklad use case – bankomat</a:t>
            </a:r>
          </a:p>
          <a:p>
            <a:pPr lvl="1">
              <a:buFontTx/>
              <a:buNone/>
            </a:pPr>
            <a:endParaRPr lang="cs-CZ" altLang="cs-CZ" sz="1800" dirty="0"/>
          </a:p>
          <a:p>
            <a:pPr lvl="1">
              <a:buFontTx/>
              <a:buNone/>
            </a:pPr>
            <a:r>
              <a:rPr lang="cs-CZ" altLang="cs-CZ" sz="1800" dirty="0"/>
              <a:t>Příklad diagram aktivit (úvod) - zadávání diplomových a bakalářských prací do IS/STAG</a:t>
            </a:r>
          </a:p>
          <a:p>
            <a:pPr lvl="1">
              <a:buFontTx/>
              <a:buNone/>
            </a:pPr>
            <a:endParaRPr lang="cs-CZ" altLang="cs-CZ" sz="4050" dirty="0"/>
          </a:p>
          <a:p>
            <a:pPr lvl="1">
              <a:buFontTx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41206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5486"/>
            <a:ext cx="4536504" cy="507703"/>
          </a:xfrm>
        </p:spPr>
        <p:txBody>
          <a:bodyPr/>
          <a:lstStyle/>
          <a:p>
            <a:r>
              <a:rPr lang="cs-CZ" altLang="cs-CZ" sz="2100" dirty="0"/>
              <a:t>Příklady </a:t>
            </a:r>
            <a:r>
              <a:rPr lang="cs-CZ" altLang="cs-CZ" sz="2100" dirty="0" smtClean="0"/>
              <a:t>diagramů další</a:t>
            </a:r>
            <a:endParaRPr lang="cs-CZ" altLang="cs-CZ" sz="2100" dirty="0"/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3153DF-1103-4C86-ABE0-D3EA9F376A8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915566"/>
            <a:ext cx="6696744" cy="34782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endParaRPr lang="cs-CZ" altLang="cs-CZ" sz="2400" dirty="0" smtClean="0"/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r>
              <a:rPr lang="cs-CZ" altLang="cs-CZ" sz="2400" dirty="0" smtClean="0"/>
              <a:t>Viz public a složka souborů v </a:t>
            </a:r>
            <a:r>
              <a:rPr lang="cs-CZ" altLang="cs-CZ" sz="2400" dirty="0" err="1" smtClean="0"/>
              <a:t>elearningu</a:t>
            </a:r>
            <a:endParaRPr lang="cs-CZ" altLang="cs-CZ" sz="2400" dirty="0"/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endParaRPr lang="cs-CZ" altLang="cs-CZ" sz="4050" dirty="0"/>
          </a:p>
          <a:p>
            <a:pPr lvl="1">
              <a:buFontTx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27322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5486"/>
            <a:ext cx="5328592" cy="507703"/>
          </a:xfrm>
        </p:spPr>
        <p:txBody>
          <a:bodyPr/>
          <a:lstStyle/>
          <a:p>
            <a:r>
              <a:rPr lang="cs-CZ" altLang="cs-CZ" sz="2100" dirty="0" smtClean="0"/>
              <a:t>Seminář – zadání seminárních prací a diskuze </a:t>
            </a:r>
            <a:endParaRPr lang="cs-CZ" altLang="cs-CZ" sz="2100" dirty="0"/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3153DF-1103-4C86-ABE0-D3EA9F376A8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23528" y="915566"/>
            <a:ext cx="6696744" cy="34782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endParaRPr lang="cs-CZ" altLang="cs-CZ" sz="2400" dirty="0" smtClean="0"/>
          </a:p>
          <a:p>
            <a:pPr lvl="1" algn="ctr">
              <a:buFontTx/>
              <a:buNone/>
            </a:pPr>
            <a:r>
              <a:rPr lang="cs-CZ" altLang="cs-CZ" sz="2400" smtClean="0"/>
              <a:t>PREZENTACE </a:t>
            </a:r>
            <a:r>
              <a:rPr lang="cs-CZ" altLang="cs-CZ" sz="2400" dirty="0" smtClean="0"/>
              <a:t>TÉMAT SEMINÁRNÍCH PRACÍ</a:t>
            </a:r>
          </a:p>
          <a:p>
            <a:pPr lvl="1" algn="ctr">
              <a:buFontTx/>
              <a:buNone/>
            </a:pPr>
            <a:r>
              <a:rPr lang="cs-CZ" altLang="cs-CZ" sz="2400" dirty="0" smtClean="0"/>
              <a:t>Příklady na </a:t>
            </a:r>
            <a:r>
              <a:rPr lang="cs-CZ" altLang="cs-CZ" sz="2400" dirty="0" err="1" smtClean="0"/>
              <a:t>elearning</a:t>
            </a:r>
            <a:r>
              <a:rPr lang="cs-CZ" altLang="cs-CZ" sz="2400" dirty="0" smtClean="0"/>
              <a:t> portálu</a:t>
            </a:r>
            <a:endParaRPr lang="cs-CZ" altLang="cs-CZ" sz="2400" dirty="0"/>
          </a:p>
          <a:p>
            <a:pPr lvl="1" algn="ctr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endParaRPr lang="cs-CZ" altLang="cs-CZ" sz="4050" dirty="0"/>
          </a:p>
          <a:p>
            <a:pPr lvl="1">
              <a:buFontTx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153563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483768" y="192367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000"/>
                </a:solidFill>
              </a:rPr>
              <a:t>Děkuji za pozornost</a:t>
            </a:r>
          </a:p>
          <a:p>
            <a:pPr algn="ctr"/>
            <a:endParaRPr lang="cs-CZ" sz="2800" b="1" dirty="0">
              <a:solidFill>
                <a:srgbClr val="000000"/>
              </a:solidFill>
            </a:endParaRPr>
          </a:p>
          <a:p>
            <a:pPr algn="ctr"/>
            <a:r>
              <a:rPr lang="cs-CZ" sz="2800" b="1" dirty="0" smtClean="0">
                <a:solidFill>
                  <a:srgbClr val="000000"/>
                </a:solidFill>
              </a:rPr>
              <a:t>Otázky?</a:t>
            </a:r>
            <a:endParaRPr lang="cs-CZ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Základní modely UP</a:t>
            </a:r>
          </a:p>
        </p:txBody>
      </p:sp>
      <p:sp>
        <p:nvSpPr>
          <p:cNvPr id="819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AA231B-4044-4227-93C0-D3967FAA9A6A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altLang="cs-CZ">
              <a:latin typeface="Tahoma" panose="020B0604030504040204" pitchFamily="34" charset="0"/>
            </a:endParaRP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6" y="1071563"/>
            <a:ext cx="5947172" cy="14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7031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Účastníci vývoje SW</a:t>
            </a:r>
          </a:p>
        </p:txBody>
      </p:sp>
      <p:sp>
        <p:nvSpPr>
          <p:cNvPr id="92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23903F-E1CD-4FE5-BAC5-3BF892B4194A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536575"/>
            <a:ext cx="6172200" cy="4232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589360"/>
            <a:ext cx="4972050" cy="396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2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Iterační proces vývoje SW, role, postup</a:t>
            </a:r>
          </a:p>
        </p:txBody>
      </p:sp>
      <p:sp>
        <p:nvSpPr>
          <p:cNvPr id="1126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A485F7-16A7-40B7-BED6-70D07513B0D9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536575"/>
            <a:ext cx="6172200" cy="423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16" y="803672"/>
            <a:ext cx="5484019" cy="394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9071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Iterační proces postupu vývoje SW</a:t>
            </a:r>
          </a:p>
        </p:txBody>
      </p:sp>
      <p:sp>
        <p:nvSpPr>
          <p:cNvPr id="1229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E25DC0-E788-4547-BC73-CBFCFE3A1FBD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536575"/>
            <a:ext cx="6172200" cy="4232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8"/>
          <a:stretch>
            <a:fillRect/>
          </a:stretch>
        </p:blipFill>
        <p:spPr bwMode="auto">
          <a:xfrm>
            <a:off x="1357313" y="642938"/>
            <a:ext cx="6268641" cy="36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9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Iterace</a:t>
            </a:r>
          </a:p>
        </p:txBody>
      </p:sp>
      <p:sp>
        <p:nvSpPr>
          <p:cNvPr id="1331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FDD8D3-6159-4964-A67E-B9C3F980C485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536575"/>
            <a:ext cx="6172200" cy="423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04" y="964406"/>
            <a:ext cx="6107906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7154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Diagramy seskupení - packages</a:t>
            </a:r>
          </a:p>
        </p:txBody>
      </p:sp>
      <p:sp>
        <p:nvSpPr>
          <p:cNvPr id="14341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9BC18D-A302-4320-882C-1F2660E38737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35" y="1017985"/>
            <a:ext cx="6527006" cy="333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1319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581</Words>
  <Application>Microsoft Office PowerPoint</Application>
  <PresentationFormat>Předvádění na obrazovce (16:9)</PresentationFormat>
  <Paragraphs>196</Paragraphs>
  <Slides>39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Calibri</vt:lpstr>
      <vt:lpstr>Tahoma</vt:lpstr>
      <vt:lpstr>Times New Roman</vt:lpstr>
      <vt:lpstr>Wingdings</vt:lpstr>
      <vt:lpstr>SLU</vt:lpstr>
      <vt:lpstr>Objektové metody modelování</vt:lpstr>
      <vt:lpstr>UML diagramy</vt:lpstr>
      <vt:lpstr>UML modely a role tvůrců SW</vt:lpstr>
      <vt:lpstr>Základní modely UP</vt:lpstr>
      <vt:lpstr>Účastníci vývoje SW</vt:lpstr>
      <vt:lpstr>Iterační proces vývoje SW, role, postup</vt:lpstr>
      <vt:lpstr>Iterační proces postupu vývoje SW</vt:lpstr>
      <vt:lpstr>Iterace</vt:lpstr>
      <vt:lpstr>Diagramy seskupení - packages</vt:lpstr>
      <vt:lpstr>Příklad diagramu seskupení tříd „Zákazník“</vt:lpstr>
      <vt:lpstr>Závislosti seskupení</vt:lpstr>
      <vt:lpstr>Seskupení a jejich rozhraní</vt:lpstr>
      <vt:lpstr>Seskupení komponent</vt:lpstr>
      <vt:lpstr>Příklad stavového diagramu</vt:lpstr>
      <vt:lpstr>Složený stav s jeho podstavy</vt:lpstr>
      <vt:lpstr>Přechody – příklad výřez stavového diagramu</vt:lpstr>
      <vt:lpstr>Události</vt:lpstr>
      <vt:lpstr>Příklad - Stavový diagram pro třídu zakázka</vt:lpstr>
      <vt:lpstr>Souběžné stavové diagramy</vt:lpstr>
      <vt:lpstr>Stavové diagramy souhrn</vt:lpstr>
      <vt:lpstr>Příklady diagramů</vt:lpstr>
      <vt:lpstr>Použitá literatura</vt:lpstr>
      <vt:lpstr>Co je UML shrnutí</vt:lpstr>
      <vt:lpstr>Model vs. diagram</vt:lpstr>
      <vt:lpstr>UML modely a role tvůrců SW</vt:lpstr>
      <vt:lpstr>Model objektové spolupráce, resp. modely interakce objektů</vt:lpstr>
      <vt:lpstr>Scénář případu užití založit montážní list</vt:lpstr>
      <vt:lpstr>Sekvenční diagram případu užití založit montážní list</vt:lpstr>
      <vt:lpstr>Sekvenční diagram s popisem kroků scénáře</vt:lpstr>
      <vt:lpstr>Diagram objektové spolupráce případu užití montážní list</vt:lpstr>
      <vt:lpstr>Diagram objektové spolupráce s číslováním zpráv</vt:lpstr>
      <vt:lpstr>Scénář případu užití Zobrazit detail zakázky</vt:lpstr>
      <vt:lpstr>Sekvenční diagram případu užití</vt:lpstr>
      <vt:lpstr>Diagram objektové spolupráce</vt:lpstr>
      <vt:lpstr>UML diagramy přehled</vt:lpstr>
      <vt:lpstr>Příklady diagramů</vt:lpstr>
      <vt:lpstr>Příklady diagramů další</vt:lpstr>
      <vt:lpstr>Seminář – zadání seminárních prací a diskuze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Zdeněk Franěk</cp:lastModifiedBy>
  <cp:revision>226</cp:revision>
  <dcterms:created xsi:type="dcterms:W3CDTF">2016-07-06T15:42:34Z</dcterms:created>
  <dcterms:modified xsi:type="dcterms:W3CDTF">2019-11-20T18:21:59Z</dcterms:modified>
</cp:coreProperties>
</file>