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96" r:id="rId4"/>
    <p:sldId id="297" r:id="rId5"/>
    <p:sldId id="298" r:id="rId6"/>
    <p:sldId id="300" r:id="rId7"/>
    <p:sldId id="301" r:id="rId8"/>
    <p:sldId id="302" r:id="rId9"/>
    <p:sldId id="303" r:id="rId10"/>
    <p:sldId id="305" r:id="rId11"/>
    <p:sldId id="304" r:id="rId12"/>
    <p:sldId id="317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280" r:id="rId24"/>
    <p:sldId id="318" r:id="rId25"/>
    <p:sldId id="319" r:id="rId26"/>
    <p:sldId id="320" r:id="rId27"/>
    <p:sldId id="281" r:id="rId28"/>
    <p:sldId id="286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>
        <p:scale>
          <a:sx n="100" d="100"/>
          <a:sy n="100" d="100"/>
        </p:scale>
        <p:origin x="99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149531" y="4101075"/>
            <a:ext cx="6386629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milestones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 approach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roject</a:t>
            </a: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program, portfolio, and operations management</a:t>
            </a:r>
          </a:p>
          <a:p>
            <a:pPr marL="0" indent="0" algn="r">
              <a:buNone/>
            </a:pP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1970-1980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period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major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final decision for the implementation of project management does (and will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always) rest with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management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Executives must be willing to listen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middle management identifies a crisis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controlling resources. This is where the need for project management should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appear.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Executives are paid to look out for the long-range interest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corporation an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not be swayed by near-term growth rate or profitability.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real situation, this will not be a smooth transition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more like the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erratic line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7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1945-1960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D9893AB-FE2D-4DC6-8F3C-550B2E142D1B}"/>
              </a:ext>
            </a:extLst>
          </p:cNvPr>
          <p:cNvSpPr txBox="1">
            <a:spLocks/>
          </p:cNvSpPr>
          <p:nvPr/>
        </p:nvSpPr>
        <p:spPr>
          <a:xfrm>
            <a:off x="6868891" y="1520889"/>
            <a:ext cx="330982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in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erratic line is a trademark or characteristic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traditional structure. Project management structures, however, can, and often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do, adapt to a rapidly changing environment with a relatively smooth transition.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E98A5B2-58A5-431D-B2CB-1ED704312A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84" t="23392" r="19210" b="19299"/>
          <a:stretch/>
        </p:blipFill>
        <p:spPr>
          <a:xfrm>
            <a:off x="163684" y="1520889"/>
            <a:ext cx="6705207" cy="4357495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772345" y="5878384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4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1985-2003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204687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1990s, companies had begun to realize that implementing project management was a necessity, not a choice. </a:t>
            </a:r>
          </a:p>
          <a:p>
            <a:pPr marL="0" indent="0">
              <a:buNone/>
            </a:pP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was not how to implement project management, but how fast could it be done?</a:t>
            </a:r>
          </a:p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914401"/>
            <a:ext cx="4806091" cy="532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six driving forces that lead executives to recognize the need for project management: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projects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 expectations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Competitiveness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understanding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project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Efficiency and effectiveness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9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1985-2003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D9893AB-FE2D-4DC6-8F3C-550B2E142D1B}"/>
              </a:ext>
            </a:extLst>
          </p:cNvPr>
          <p:cNvSpPr txBox="1">
            <a:spLocks/>
          </p:cNvSpPr>
          <p:nvPr/>
        </p:nvSpPr>
        <p:spPr>
          <a:xfrm>
            <a:off x="441158" y="1164853"/>
            <a:ext cx="9224211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phases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 maturity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EA769A0-14B4-485B-978C-D6D54EC346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26" t="24327" r="11316" b="10644"/>
          <a:stretch/>
        </p:blipFill>
        <p:spPr>
          <a:xfrm>
            <a:off x="561474" y="1542035"/>
            <a:ext cx="9705473" cy="4692386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561474" y="6072646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5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1985-2003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situations where competitiveness becomes the driving force: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 and external (outside customer) projects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Internally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companies get into trouble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organization realizes that much of the work can be outsourced for less than it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cost to perform the work themselves.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Externally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companies get into trouble when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no longer competitive on price or quality, or simply cannot increase their market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product development is the driving force for those organizations that are heavily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invested in R&amp;D activities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and effectiveness, as driving forces, can exist in conjunction with any other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driving forces.</a:t>
            </a:r>
          </a:p>
        </p:txBody>
      </p:sp>
    </p:spTree>
    <p:extLst>
      <p:ext uri="{BB962C8B-B14F-4D97-AF65-F5344CB8AC3E}">
        <p14:creationId xmlns:p14="http://schemas.microsoft.com/office/powerpoint/2010/main" val="734349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1985-2003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D9893AB-FE2D-4DC6-8F3C-550B2E142D1B}"/>
              </a:ext>
            </a:extLst>
          </p:cNvPr>
          <p:cNvSpPr txBox="1">
            <a:spLocks/>
          </p:cNvSpPr>
          <p:nvPr/>
        </p:nvSpPr>
        <p:spPr>
          <a:xfrm>
            <a:off x="6868891" y="1520889"/>
            <a:ext cx="330982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survival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speed by which companies reach some degree of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maturity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project management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most often based upon how important they perceive the driving forces to be.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6B4728B-A578-4B7C-B088-E4C2F4A79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31" t="27369" r="14737" b="22177"/>
          <a:stretch/>
        </p:blipFill>
        <p:spPr>
          <a:xfrm>
            <a:off x="251520" y="1876926"/>
            <a:ext cx="7026442" cy="3460185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299691" y="5340345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2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1985-2003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2"/>
            <a:ext cx="9927196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speed by which companies reach some degree of maturity in project management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most often based upon how important they perceive the driving forces to be.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Non–project-driven and hybrid organizations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quickly to maturity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increased internal efficiencies and effectiveness are needed.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Competitiveness is the slowest path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these types of organizations do not recognize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project management affects their competitive position directly.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1990s, companies finally began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recognize the benefits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project management.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Recognizing that the organization can benefit from the implementation of project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is just the starting point. The question now becomes, “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long will it </a:t>
            </a:r>
            <a:r>
              <a:rPr lang="en-GB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to achieve these benefits?”</a:t>
            </a:r>
          </a:p>
        </p:txBody>
      </p:sp>
    </p:spTree>
    <p:extLst>
      <p:ext uri="{BB962C8B-B14F-4D97-AF65-F5344CB8AC3E}">
        <p14:creationId xmlns:p14="http://schemas.microsoft.com/office/powerpoint/2010/main" val="343732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1985-2003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D9893AB-FE2D-4DC6-8F3C-550B2E142D1B}"/>
              </a:ext>
            </a:extLst>
          </p:cNvPr>
          <p:cNvSpPr txBox="1">
            <a:spLocks/>
          </p:cNvSpPr>
          <p:nvPr/>
        </p:nvSpPr>
        <p:spPr>
          <a:xfrm>
            <a:off x="6868891" y="1520889"/>
            <a:ext cx="4264330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versus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beginning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implementation process, there will be added expenses to develop the project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methodology and establish the support systems for planning, scheduling,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control. Eventually, the cost will level off and become pegged.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mark in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is the point at which the benefits equal the cost of implementation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C785A66-B9DA-40FF-8BB8-7373E1495A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41" t="16985" r="18089" b="26550"/>
          <a:stretch/>
        </p:blipFill>
        <p:spPr>
          <a:xfrm>
            <a:off x="251521" y="1918831"/>
            <a:ext cx="6213448" cy="3583611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951557" y="5502442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72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1985-2003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19" y="1164852"/>
            <a:ext cx="5026333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Project management - Past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will require more people and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to the overhead costs.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Profitability may decrease.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will increase the amount of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 changes.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creates Organizational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instability and increases conflicts.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is really “eye wash” for the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customer’s benefit.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will create problems.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large projects need project management.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will increase quality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will create power and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 problems.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focuses on </a:t>
            </a:r>
            <a:r>
              <a:rPr lang="en-GB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suboptimization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looking at only the project.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delivers products to 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cost of project management may make us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noncompetitive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420277D-2429-4406-B70C-C05A9747F74F}"/>
              </a:ext>
            </a:extLst>
          </p:cNvPr>
          <p:cNvSpPr txBox="1">
            <a:spLocks/>
          </p:cNvSpPr>
          <p:nvPr/>
        </p:nvSpPr>
        <p:spPr>
          <a:xfrm>
            <a:off x="5425098" y="1164851"/>
            <a:ext cx="5026333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Project management -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allows us to accomplish more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less time, with fewer people.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Profitability will increase.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will provide better control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scope changes.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makes the organization more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 and effective through better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</a:t>
            </a:r>
            <a:r>
              <a:rPr lang="en-GB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principles.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will allow us to work more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closely with our customers.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provides a means for solving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projects will benefit from project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increases quality.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will reduce power struggles.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allows people to make good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decisions.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delivers solutions.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will increase our business..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03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1985-2003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2"/>
            <a:ext cx="9927196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track the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recessionary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PM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D318071-B701-4556-8B0B-A015AFCAD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95" t="26433" r="10789" b="25848"/>
          <a:stretch/>
        </p:blipFill>
        <p:spPr>
          <a:xfrm>
            <a:off x="673768" y="2099716"/>
            <a:ext cx="10216622" cy="3593432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673768" y="5693148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6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419727"/>
            <a:ext cx="8684296" cy="6296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period of </a:t>
            </a:r>
            <a:r>
              <a:rPr lang="en-GB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1945-1960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period of </a:t>
            </a:r>
            <a:r>
              <a:rPr lang="en-GB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1970-1980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1985-2003</a:t>
            </a: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of project, program, portfolio, and operations </a:t>
            </a:r>
            <a:r>
              <a:rPr lang="en-GB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1985-2003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2"/>
            <a:ext cx="9927196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1985: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 recognize that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must compete on the basis of quality as well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cost.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 begin using the principles of project management for the implementation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total quality management (TQM). The first ally for project management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surfaces with the “marriage” of project management and TQM.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1990: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recession of 1989–1993, companies recognize the importance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 compression and being the first to market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Advocates of concurrent engineering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 promoting the use of project management to obtain better scheduling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techniques. Another ally for project management is born.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1991–1992: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Executives realize that project management works best if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authority are decentralized,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recognize that control can still be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achieved at the top by functioning as project sponsors.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1993: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recession of 1989–1993 comes to an end,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 begin “reengineering”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organization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really amounts to elimination of Organizational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“fat.” The organization is now a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“lean and mean” machine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People are asked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 more work in less time and with fewer people; executives recognize that being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able to do this is a benefit of project management.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57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1985-2003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2"/>
            <a:ext cx="9927196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1994: Companies recognize that a good project cost control system (i.e., horizontal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accounting) allows for improved estimating and a firmer grasp of the real cost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doing work and developing products.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1995: Companies recognize that very few projects are completed within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 of the original objectives without scope changes. Methodologies are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for effective change management.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1996: Companies recognize that risk management involves more than padding an estimate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 schedule. Risk management plans are now included in the project plans.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1997–1998: The recognition of project management as a professional career path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mandates the consolidation of project management knowledge and a centrally located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group. Benchmarking for best practices forces the creation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centres for excellence in project management.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1999: Companies that recognize the importance of concurrent engineering and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product development find that it is best to have dedicated resources for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 of the project. The cost of over management may be negligible compared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risks of undermanagement. More organizations begin to use collocated teams all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housed together.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21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1985-2003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2"/>
            <a:ext cx="9927196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2000: Mergers and acquisitions create more multinational companies.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Multinational project management becomes a major challenge.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2001: Corporations are under pressure to achieve maturity as quickly as possible.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maturity models help companies reach this goal.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2002: The maturity models for project management provide corporations with a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 to perform strategic planning for project management. Project management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now viewed as a strategic competency for the corporation.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2003: Intranet status reporting comes of age. This is particularly important for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multinational corporations that must exchange information quickly.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2004: Intranet reporting provides corporations with information on how Resources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being committed and utilized. Corporations develop capacity planning models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learn how much additional work the organization can take on.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44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program, portfolio, and operations management</a:t>
            </a:r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1986824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project management processes, tools, and techniques puts in place a sound foundation for organizations to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 their goals and objectives.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1696453"/>
            <a:ext cx="4806091" cy="4537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project may be managed in three separate scenarios: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stand-alone project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(outside of a portfolio or program),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a program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a portfolio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managers interact with portfolio and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managers when a project is within a program or portfolio.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multiple projects may be needed to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 a set of goals and objectives for an organization. In those situations, projects may be grouped together into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program</a:t>
            </a:r>
          </a:p>
        </p:txBody>
      </p:sp>
    </p:spTree>
    <p:extLst>
      <p:ext uri="{BB962C8B-B14F-4D97-AF65-F5344CB8AC3E}">
        <p14:creationId xmlns:p14="http://schemas.microsoft.com/office/powerpoint/2010/main" val="1178123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9028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Relationship of project, program, portfolio, and operations management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2"/>
            <a:ext cx="9927196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program is defined as a group of related projects, subsidiary programs, and program activities managed in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coordinated manner to obtain benefits not available from managing them individually. Programs are not large projects.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very large project may be referred to as a megaproject.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organizations may employ the use of a project portfolio to effectively manage multiple programs and projects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are underway at any given time.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portfolio is defined as projects, programs, subsidiary portfolios, and operations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managed as a group to achieve strategic objectives.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management and portfolio management differ from project management in their life cycles, activities,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objectives, focus, and benefits. However, portfolios, programs, projects, and operations often engage with the same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 and may need to use the same Resources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may result in a conflict in the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3931419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9028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Relationship of project, program, portfolio, and operations management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D9893AB-FE2D-4DC6-8F3C-550B2E142D1B}"/>
              </a:ext>
            </a:extLst>
          </p:cNvPr>
          <p:cNvSpPr txBox="1">
            <a:spLocks/>
          </p:cNvSpPr>
          <p:nvPr/>
        </p:nvSpPr>
        <p:spPr>
          <a:xfrm>
            <a:off x="6868891" y="1520889"/>
            <a:ext cx="4264330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 structure</a:t>
            </a:r>
          </a:p>
          <a:p>
            <a:pPr marL="0" indent="0">
              <a:buNone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ample portfolio structure indicating relationships between the programs, projects, shared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resources, and stakeholders.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portfolio components are grouped together in order to facilitate the effective governance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management of the work that helps to achieve organizational strategies and priorities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B5E018B-A335-45A1-A349-26214BCBB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21" t="13954" r="22105" b="8538"/>
          <a:stretch/>
        </p:blipFill>
        <p:spPr>
          <a:xfrm>
            <a:off x="412325" y="1164853"/>
            <a:ext cx="6338277" cy="4850202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511932" y="5853280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34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9028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Relationship of project, program, portfolio, and operations management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2"/>
            <a:ext cx="9927196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Operations management is an area that is outside the scope of formal project management as described in this guide.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Operations management is concerned with the ongoing production of goods and/or services.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ensures that business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operations continue efficiently by using the optimal resources needed to meet customer demands.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concerned with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managing processes that transform inputs (e.g., materials, components, energy, and labour) into outputs (e.g., products,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goods, and/or services).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 can intersect with operations at various points during the product life cycle, such as;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developing a new product, upgrading a product, or expanding outputs;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improving operations or the product development process;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product life cycle; and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each closeout phase.</a:t>
            </a:r>
          </a:p>
        </p:txBody>
      </p:sp>
    </p:spTree>
    <p:extLst>
      <p:ext uri="{BB962C8B-B14F-4D97-AF65-F5344CB8AC3E}">
        <p14:creationId xmlns:p14="http://schemas.microsoft.com/office/powerpoint/2010/main" val="419003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066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</a:rPr>
              <a:t>Classification of projects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361947" y="1618258"/>
            <a:ext cx="2454442" cy="390946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the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withhin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of the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5936435-C23B-4F65-9759-CE3B7D464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2" t="25263" r="14638" b="25439"/>
          <a:stretch/>
        </p:blipFill>
        <p:spPr>
          <a:xfrm>
            <a:off x="234431" y="1618258"/>
            <a:ext cx="7984348" cy="3209732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251520" y="4731010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54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RECAP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growth of project management can be traced through topics such as roles and responsibilities,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alt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rganizational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structures, delegation of authority and decision-making, and especially corporate profitability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evolution and growth of project management from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early days of systems management to what some people call “modern project management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Portfolios, programs, and projects are aligned with or driven by organizational strategies and differ in the way each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contributes to the achievement of strategic goals:</a:t>
            </a:r>
          </a:p>
          <a:p>
            <a:pPr lvl="1"/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 management aligns portfolios with organizational strategies by selecting the right programs or projects,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prioritizing the work, and providing the needed resources.</a:t>
            </a:r>
          </a:p>
          <a:p>
            <a:pPr lvl="1"/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management harmonizes its program components and controls interdependencies in order to realize</a:t>
            </a: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specified benefits.</a:t>
            </a:r>
          </a:p>
          <a:p>
            <a:pPr lvl="1"/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enables the achievement of organizational goals and objectives.</a:t>
            </a:r>
            <a:endParaRPr lang="cs-CZ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8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concepts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66806" y="2046876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growth and acceptance of project management has changed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over the past forty years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growth of project management can be traced through topics such as roles and responsibilities, 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rganizational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structures, delegation of authority and decision-making, and especially corporate profitability</a:t>
            </a: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914401"/>
            <a:ext cx="4806091" cy="532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systems theory is still being taught in graduate programs.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Today, project management is viewed as applied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management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systems theory implies the creation of a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technique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 able to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across many organizational disciplines—finance, manufacturing, engineering,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we use the PMBOK®, 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Body of Knowledge,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Prince2,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IPMA standard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satisfy need for project management.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1945-1960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slow growth can be attributed mainly to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acceptance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new management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 necessary for its successful implementation.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middle and late 1960s, more executives began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searching for new management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organizational structures that could be quickly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adapted to a changing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 that have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tasks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that also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 in a dynamic environment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project management mandatory. Such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industries would include aerospace, defines, construction, high-technology engineering,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computers, and electronic instrumentation.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than aerospace, defence, and construction, the majority of the companies in the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1960s maintained an informal method for managing projects.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4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1945-1960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D9893AB-FE2D-4DC6-8F3C-550B2E142D1B}"/>
              </a:ext>
            </a:extLst>
          </p:cNvPr>
          <p:cNvSpPr txBox="1">
            <a:spLocks/>
          </p:cNvSpPr>
          <p:nvPr/>
        </p:nvSpPr>
        <p:spPr>
          <a:xfrm>
            <a:off x="6868891" y="1164853"/>
            <a:ext cx="330982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projects were handled by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unctional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and stayed in one or two functional lines, and formal communications were either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unnecessary or handled informally because of the good working relationships between line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managers.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60E1F2F-3C74-4C1F-90EC-B1B80F7A5C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4" t="16985" r="21448" b="9093"/>
          <a:stretch/>
        </p:blipFill>
        <p:spPr>
          <a:xfrm>
            <a:off x="513346" y="1060785"/>
            <a:ext cx="5582653" cy="5173636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8670E9-8E37-4FE1-8B56-AA6B2D606436}"/>
              </a:ext>
            </a:extLst>
          </p:cNvPr>
          <p:cNvSpPr txBox="1">
            <a:spLocks/>
          </p:cNvSpPr>
          <p:nvPr/>
        </p:nvSpPr>
        <p:spPr>
          <a:xfrm>
            <a:off x="623508" y="6325114"/>
            <a:ext cx="4015679" cy="4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cs-CZ" alt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Kerzner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2017.  Project Management</a:t>
            </a:r>
            <a:endParaRPr lang="en-GB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5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1970-1980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1970 and again during the early 1980s, more companies departed from informal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and restructured to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formalize the project management process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mainly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size and complexity of their activities had grown to a point where they were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unmanageable within the current structure.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five questions help determine whether formal project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is necessary: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jobs complex?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dynamic environmental considerations?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constraints tight?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several activities to be integrated?</a:t>
            </a:r>
          </a:p>
          <a:p>
            <a:pPr lvl="1"/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several functional boundaries to be crossed?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any of these questions are answered yes, then some form of formalized project management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necessary.</a:t>
            </a:r>
          </a:p>
        </p:txBody>
      </p:sp>
    </p:spTree>
    <p:extLst>
      <p:ext uri="{BB962C8B-B14F-4D97-AF65-F5344CB8AC3E}">
        <p14:creationId xmlns:p14="http://schemas.microsoft.com/office/powerpoint/2010/main" val="162424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1970-1980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restructuring has permitted companies to: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 tasks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could not be effectively handled by the traditional structure</a:t>
            </a: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 onetime activities with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disruption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routine business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problems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identified: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priorities and competition for talent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interrupt the stability of the organization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interfere with its long-range interests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upsetting the normal business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functional organization.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Long-range planning may suffer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company gets more involved in meeting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schedules and fulfilling the requirements of temporary projects.</a:t>
            </a: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Shifting people from project to project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disrupt the training of new employees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specialists. This may hinder their growth and development within their fields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specialization.</a:t>
            </a:r>
          </a:p>
        </p:txBody>
      </p:sp>
    </p:spTree>
    <p:extLst>
      <p:ext uri="{BB962C8B-B14F-4D97-AF65-F5344CB8AC3E}">
        <p14:creationId xmlns:p14="http://schemas.microsoft.com/office/powerpoint/2010/main" val="2351421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1970-1980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Kenneth Galbraith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these forces stem from “the imperatives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technology.” The six imperatives are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span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project initiation and completion appears to be increasing.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committed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project prior to the use of the end item appears to be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increases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commitment of time and money appears to become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inflexible.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requires more and more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specialized manpower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inevitable counterpart of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organization.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above five “imperatives” identify the necessity for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effective planning,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scheduling, and control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257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Project management 1970-1980</a:t>
            </a:r>
            <a:endParaRPr lang="en-GB" sz="2400" kern="0" dirty="0">
              <a:solidFill>
                <a:srgbClr val="30787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became a necessity for many companies as they expanded into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product lines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many of which were dissimilar, and organizational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complexitie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grew. This growth can be attributed to:</a:t>
            </a:r>
          </a:p>
          <a:p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increasing at an astounding rate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money invested in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R&amp;D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satisfy the requirements imposed by these four factors, management was “forced”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organizational restructuring; the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organizational form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had survived for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decades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inadequate for integrating activities across functional “empires.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1970, the environment began to change rapidly. Companies in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aerospace, defence,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construction pioneered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implementing project management, and other industries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soon followed, some with great reluctance. NASA and the Department of Defence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“forced” subcontractors into accepting project management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997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2919</Words>
  <Application>Microsoft Office PowerPoint</Application>
  <PresentationFormat>Širokoúhlá obrazovka</PresentationFormat>
  <Paragraphs>246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Motiv Office</vt:lpstr>
      <vt:lpstr>Project management evolution and relationship of project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Pavel Adámek</cp:lastModifiedBy>
  <cp:revision>66</cp:revision>
  <dcterms:created xsi:type="dcterms:W3CDTF">2016-11-25T20:36:16Z</dcterms:created>
  <dcterms:modified xsi:type="dcterms:W3CDTF">2020-10-20T09:25:56Z</dcterms:modified>
</cp:coreProperties>
</file>