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6" r:id="rId4"/>
    <p:sldId id="297" r:id="rId5"/>
    <p:sldId id="305" r:id="rId6"/>
    <p:sldId id="306" r:id="rId7"/>
    <p:sldId id="325" r:id="rId8"/>
    <p:sldId id="307" r:id="rId9"/>
    <p:sldId id="326" r:id="rId10"/>
    <p:sldId id="308" r:id="rId11"/>
    <p:sldId id="309" r:id="rId12"/>
    <p:sldId id="310" r:id="rId13"/>
    <p:sldId id="315" r:id="rId14"/>
    <p:sldId id="311" r:id="rId15"/>
    <p:sldId id="312" r:id="rId16"/>
    <p:sldId id="313" r:id="rId17"/>
    <p:sldId id="314" r:id="rId18"/>
    <p:sldId id="30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28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90" d="100"/>
          <a:sy n="90" d="100"/>
        </p:scale>
        <p:origin x="138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planing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149531" y="4101075"/>
            <a:ext cx="6386629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milestones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approach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program, portfolio, and operations management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prepares entire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occurs frequently in small companies.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large organizations, the project manager may not have access to all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data, some of which may be company proprietary, and it may not be 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interest of the company to have the project manager spend all of his time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this.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manager prepares entire proposal. This can work as long as the 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is allowed to review the proposal before delivery to the customer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feels committed to its direction.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prepares proposal but is assisted by a proposal manager. This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common, but again places tremendous pressure on the project manager.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manager prepares proposal but is assisted by a project manager. This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preferred method. The proposal manager maintains maximum authority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until such time as the proposal is sent to the customer, at which point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takes charge.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2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participants´role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responsibilities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players are as follows: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 will define: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and objectives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milestones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rules and assumptions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 cost, and performance constraints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procedures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policy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5784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participants´role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responsibilities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players are as follows: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 will define: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task descriptions to implement objectives, requirements, and milestones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schedules and manpower allocations to support budget and schedule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areas of risk, uncertainty, and conflict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(project sponsor) will: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as the negotiator for disagreements between project and line management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clarification of critical issues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rovide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 link with customer’s senior management</a:t>
            </a:r>
          </a:p>
        </p:txBody>
      </p:sp>
    </p:spTree>
    <p:extLst>
      <p:ext uri="{BB962C8B-B14F-4D97-AF65-F5344CB8AC3E}">
        <p14:creationId xmlns:p14="http://schemas.microsoft.com/office/powerpoint/2010/main" val="67070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5134" y="39704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planing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is understanding the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objectives. These goals may be to develop expertise in a given area, to become competitive,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modify an existing facility for later use, or simply to keep key personnel employed.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major elements of the work required to satisfy the objectives,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these elements interrelated?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functional divisions will assume responsibility for accomplishment of these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and the major-element work requirements?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required corporate and organizational resources available?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information flow requirements for the project?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9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developing objectives include: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objectives/goals are not agreeable to all parties.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 are too rigid to accommodate changing priorities.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time exists to define objectives well.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are not adequately quantified.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are not documented well enough.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 of client and project personnel are not coordinated.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turnover is high.</a:t>
            </a:r>
          </a:p>
        </p:txBody>
      </p:sp>
    </p:spTree>
    <p:extLst>
      <p:ext uri="{BB962C8B-B14F-4D97-AF65-F5344CB8AC3E}">
        <p14:creationId xmlns:p14="http://schemas.microsoft.com/office/powerpoint/2010/main" val="340153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information requirements are: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 of work (SOW)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specifications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milestone schedule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breakdown structure (WBS)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 of work (SOW) is a narrative description of the work to be accomplished.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 the objectives of the project, a brief description of the work, the funding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if one exists, and the specifications and schedule.</a:t>
            </a:r>
          </a:p>
        </p:txBody>
      </p:sp>
    </p:spTree>
    <p:extLst>
      <p:ext uri="{BB962C8B-B14F-4D97-AF65-F5344CB8AC3E}">
        <p14:creationId xmlns:p14="http://schemas.microsoft.com/office/powerpoint/2010/main" val="158830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successful accomplishment of both contract and corporate objectives requires a plan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defines all effort to be expended, assigns responsibility to a specially identified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element, and establishes schedules and budgets for the accomplishment of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evelopment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work breakdown structure (WBS). A WBS is a product-oriented family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subdivision of the hardware, services, and data required to produce the end 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WBS also considers other areas that require structured data, such as scheduling, configuration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management, contract funding, and technical performance parameter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4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544016" y="1164853"/>
            <a:ext cx="4396952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a variety of work breakdown structures exist, the most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is the six-level indented structure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 structure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provide the basis for: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responsibility matrix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scheduling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Costing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analysis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of objectives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(including contract administration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897A81D-5267-43AD-A8A0-5AD9E784F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5" t="32047" r="18290" b="33100"/>
          <a:stretch/>
        </p:blipFill>
        <p:spPr>
          <a:xfrm>
            <a:off x="5696363" y="2233863"/>
            <a:ext cx="5951621" cy="23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 structure for objective control and evaluation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WBS must be accompanied by a description of the scope of effort required,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else only those individuals who issue the WBS will have a complete understanding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what work has to be accomplished.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B17BE1-B422-496D-B83B-E154AA2AA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8" t="16985" r="21448" b="6552"/>
          <a:stretch/>
        </p:blipFill>
        <p:spPr>
          <a:xfrm>
            <a:off x="465221" y="957040"/>
            <a:ext cx="5630779" cy="524381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25215" y="6382644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45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setting up the work breakdown structure, tasks should: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clearly defined start and end dates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usable as a communications tool in which results can be compared with expectations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estimated on a “total” time duration, not when the task must start or end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structured so that a minimum of project office control and documentation (i.e.,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forms) is necessary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large projects, planning will be time phased at the work package level of the WBS.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package has the following characteristics: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units of work at the level where the work is performed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Clearly distinguishes one work package from all others assigned to a single Functional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clearly defined start and end dates that are representative of physical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Specifies a budget in terms of dollars, man-hours, or other measurable units</a:t>
            </a:r>
          </a:p>
        </p:txBody>
      </p:sp>
    </p:spTree>
    <p:extLst>
      <p:ext uri="{BB962C8B-B14F-4D97-AF65-F5344CB8AC3E}">
        <p14:creationId xmlns:p14="http://schemas.microsoft.com/office/powerpoint/2010/main" val="108924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7"/>
            <a:ext cx="8684296" cy="629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life-cycles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4978205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simple projects, the WBS can be constructed as a “tree diagram”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according to the logic flow.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method is to create a logic flow and cluster certain elements to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 tasks and projects.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tree method, lower-level functional units may be assigned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one, and only one, work element, whereas in the logic flow method the lower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units may serve several WBS elements.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F48CA7F-BFD1-4B8A-9574-6C8BBFDBF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1" t="25029" r="13158" b="9006"/>
          <a:stretch/>
        </p:blipFill>
        <p:spPr>
          <a:xfrm>
            <a:off x="5807242" y="1941094"/>
            <a:ext cx="5454316" cy="3365684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299733" y="5432759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5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5134" y="39704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scheduling of activities is the first major requirement of the program office after program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go-ahead. 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office normally assumes full responsibility for activity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if the activity is not too complex.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75647" y="58623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scheduling is probably the single most important tool for determining how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resources should be integrated.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is usually to coordinate activities to complete the project with the: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time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cost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risk</a:t>
            </a: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secondary objectives of scheduling: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alternatives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an optimal schedule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resources effectively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Refining the estimating criteria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Obtaining good project control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for easy revisions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4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2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Detailed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schedules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and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charts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5844479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schedules are prepared for almost every activity. It is the responsibility of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office to marry all of the detailed schedules into one master schedule to verify that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activities can be completed as planned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 schedules are submitted to publications, rough drafts of each schedule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should be reviewed with the customer. This procedure accomplishes the following: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Verifies that nothing has fallen through the cracks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 immediate revisions to a published document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prevent embarrassing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Minimizes production costs by reducing the number of early revisions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66072AB-A739-4ED4-9E7D-49EC8D050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7" t="16985" r="12500" b="9005"/>
          <a:stretch/>
        </p:blipFill>
        <p:spPr>
          <a:xfrm>
            <a:off x="6248446" y="1743740"/>
            <a:ext cx="5844479" cy="3985177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512384" y="5728917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7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5134" y="39704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plan then serves as a guideline for the lifetime of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and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revised as often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once a month, depending on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 and the type of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(i.e., research and development programs require more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revisions to the program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than manufacturing or construction programs).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15396" y="838133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plan provides the following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 conflicts between functional managers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 conflicts between functional management and program management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standard communications tool throughout the lifetime of the program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should be geared to the work breakdown structure)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verification that the contractor understands the customer’s objectives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means for identifying inconsistencies in the planning phase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a means for early identification of problem areas and risks so that no surprises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downstream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all of the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61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Types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plans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money is allocated to each event?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management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technical changes made?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facilities resources are available?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 support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replacements be handled?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the program office organized?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time-phase manufacturing events?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my sources? Should I make or buy? If vendors are not qualified,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shall I qualify them?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I guarantee specifications will be met?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Research/development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technical activities?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 critical dates accounted for?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Tooling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my time-phased tooling requirements?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I maintain qualified personnel?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goods and services be shipped?</a:t>
            </a:r>
          </a:p>
        </p:txBody>
      </p:sp>
    </p:spTree>
    <p:extLst>
      <p:ext uri="{BB962C8B-B14F-4D97-AF65-F5344CB8AC3E}">
        <p14:creationId xmlns:p14="http://schemas.microsoft.com/office/powerpoint/2010/main" val="411587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Program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7783291" y="1788432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AAAEA2-DCBA-4404-ACFB-1AD7047F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2" t="13283" r="22369" b="11112"/>
          <a:stretch/>
        </p:blipFill>
        <p:spPr>
          <a:xfrm>
            <a:off x="10154" y="1"/>
            <a:ext cx="6781195" cy="640866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11932" y="6396335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1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Configuration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management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critical tool employed by a project manager is configuration management or configuration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control.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projects progress downstream through the various life-cycle phases,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engineering changes can grow boundlessly.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uncommon for companies to bid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proposals at 40 percent below their own cost hoping to make up the difference downstream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engineering changes.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quite common for executives to “encourage”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managers to seek out engineering changes because of their profitability.</a:t>
            </a:r>
          </a:p>
        </p:txBody>
      </p:sp>
    </p:spTree>
    <p:extLst>
      <p:ext uri="{BB962C8B-B14F-4D97-AF65-F5344CB8AC3E}">
        <p14:creationId xmlns:p14="http://schemas.microsoft.com/office/powerpoint/2010/main" val="2275376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Configuration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management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6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management is a control technique, through an orderly process, for formal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and approval of configuration changes. If properly implemented, configuration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provides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levels of review and approval for changes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 points for those seeking to make changes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point of input to contracting representatives in the customer’s and contractor’s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approved changes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minimum, the configuration control committee should include representation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customer, contractor, and line group initiating the change. Discussions should Answer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cost of the change?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changes improve quality?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additional cost for this quality justifiable?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change necessary?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an impact on the delivery date?</a:t>
            </a:r>
          </a:p>
        </p:txBody>
      </p:sp>
    </p:spTree>
    <p:extLst>
      <p:ext uri="{BB962C8B-B14F-4D97-AF65-F5344CB8AC3E}">
        <p14:creationId xmlns:p14="http://schemas.microsoft.com/office/powerpoint/2010/main" val="1408867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manager is the key to successful project planning. It is desirable that the project manager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involved from project conception through execution. 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planning must be systematic, flexible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to handle unique activities, disciplined through reviews and controls, and capable of accepting multifunctional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inputs. Successful project managers realize that project planning is an iterative process and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performed throughout the life of the project.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objectives of project planning is to completely define all work required (possibly through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a documented project plan) so that it will be readily identifiable to each project participant.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necessity in a project environment because:</a:t>
            </a:r>
          </a:p>
          <a:p>
            <a:pPr lvl="1"/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task is well understood prior to being performed, much of the work can be </a:t>
            </a:r>
            <a:r>
              <a:rPr lang="en-GB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preplanned</a:t>
            </a:r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task is not understood, then during the actual task execution more knowledge is gained that,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turn, leads to changes in resource allocations, schedules, and priorities.</a:t>
            </a:r>
          </a:p>
          <a:p>
            <a:pPr lvl="1"/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uncertain the task, the greater the amount of information that must be processed in order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effective performance.</a:t>
            </a:r>
          </a:p>
        </p:txBody>
      </p:sp>
    </p:spTree>
    <p:extLst>
      <p:ext uri="{BB962C8B-B14F-4D97-AF65-F5344CB8AC3E}">
        <p14:creationId xmlns:p14="http://schemas.microsoft.com/office/powerpoint/2010/main" val="10594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and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responsibilities of a project manager are planning, integrating, and executing plans.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integration of the planning activities is necessary because each Functional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may develop its own planning documentation with little regard for other functional units.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Planning, in general, can best be described as the function of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enterprise objectives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the policies, procedures, and programs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achieving them.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planning must be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to handle unique activities, disciplined through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reviews and controls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capable of accepting multifunctional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planning include: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initiation without defined requirements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 enthusiasm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Disillusionment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the guilty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Punishment of the innocent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the nonparticipants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basic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project planning: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or reduce uncertainty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improve efficiency of the operation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obtain a better understanding of the objectives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 basis for monitoring and controlling work</a:t>
            </a:r>
          </a:p>
        </p:txBody>
      </p:sp>
    </p:spTree>
    <p:extLst>
      <p:ext uri="{BB962C8B-B14F-4D97-AF65-F5344CB8AC3E}">
        <p14:creationId xmlns:p14="http://schemas.microsoft.com/office/powerpoint/2010/main" val="87704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planning phase: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goal, target, or quota to be achieved by a certain time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strategy to be followed and major actions to be taken in order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or exceed objectives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plan showing when individual or group activities or accomplishments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started and/or completed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planned expenditures required to achieve or exceed objectives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projection of what will happen by a certain time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design of the number and kinds of positions, along with corresponding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duties and responsibilities, required to achieve or exceed objectives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general guide for decision-making and individual actions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detailed method for carrying out a policy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level of individual or group performance defined as adequate 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0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planning takes place at two levels. The first level is the corporate cultural approach;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method is the individual’s approach. The corporate cultural approach breaks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down into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life-cycle phases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uniformity in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each phase there is 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of the project manager, sponsor, senior management, and even the customer, to assess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accomplishments of this life-cycle phase and to get approval for the next phase.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-cycle phases can be used for manpower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 and equipment/facility utilization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0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17505CE-75CD-4A96-971A-7C4DB48E0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1" y="957040"/>
            <a:ext cx="8068566" cy="497224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55D881F-C8B3-4933-801B-3761A5662D8B}"/>
              </a:ext>
            </a:extLst>
          </p:cNvPr>
          <p:cNvSpPr txBox="1"/>
          <p:nvPr/>
        </p:nvSpPr>
        <p:spPr>
          <a:xfrm>
            <a:off x="893135" y="4635795"/>
            <a:ext cx="2317898" cy="1201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5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and development life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cycles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 company that utilizes the following life-cycle phases: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Conceptualization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planning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planning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and commissioning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2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4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and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level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activity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phases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40B3F2-E72E-4EBE-B161-A66601119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6" t="36279" r="35990" b="20775"/>
          <a:stretch/>
        </p:blipFill>
        <p:spPr>
          <a:xfrm>
            <a:off x="6541481" y="2615609"/>
            <a:ext cx="5133184" cy="2286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1DFA7A-BC26-4975-B552-220035F1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57040"/>
            <a:ext cx="60579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80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2506</Words>
  <Application>Microsoft Office PowerPoint</Application>
  <PresentationFormat>Širokoúhlá obrazovka</PresentationFormat>
  <Paragraphs>296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Project planing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81</cp:revision>
  <dcterms:created xsi:type="dcterms:W3CDTF">2016-11-25T20:36:16Z</dcterms:created>
  <dcterms:modified xsi:type="dcterms:W3CDTF">2020-11-03T07:08:00Z</dcterms:modified>
</cp:coreProperties>
</file>