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7" r:id="rId4"/>
    <p:sldId id="288" r:id="rId5"/>
    <p:sldId id="258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- Introduction</a:t>
            </a:r>
            <a:b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Manifesto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930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agile projects work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accommodate frequent inspection and immediate adaptation, agile projects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iterations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(smaller segments of the overall project).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agile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same type of work as in a traditional waterfall project: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Create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and designs, develop the product, document it, and if necessary,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the product with other products.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test the product, fix any problems,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deploy it for use. However, instead of completing these steps for all product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at once, as in a waterfall project, you break the project into iterations,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called sprints.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2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930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C83976-AD63-4FD7-9260-82DA4411E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7" t="13955" r="9737" b="4795"/>
          <a:stretch/>
        </p:blipFill>
        <p:spPr>
          <a:xfrm>
            <a:off x="254080" y="1090417"/>
            <a:ext cx="9914021" cy="557209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C876F96-EF70-4544-AE17-C31E0337A8E0}"/>
              </a:ext>
            </a:extLst>
          </p:cNvPr>
          <p:cNvSpPr/>
          <p:nvPr/>
        </p:nvSpPr>
        <p:spPr>
          <a:xfrm>
            <a:off x="436868" y="6454933"/>
            <a:ext cx="36134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Management, p. 15</a:t>
            </a:r>
          </a:p>
        </p:txBody>
      </p:sp>
    </p:spTree>
    <p:extLst>
      <p:ext uri="{BB962C8B-B14F-4D97-AF65-F5344CB8AC3E}">
        <p14:creationId xmlns:p14="http://schemas.microsoft.com/office/powerpoint/2010/main" val="179222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Agile Manifesto and Principles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several months, these leaders constructed the following: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Manifesto: An intentionally streamlined expression of core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values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Principles: A set of 12 guiding concepts that support agile project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in implementing agile techniques and staying on track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Alliance: A community development organization focused 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individuals and organizations that are applying agile principles 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403673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102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Applying the Agile Manifesto and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Manifesto represents a big shift in focus in how projects are conceived,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conducted, and managed. If we read only the items on the left, we understand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paradigm that the manifesto signers envisioned.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found that by focusing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attention on individuals and interactions, teams would more effectively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valuable customer collaboration and by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responding well to change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traditional approaches emphasize a rigid plan, avoid change,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everything, and encourage hierarchal-based control, the manifesto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focuses on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3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102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Applying the Agile Manifesto and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people use agile approaches to create products in a variety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industries,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biotech,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manufacturing,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aerospace,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engineering,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nonprofit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construction.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early empirical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on the product or service you’re providing, you can benefit from 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Outlining the Four Values of the Agile Manifesto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Manifesto was generated from experience, not from theory.</a:t>
            </a: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these values support meeting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timeto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-market goals, dealing with change, and valuing human innovation?</a:t>
            </a:r>
          </a:p>
        </p:txBody>
      </p:sp>
    </p:spTree>
    <p:extLst>
      <p:ext uri="{BB962C8B-B14F-4D97-AF65-F5344CB8AC3E}">
        <p14:creationId xmlns:p14="http://schemas.microsoft.com/office/powerpoint/2010/main" val="227249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Outlining the Four Values of the Agile Manifesto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1: Individuals and interactions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processes and tools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allow each person to contribute his or her unique value to a project,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can be powerful. When these human interactions focus on solving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problems, a unified purpose can emerge.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agreements come about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processes and tools that are much simpler than conventional ones.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conversation in which you talk through a project issue can solve many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in a relatively short time.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 to emulate the power of a direct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email, spreadsheets, and documents results in significant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and delays.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adding clarity, these types of managed, controlled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are often ambiguous and time-consuming and distract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team from the work of creating a product.</a:t>
            </a:r>
          </a:p>
          <a:p>
            <a:pPr marL="0" indent="0" algn="ctr">
              <a:buNone/>
            </a:pP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what it means if you value individuals and interactions highly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906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Outlining the Four Values of the Agile Manifesto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5844480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and Interactions Have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Value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clear and effective.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quick and efficient.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becomes strong as people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teams can self-organize.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teams have more chances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innovate.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teams can customize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as necessary.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 members can </a:t>
            </a:r>
            <a:r>
              <a:rPr lang="en-GB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ownership of the project.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 members can have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job satisfaction.</a:t>
            </a: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D03165C-5168-4783-B63C-9351A7BEE606}"/>
              </a:ext>
            </a:extLst>
          </p:cNvPr>
          <p:cNvSpPr txBox="1">
            <a:spLocks/>
          </p:cNvSpPr>
          <p:nvPr/>
        </p:nvSpPr>
        <p:spPr>
          <a:xfrm>
            <a:off x="6224336" y="1990834"/>
            <a:ext cx="5453933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 members must have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to be involved, responsible,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innovative.</a:t>
            </a: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may need to let go of ego to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well as members of a team.</a:t>
            </a: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Outlining the Four Values of the Agile Manifesto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2: Working software over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ocumentation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projects require some documentation. On agile projects, documents are useful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if they support product development and are barely sufficient to serve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design, delivery, and deployment of a working product in the most direct,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unceremonious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dramatically simplify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administrative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paperwork relating to time, cost control, scope control, or reporting.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often stop producing a document and see who complains. After we know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requestor of the document, we strive to better understand why the document is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whys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great in this situation — ask “why” after each successive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to get to the root reason for the document. After you know the core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the document, see how you can satisfy that need with an agile artefact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streamlined process.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4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Outlining the Four Values of the Agile Manifesto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3: Customer collaboration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contract negotiation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customer is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the enemy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Really.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never know less about a product than at the project’s start. Locking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p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into a contract at the beginning of your project means you have to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decisions based on incomplete knowledge.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 for change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 learn more about a product, you’ll ultimately create better products.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pioneers understood that collaboration, rather than confrontation,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better, leaner, more useful products. As a result of this understanding,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methods make the customer part of the project on an ongoing basis.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an agile approach in practice, you’ll experience a partnership between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and the development team in which discovery, questioning, learning,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adjusting during the course of the project are routine, acceptable, 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5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7"/>
            <a:ext cx="8668253" cy="47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342900" indent="-342900">
              <a:spcBef>
                <a:spcPct val="20000"/>
              </a:spcBef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Applying the 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Manifesto and Principles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alt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Outlining the Four Values</a:t>
            </a:r>
            <a:r>
              <a:rPr lang="cs-CZ" alt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alt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 the Agile Manifesto</a:t>
            </a:r>
            <a:endParaRPr lang="cs-CZ" alt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cs-CZ" alt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alt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4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Outlining the Four Values of the Agile Manifesto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4192143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4: Responding to change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following a plan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is a valuable tool for creating great products. Project teams that can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quickly to customers, product users, and the market are able to develop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relevant, helpful products that people want to use.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relationship between time, opportunity for change, and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change on a traditional project. As time — and knowledge about your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— increases, the ability to make changes decreases and costs more.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5FFB2C8-C40B-433C-969D-1DA1F2DF9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0" t="24392" r="14869" b="13684"/>
          <a:stretch/>
        </p:blipFill>
        <p:spPr>
          <a:xfrm>
            <a:off x="4443663" y="1783775"/>
            <a:ext cx="7234990" cy="424672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55699BD-7A32-46C9-AE4E-D7F63A2E667A}"/>
              </a:ext>
            </a:extLst>
          </p:cNvPr>
          <p:cNvSpPr/>
          <p:nvPr/>
        </p:nvSpPr>
        <p:spPr>
          <a:xfrm>
            <a:off x="5137733" y="6030500"/>
            <a:ext cx="36647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Management, p. 26</a:t>
            </a:r>
          </a:p>
        </p:txBody>
      </p:sp>
    </p:spTree>
    <p:extLst>
      <p:ext uri="{BB962C8B-B14F-4D97-AF65-F5344CB8AC3E}">
        <p14:creationId xmlns:p14="http://schemas.microsoft.com/office/powerpoint/2010/main" val="199872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12 Agile Principles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teams making agile transitions,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augmented the four values of the manifesto with 12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behind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Manifesto.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principles, along with the Platinum Principles can be used as a litmus test to see whether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practices of your project team are true to the intent of the agile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agile principles provide practical guidance for development teams.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way of organizing the 12 principles is to consider them in the following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distinct groups: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3183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8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is the text of the original 12 principles, published in 2001 by the Agile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Alliance: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Our highest priority is to satisfy the customer through early and continuous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of valuable software.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Welcome changing requirements, even late in development. Agile processes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harness change for the customer’s competitive advantage.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Deliver working software frequently, from a couple of weeks to a couple of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months, with a preference to the shorter timescale.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people and developers must work together daily throughout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Build projects around motivated individuals. Give them the environment 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they need, and trust them to get the job done.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5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8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is the text of the original 12 principles, published in 2001 by the Agile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Alliance: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 most efficient and effective method of conveying information to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development team is face-to-face conversation.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Working software is the primary measure of progress.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Agile processes promote sustainable development. The sponsors, developers,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users should be able to maintain a constant pace indefinitely.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Continuous attention to technical excellence and good design enhances agility.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Simplicity — the art of maximizing the amount of work not done — is essential.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The best architectures, requirements, and designs emerge from self-organizing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At regular intervals, the team reflects on how to become more effective, then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tunes and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adjusts its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accordingly.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2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8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251025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few traditional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tasks, along with how you would meet those needs with 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capture your thoughts about your experiences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agile approaches looks different from traditional project management.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BF4C85-A7FF-4913-8B5A-F8E458DFB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7" t="22690" r="14606" b="9708"/>
          <a:stretch/>
        </p:blipFill>
        <p:spPr>
          <a:xfrm>
            <a:off x="3117322" y="1672813"/>
            <a:ext cx="8823158" cy="46361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DF96A37-125F-4767-B147-D84BAF202C08}"/>
              </a:ext>
            </a:extLst>
          </p:cNvPr>
          <p:cNvSpPr/>
          <p:nvPr/>
        </p:nvSpPr>
        <p:spPr>
          <a:xfrm>
            <a:off x="3864115" y="6308982"/>
            <a:ext cx="36647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Management, p. 36</a:t>
            </a:r>
          </a:p>
        </p:txBody>
      </p:sp>
    </p:spTree>
    <p:extLst>
      <p:ext uri="{BB962C8B-B14F-4D97-AF65-F5344CB8AC3E}">
        <p14:creationId xmlns:p14="http://schemas.microsoft.com/office/powerpoint/2010/main" val="390683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8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the Platinum Principles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in-the-trenches experience working with teams transitioning to 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field testing in large, medium, and small organization’s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developed three additional principles of 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that we call the Platinum Principles. They are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 formality.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and act as a team.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 rather than write.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8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8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as a Result of Agile Values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changed attitudes toward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processes. In trying to improve processes, methodologists in the past worked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universal process that could be used under all conditions,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more process and greater formality would yield improved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results. This approach, however, required more time, overhead, and cost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diminished quality.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changed attitudes toward knowledge workers.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changed the relationship between business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corrected attitudes toward change.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0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8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12 Agile Principles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8800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as a Result of Agile Values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changed attitudes toward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processes. In trying to improve processes, methodologists in the past worked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universal process that could be used under all conditions,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more process and greater formality would yield improved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results. This approach, however, required more time, overhead, and cost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diminished quality.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changed attitudes toward knowledge workers.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changed the relationship between business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corrected attitudes toward change.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4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Litmus Test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agile, you need to be able to ask, “Is this agile?”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Does what we’re doing at this moment support the early and continuous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of valuable </a:t>
            </a:r>
            <a:r>
              <a:rPr lang="cs-CZ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Does our process welcome and take advantage of change?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Does our process lead to and support the delivery of working functionality?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Are the developers and the product owner working together daily? Are</a:t>
            </a: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 and business stakeholders working closely with the project team?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Does our environment give the development team the support it needs to get</a:t>
            </a: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job done?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Are we communicating face to face more than through phone and email?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Are we measuring progress by the amount of working functionality produced?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Can we maintain this pace indefinitely?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Do we support technical excellence and good design that allows for future</a:t>
            </a: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Are we maximizing the amount of work not done — namely, doing as little as</a:t>
            </a: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to </a:t>
            </a:r>
            <a:r>
              <a:rPr lang="en-GB" altLang="cs-CZ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fulfill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goal of the project?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Is this development team self-organizing and self-managing? Does it have the</a:t>
            </a: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to succeed?</a:t>
            </a:r>
          </a:p>
          <a:p>
            <a:pPr marL="0" indent="0">
              <a:buNone/>
            </a:pP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Are we reflecting at regular intervals and adjusting our </a:t>
            </a:r>
            <a:r>
              <a:rPr lang="en-GB" altLang="cs-CZ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accordingly?</a:t>
            </a:r>
            <a:endParaRPr lang="cs-CZ" alt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9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is a style of project management that focuses 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delivery of business value, continuous improvement of the project’s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and processes, scope flexibility, team input, and delivering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welltested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that reflect customer needs.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planned program of work that requires a definitive amount of time,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effort, and planning to complete. Projects have goals and objectives and often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completed in some fixed period of time and within a certain budget.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waterfall project management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completing each step in full before moving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next step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waterfall projects, you move to the next phase only when the prior one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hence, the name waterfall.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approach was inherently risky and recommended developing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testing within iterations to create products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suggestions that were overlooked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many organizations that adopted the waterfall methodology.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5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past two decades, people working on projects have recognized the growing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traditional project management and have been working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better model: agile project management.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seeds for agile techniques have been around for a long time.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fact, agile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values, principles, and practices are simply a codification of common sense.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5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Agile Project Management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history of agile project management, dating to the 1930s with Walter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Sherwart’s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Plan-Do-Study-Act (PDSA) approach to project quality.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51564" y="1090422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1986,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Hirotaka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Takeuchi and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Ikujiro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Nonaka published an article called “New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Product Development Game” in the Harvard Business Review. Takeuchi 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Nonaka’s article described a rapid, flexible development strategy to meet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fastpaced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demands.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article first paired the term scrum with product development.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(Scrum originally referred to a player formation in rugby.)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eventually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one of the most popular agile project management frameworks.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930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2001, a group of software and project experts got together to talk about what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successful projects had in common. This group created the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Manifesto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values for successful software development: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Manifesto for Agile Software Development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uncovering better ways of developing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by doing it and helping others do it.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this work we have come to value: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and interactions over processes and tools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software over comprehensive documentation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collaboration over contract negotiation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change over following a plan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is, while there is value in the items 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right, we value the items on the left more.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8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930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Agile, in product development terms, is a descriptor for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that focus on people, communications, the product, and flexibility.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looking for the agile methodology, you won’t find it.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all 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methodologies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 example, crystal),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 example, scrum),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example, user story requirements), and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 example, relative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estimating) have one thing in common: adherence to the Agile Manifesto and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Agile Principles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930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97305" y="957040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FA3D22-2886-4146-B3CD-D48C78838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1" t="17323" r="6579" b="12048"/>
          <a:stretch/>
        </p:blipFill>
        <p:spPr>
          <a:xfrm>
            <a:off x="497305" y="1254260"/>
            <a:ext cx="10668000" cy="484383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D79E60D-D70F-4ACD-BDF3-2E57001AF7B5}"/>
              </a:ext>
            </a:extLst>
          </p:cNvPr>
          <p:cNvSpPr/>
          <p:nvPr/>
        </p:nvSpPr>
        <p:spPr>
          <a:xfrm>
            <a:off x="555490" y="6454933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79491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930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Introduction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Project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agile projects work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are based on an empirical control method — a process of making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based on the realities observed in 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frequent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firsthand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inspection of the work to date, you can make immediate adjustments,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necessary. Empirical control requires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Unfettered transparency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Everyone involved in an agile project knows what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going on and how the project is progressing.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inspection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people who are invested in the product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the most regularly evaluate the product and process.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adaptation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Adjustments are made quickly to minimize problems;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 inspection shows that something should change, it is changed immediately.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38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2813</Words>
  <Application>Microsoft Office PowerPoint</Application>
  <PresentationFormat>Širokoúhlá obrazovka</PresentationFormat>
  <Paragraphs>251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Agile Project Management - Introduction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114</cp:revision>
  <dcterms:created xsi:type="dcterms:W3CDTF">2016-11-25T20:36:16Z</dcterms:created>
  <dcterms:modified xsi:type="dcterms:W3CDTF">2019-11-30T21:55:56Z</dcterms:modified>
</cp:coreProperties>
</file>