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328" r:id="rId4"/>
    <p:sldId id="310" r:id="rId5"/>
    <p:sldId id="308" r:id="rId6"/>
    <p:sldId id="296" r:id="rId7"/>
    <p:sldId id="309" r:id="rId8"/>
    <p:sldId id="305" r:id="rId9"/>
    <p:sldId id="295" r:id="rId10"/>
    <p:sldId id="290" r:id="rId11"/>
    <p:sldId id="291" r:id="rId12"/>
    <p:sldId id="327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67" r:id="rId22"/>
    <p:sldId id="329" r:id="rId23"/>
    <p:sldId id="269" r:id="rId24"/>
    <p:sldId id="273" r:id="rId25"/>
    <p:sldId id="338" r:id="rId26"/>
    <p:sldId id="339" r:id="rId27"/>
    <p:sldId id="340" r:id="rId28"/>
    <p:sldId id="315" r:id="rId29"/>
    <p:sldId id="306" r:id="rId30"/>
    <p:sldId id="311" r:id="rId31"/>
    <p:sldId id="280" r:id="rId32"/>
    <p:sldId id="281" r:id="rId33"/>
    <p:sldId id="275" r:id="rId34"/>
    <p:sldId id="322" r:id="rId35"/>
    <p:sldId id="274" r:id="rId36"/>
    <p:sldId id="321" r:id="rId37"/>
    <p:sldId id="272" r:id="rId38"/>
    <p:sldId id="302" r:id="rId39"/>
    <p:sldId id="282" r:id="rId40"/>
    <p:sldId id="284" r:id="rId41"/>
    <p:sldId id="341" r:id="rId42"/>
    <p:sldId id="285" r:id="rId43"/>
    <p:sldId id="326" r:id="rId44"/>
    <p:sldId id="289" r:id="rId45"/>
    <p:sldId id="317" r:id="rId46"/>
    <p:sldId id="325" r:id="rId47"/>
    <p:sldId id="278" r:id="rId48"/>
    <p:sldId id="391" r:id="rId49"/>
    <p:sldId id="342" r:id="rId50"/>
    <p:sldId id="343" r:id="rId51"/>
    <p:sldId id="392" r:id="rId52"/>
    <p:sldId id="347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73" r:id="rId72"/>
    <p:sldId id="374" r:id="rId73"/>
    <p:sldId id="375" r:id="rId74"/>
    <p:sldId id="378" r:id="rId75"/>
    <p:sldId id="379" r:id="rId76"/>
    <p:sldId id="381" r:id="rId77"/>
    <p:sldId id="382" r:id="rId78"/>
    <p:sldId id="383" r:id="rId79"/>
    <p:sldId id="384" r:id="rId80"/>
    <p:sldId id="385" r:id="rId81"/>
    <p:sldId id="386" r:id="rId82"/>
    <p:sldId id="389" r:id="rId83"/>
    <p:sldId id="393" r:id="rId84"/>
    <p:sldId id="390" r:id="rId8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75" autoAdjust="0"/>
  </p:normalViewPr>
  <p:slideViewPr>
    <p:cSldViewPr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8AE9C-4528-4646-862A-0DF2CD4AE341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45AF8941-A8C0-41BF-A2C4-BF5DA9C245FD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Odeslání</a:t>
          </a:r>
        </a:p>
      </dgm:t>
    </dgm:pt>
    <dgm:pt modelId="{BA5CFCB2-7C92-4BD7-8E91-6E1CAFF0D5B4}" type="parTrans" cxnId="{77A8445B-72CB-40ED-9F33-AB7BF5F570B0}">
      <dgm:prSet/>
      <dgm:spPr/>
      <dgm:t>
        <a:bodyPr/>
        <a:lstStyle/>
        <a:p>
          <a:endParaRPr lang="cs-CZ"/>
        </a:p>
      </dgm:t>
    </dgm:pt>
    <dgm:pt modelId="{7DD56370-4C77-48CE-88F5-81504248873C}" type="sibTrans" cxnId="{77A8445B-72CB-40ED-9F33-AB7BF5F570B0}">
      <dgm:prSet/>
      <dgm:spPr/>
      <dgm:t>
        <a:bodyPr/>
        <a:lstStyle/>
        <a:p>
          <a:endParaRPr lang="cs-CZ"/>
        </a:p>
      </dgm:t>
    </dgm:pt>
    <dgm:pt modelId="{9B0930FE-F52F-4D71-BF2F-52E887D60492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Doručení</a:t>
          </a:r>
        </a:p>
      </dgm:t>
    </dgm:pt>
    <dgm:pt modelId="{61C10E1C-A5CA-42C8-9CFB-0082ABE57E0B}" type="parTrans" cxnId="{F826B5FE-82AC-4C7E-B53A-6E03BDB79282}">
      <dgm:prSet/>
      <dgm:spPr/>
      <dgm:t>
        <a:bodyPr/>
        <a:lstStyle/>
        <a:p>
          <a:endParaRPr lang="cs-CZ"/>
        </a:p>
      </dgm:t>
    </dgm:pt>
    <dgm:pt modelId="{2446829E-01D4-48EC-A9C3-0245910DC1A0}" type="sibTrans" cxnId="{F826B5FE-82AC-4C7E-B53A-6E03BDB79282}">
      <dgm:prSet/>
      <dgm:spPr/>
      <dgm:t>
        <a:bodyPr/>
        <a:lstStyle/>
        <a:p>
          <a:endParaRPr lang="cs-CZ"/>
        </a:p>
      </dgm:t>
    </dgm:pt>
    <dgm:pt modelId="{A6165996-E0F8-4C22-907E-1C4B93F50A91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Přečtení</a:t>
          </a:r>
        </a:p>
      </dgm:t>
    </dgm:pt>
    <dgm:pt modelId="{EFEC0A26-B0C8-456F-BB27-6A3243806964}" type="parTrans" cxnId="{37F9151D-904C-4D27-BA6E-99FE1EB0B294}">
      <dgm:prSet/>
      <dgm:spPr/>
      <dgm:t>
        <a:bodyPr/>
        <a:lstStyle/>
        <a:p>
          <a:endParaRPr lang="cs-CZ"/>
        </a:p>
      </dgm:t>
    </dgm:pt>
    <dgm:pt modelId="{89C596CC-1B76-407A-BD3E-F0DFCC15E847}" type="sibTrans" cxnId="{37F9151D-904C-4D27-BA6E-99FE1EB0B294}">
      <dgm:prSet/>
      <dgm:spPr/>
      <dgm:t>
        <a:bodyPr/>
        <a:lstStyle/>
        <a:p>
          <a:endParaRPr lang="cs-CZ"/>
        </a:p>
      </dgm:t>
    </dgm:pt>
    <dgm:pt modelId="{01DF0F71-768E-424A-8C99-F44A50221C1B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Proklik</a:t>
          </a:r>
        </a:p>
      </dgm:t>
    </dgm:pt>
    <dgm:pt modelId="{2217FFA7-BB9E-465A-BC99-BFDA7769DF5A}" type="parTrans" cxnId="{8D45DB5F-CFA5-45B0-989D-BE258341B4F4}">
      <dgm:prSet/>
      <dgm:spPr/>
      <dgm:t>
        <a:bodyPr/>
        <a:lstStyle/>
        <a:p>
          <a:endParaRPr lang="cs-CZ"/>
        </a:p>
      </dgm:t>
    </dgm:pt>
    <dgm:pt modelId="{1C8CFF77-826E-45F5-8449-F3260060A0AC}" type="sibTrans" cxnId="{8D45DB5F-CFA5-45B0-989D-BE258341B4F4}">
      <dgm:prSet/>
      <dgm:spPr/>
      <dgm:t>
        <a:bodyPr/>
        <a:lstStyle/>
        <a:p>
          <a:endParaRPr lang="cs-CZ"/>
        </a:p>
      </dgm:t>
    </dgm:pt>
    <dgm:pt modelId="{2B132F45-8F41-4448-BA9E-21A86510C940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Konverze</a:t>
          </a:r>
        </a:p>
      </dgm:t>
    </dgm:pt>
    <dgm:pt modelId="{63A64830-ED33-4995-9CB1-E03A3A175103}" type="parTrans" cxnId="{9F613006-7AE1-4742-9634-5E40E973938F}">
      <dgm:prSet/>
      <dgm:spPr/>
      <dgm:t>
        <a:bodyPr/>
        <a:lstStyle/>
        <a:p>
          <a:endParaRPr lang="cs-CZ"/>
        </a:p>
      </dgm:t>
    </dgm:pt>
    <dgm:pt modelId="{0F7F5E3A-A591-4284-A0EA-EA6EBCBBF26E}" type="sibTrans" cxnId="{9F613006-7AE1-4742-9634-5E40E973938F}">
      <dgm:prSet/>
      <dgm:spPr/>
      <dgm:t>
        <a:bodyPr/>
        <a:lstStyle/>
        <a:p>
          <a:endParaRPr lang="cs-CZ"/>
        </a:p>
      </dgm:t>
    </dgm:pt>
    <dgm:pt modelId="{E00F8C21-8C85-4306-BA77-213FEF83794E}" type="pres">
      <dgm:prSet presAssocID="{D758AE9C-4528-4646-862A-0DF2CD4AE341}" presName="Name0" presStyleCnt="0">
        <dgm:presLayoutVars>
          <dgm:dir/>
          <dgm:animLvl val="lvl"/>
          <dgm:resizeHandles val="exact"/>
        </dgm:presLayoutVars>
      </dgm:prSet>
      <dgm:spPr/>
    </dgm:pt>
    <dgm:pt modelId="{6C5A3368-CE40-422F-B26F-E6C451C6F54A}" type="pres">
      <dgm:prSet presAssocID="{45AF8941-A8C0-41BF-A2C4-BF5DA9C245FD}" presName="Name8" presStyleCnt="0"/>
      <dgm:spPr/>
    </dgm:pt>
    <dgm:pt modelId="{999C02AD-5E84-46BD-A24B-264C240971EB}" type="pres">
      <dgm:prSet presAssocID="{45AF8941-A8C0-41BF-A2C4-BF5DA9C245F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8D5D1D-3C08-40FC-A9D7-18B8A5B42E76}" type="pres">
      <dgm:prSet presAssocID="{45AF8941-A8C0-41BF-A2C4-BF5DA9C245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8C80ED-1CF1-4D86-9EE4-019DEE93099A}" type="pres">
      <dgm:prSet presAssocID="{9B0930FE-F52F-4D71-BF2F-52E887D60492}" presName="Name8" presStyleCnt="0"/>
      <dgm:spPr/>
    </dgm:pt>
    <dgm:pt modelId="{4E3F48F1-698B-4149-B884-B6B5ED62165A}" type="pres">
      <dgm:prSet presAssocID="{9B0930FE-F52F-4D71-BF2F-52E887D6049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1CF98E-C77D-4FDE-8F4F-F02DFD54A353}" type="pres">
      <dgm:prSet presAssocID="{9B0930FE-F52F-4D71-BF2F-52E887D604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E5212-67A1-4CAD-B376-3DB95B834191}" type="pres">
      <dgm:prSet presAssocID="{A6165996-E0F8-4C22-907E-1C4B93F50A91}" presName="Name8" presStyleCnt="0"/>
      <dgm:spPr/>
    </dgm:pt>
    <dgm:pt modelId="{40092554-E56F-418F-90C9-A02175EA5E86}" type="pres">
      <dgm:prSet presAssocID="{A6165996-E0F8-4C22-907E-1C4B93F50A9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F406D3-8C10-4E20-B645-55265B48E25D}" type="pres">
      <dgm:prSet presAssocID="{A6165996-E0F8-4C22-907E-1C4B93F50A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D5CCA3-52C2-4DE4-A533-B8E1D823A670}" type="pres">
      <dgm:prSet presAssocID="{01DF0F71-768E-424A-8C99-F44A50221C1B}" presName="Name8" presStyleCnt="0"/>
      <dgm:spPr/>
    </dgm:pt>
    <dgm:pt modelId="{D0A453A7-40AB-4CAF-A084-AA7DC5CA2F1D}" type="pres">
      <dgm:prSet presAssocID="{01DF0F71-768E-424A-8C99-F44A50221C1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5FF184-8BCF-46F7-A7FF-A96D53868758}" type="pres">
      <dgm:prSet presAssocID="{01DF0F71-768E-424A-8C99-F44A50221C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CD4F9B-3C6B-4D89-B5AA-EE033C70FB1D}" type="pres">
      <dgm:prSet presAssocID="{2B132F45-8F41-4448-BA9E-21A86510C940}" presName="Name8" presStyleCnt="0"/>
      <dgm:spPr/>
    </dgm:pt>
    <dgm:pt modelId="{0C30934E-BDEE-4D73-A5E7-E6244266A6E6}" type="pres">
      <dgm:prSet presAssocID="{2B132F45-8F41-4448-BA9E-21A86510C94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B11B7C-C87E-4888-918F-E9ADDD9F4CEC}" type="pres">
      <dgm:prSet presAssocID="{2B132F45-8F41-4448-BA9E-21A86510C9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A40682-04C9-4431-8B4D-4D6C7CD1A821}" type="presOf" srcId="{45AF8941-A8C0-41BF-A2C4-BF5DA9C245FD}" destId="{868D5D1D-3C08-40FC-A9D7-18B8A5B42E76}" srcOrd="1" destOrd="0" presId="urn:microsoft.com/office/officeart/2005/8/layout/pyramid3"/>
    <dgm:cxn modelId="{EC25E5E3-6B62-4190-B870-13E54B356089}" type="presOf" srcId="{01DF0F71-768E-424A-8C99-F44A50221C1B}" destId="{D0A453A7-40AB-4CAF-A084-AA7DC5CA2F1D}" srcOrd="0" destOrd="0" presId="urn:microsoft.com/office/officeart/2005/8/layout/pyramid3"/>
    <dgm:cxn modelId="{8D45DB5F-CFA5-45B0-989D-BE258341B4F4}" srcId="{D758AE9C-4528-4646-862A-0DF2CD4AE341}" destId="{01DF0F71-768E-424A-8C99-F44A50221C1B}" srcOrd="3" destOrd="0" parTransId="{2217FFA7-BB9E-465A-BC99-BFDA7769DF5A}" sibTransId="{1C8CFF77-826E-45F5-8449-F3260060A0AC}"/>
    <dgm:cxn modelId="{887F6A9E-714E-4A12-BCA8-45EC2A6C5C8C}" type="presOf" srcId="{9B0930FE-F52F-4D71-BF2F-52E887D60492}" destId="{4E3F48F1-698B-4149-B884-B6B5ED62165A}" srcOrd="0" destOrd="0" presId="urn:microsoft.com/office/officeart/2005/8/layout/pyramid3"/>
    <dgm:cxn modelId="{9F613006-7AE1-4742-9634-5E40E973938F}" srcId="{D758AE9C-4528-4646-862A-0DF2CD4AE341}" destId="{2B132F45-8F41-4448-BA9E-21A86510C940}" srcOrd="4" destOrd="0" parTransId="{63A64830-ED33-4995-9CB1-E03A3A175103}" sibTransId="{0F7F5E3A-A591-4284-A0EA-EA6EBCBBF26E}"/>
    <dgm:cxn modelId="{77A8445B-72CB-40ED-9F33-AB7BF5F570B0}" srcId="{D758AE9C-4528-4646-862A-0DF2CD4AE341}" destId="{45AF8941-A8C0-41BF-A2C4-BF5DA9C245FD}" srcOrd="0" destOrd="0" parTransId="{BA5CFCB2-7C92-4BD7-8E91-6E1CAFF0D5B4}" sibTransId="{7DD56370-4C77-48CE-88F5-81504248873C}"/>
    <dgm:cxn modelId="{2185B095-7D21-4C89-B422-2B18F6C7785D}" type="presOf" srcId="{9B0930FE-F52F-4D71-BF2F-52E887D60492}" destId="{9B1CF98E-C77D-4FDE-8F4F-F02DFD54A353}" srcOrd="1" destOrd="0" presId="urn:microsoft.com/office/officeart/2005/8/layout/pyramid3"/>
    <dgm:cxn modelId="{37F9151D-904C-4D27-BA6E-99FE1EB0B294}" srcId="{D758AE9C-4528-4646-862A-0DF2CD4AE341}" destId="{A6165996-E0F8-4C22-907E-1C4B93F50A91}" srcOrd="2" destOrd="0" parTransId="{EFEC0A26-B0C8-456F-BB27-6A3243806964}" sibTransId="{89C596CC-1B76-407A-BD3E-F0DFCC15E847}"/>
    <dgm:cxn modelId="{52A47739-4B9C-406E-AE69-BAC8DA9229F8}" type="presOf" srcId="{2B132F45-8F41-4448-BA9E-21A86510C940}" destId="{63B11B7C-C87E-4888-918F-E9ADDD9F4CEC}" srcOrd="1" destOrd="0" presId="urn:microsoft.com/office/officeart/2005/8/layout/pyramid3"/>
    <dgm:cxn modelId="{943CE1E0-E1BE-4822-8F00-284F78F622EE}" type="presOf" srcId="{A6165996-E0F8-4C22-907E-1C4B93F50A91}" destId="{40092554-E56F-418F-90C9-A02175EA5E86}" srcOrd="0" destOrd="0" presId="urn:microsoft.com/office/officeart/2005/8/layout/pyramid3"/>
    <dgm:cxn modelId="{6C3F84DF-B123-454B-938E-E2FB06C82D4D}" type="presOf" srcId="{45AF8941-A8C0-41BF-A2C4-BF5DA9C245FD}" destId="{999C02AD-5E84-46BD-A24B-264C240971EB}" srcOrd="0" destOrd="0" presId="urn:microsoft.com/office/officeart/2005/8/layout/pyramid3"/>
    <dgm:cxn modelId="{BE4249EA-09E1-4738-9837-6F8536F863EF}" type="presOf" srcId="{A6165996-E0F8-4C22-907E-1C4B93F50A91}" destId="{A0F406D3-8C10-4E20-B645-55265B48E25D}" srcOrd="1" destOrd="0" presId="urn:microsoft.com/office/officeart/2005/8/layout/pyramid3"/>
    <dgm:cxn modelId="{C5CC2E73-C4EC-4EE7-8C33-755FDDDE266D}" type="presOf" srcId="{01DF0F71-768E-424A-8C99-F44A50221C1B}" destId="{AB5FF184-8BCF-46F7-A7FF-A96D53868758}" srcOrd="1" destOrd="0" presId="urn:microsoft.com/office/officeart/2005/8/layout/pyramid3"/>
    <dgm:cxn modelId="{F826B5FE-82AC-4C7E-B53A-6E03BDB79282}" srcId="{D758AE9C-4528-4646-862A-0DF2CD4AE341}" destId="{9B0930FE-F52F-4D71-BF2F-52E887D60492}" srcOrd="1" destOrd="0" parTransId="{61C10E1C-A5CA-42C8-9CFB-0082ABE57E0B}" sibTransId="{2446829E-01D4-48EC-A9C3-0245910DC1A0}"/>
    <dgm:cxn modelId="{FB8049B3-D235-4487-AD35-6B2EFEB8E588}" type="presOf" srcId="{D758AE9C-4528-4646-862A-0DF2CD4AE341}" destId="{E00F8C21-8C85-4306-BA77-213FEF83794E}" srcOrd="0" destOrd="0" presId="urn:microsoft.com/office/officeart/2005/8/layout/pyramid3"/>
    <dgm:cxn modelId="{A5F17AD4-71A9-4566-A085-27899B3FC863}" type="presOf" srcId="{2B132F45-8F41-4448-BA9E-21A86510C940}" destId="{0C30934E-BDEE-4D73-A5E7-E6244266A6E6}" srcOrd="0" destOrd="0" presId="urn:microsoft.com/office/officeart/2005/8/layout/pyramid3"/>
    <dgm:cxn modelId="{A6E4DE50-83E7-41C5-B196-5B4C17E0D8F7}" type="presParOf" srcId="{E00F8C21-8C85-4306-BA77-213FEF83794E}" destId="{6C5A3368-CE40-422F-B26F-E6C451C6F54A}" srcOrd="0" destOrd="0" presId="urn:microsoft.com/office/officeart/2005/8/layout/pyramid3"/>
    <dgm:cxn modelId="{B331AD39-1327-4019-8543-2BC076BB93F6}" type="presParOf" srcId="{6C5A3368-CE40-422F-B26F-E6C451C6F54A}" destId="{999C02AD-5E84-46BD-A24B-264C240971EB}" srcOrd="0" destOrd="0" presId="urn:microsoft.com/office/officeart/2005/8/layout/pyramid3"/>
    <dgm:cxn modelId="{4B55A711-2778-4761-A2EC-0B49E7285A1E}" type="presParOf" srcId="{6C5A3368-CE40-422F-B26F-E6C451C6F54A}" destId="{868D5D1D-3C08-40FC-A9D7-18B8A5B42E76}" srcOrd="1" destOrd="0" presId="urn:microsoft.com/office/officeart/2005/8/layout/pyramid3"/>
    <dgm:cxn modelId="{CD0F602A-C25A-4239-97E6-1B24FD464731}" type="presParOf" srcId="{E00F8C21-8C85-4306-BA77-213FEF83794E}" destId="{7B8C80ED-1CF1-4D86-9EE4-019DEE93099A}" srcOrd="1" destOrd="0" presId="urn:microsoft.com/office/officeart/2005/8/layout/pyramid3"/>
    <dgm:cxn modelId="{9CF43F9A-16B0-47A6-A0FE-361D60F93F81}" type="presParOf" srcId="{7B8C80ED-1CF1-4D86-9EE4-019DEE93099A}" destId="{4E3F48F1-698B-4149-B884-B6B5ED62165A}" srcOrd="0" destOrd="0" presId="urn:microsoft.com/office/officeart/2005/8/layout/pyramid3"/>
    <dgm:cxn modelId="{E4053F21-1C04-4A0B-83E5-168B7E7D075E}" type="presParOf" srcId="{7B8C80ED-1CF1-4D86-9EE4-019DEE93099A}" destId="{9B1CF98E-C77D-4FDE-8F4F-F02DFD54A353}" srcOrd="1" destOrd="0" presId="urn:microsoft.com/office/officeart/2005/8/layout/pyramid3"/>
    <dgm:cxn modelId="{6A7A1A17-EB1D-4633-A9E9-2F75FAECA283}" type="presParOf" srcId="{E00F8C21-8C85-4306-BA77-213FEF83794E}" destId="{729E5212-67A1-4CAD-B376-3DB95B834191}" srcOrd="2" destOrd="0" presId="urn:microsoft.com/office/officeart/2005/8/layout/pyramid3"/>
    <dgm:cxn modelId="{4FFF0044-A1F0-48C5-99AE-8C93D725D076}" type="presParOf" srcId="{729E5212-67A1-4CAD-B376-3DB95B834191}" destId="{40092554-E56F-418F-90C9-A02175EA5E86}" srcOrd="0" destOrd="0" presId="urn:microsoft.com/office/officeart/2005/8/layout/pyramid3"/>
    <dgm:cxn modelId="{23348CD6-D9BF-4F17-A76C-C5DEF6A2CC06}" type="presParOf" srcId="{729E5212-67A1-4CAD-B376-3DB95B834191}" destId="{A0F406D3-8C10-4E20-B645-55265B48E25D}" srcOrd="1" destOrd="0" presId="urn:microsoft.com/office/officeart/2005/8/layout/pyramid3"/>
    <dgm:cxn modelId="{B19BDAB7-7E3F-447B-9E13-F63DF15A7202}" type="presParOf" srcId="{E00F8C21-8C85-4306-BA77-213FEF83794E}" destId="{EFD5CCA3-52C2-4DE4-A533-B8E1D823A670}" srcOrd="3" destOrd="0" presId="urn:microsoft.com/office/officeart/2005/8/layout/pyramid3"/>
    <dgm:cxn modelId="{0EE5166D-2A09-483E-81A0-2411AA0C0A5C}" type="presParOf" srcId="{EFD5CCA3-52C2-4DE4-A533-B8E1D823A670}" destId="{D0A453A7-40AB-4CAF-A084-AA7DC5CA2F1D}" srcOrd="0" destOrd="0" presId="urn:microsoft.com/office/officeart/2005/8/layout/pyramid3"/>
    <dgm:cxn modelId="{C2D9CA92-61B9-466B-8BEC-67E49DBF82B1}" type="presParOf" srcId="{EFD5CCA3-52C2-4DE4-A533-B8E1D823A670}" destId="{AB5FF184-8BCF-46F7-A7FF-A96D53868758}" srcOrd="1" destOrd="0" presId="urn:microsoft.com/office/officeart/2005/8/layout/pyramid3"/>
    <dgm:cxn modelId="{E3893B93-D14B-4403-ADA1-A86E0DB1F511}" type="presParOf" srcId="{E00F8C21-8C85-4306-BA77-213FEF83794E}" destId="{72CD4F9B-3C6B-4D89-B5AA-EE033C70FB1D}" srcOrd="4" destOrd="0" presId="urn:microsoft.com/office/officeart/2005/8/layout/pyramid3"/>
    <dgm:cxn modelId="{9EBBC489-BE1B-4712-B7C8-825CEEF9E5B0}" type="presParOf" srcId="{72CD4F9B-3C6B-4D89-B5AA-EE033C70FB1D}" destId="{0C30934E-BDEE-4D73-A5E7-E6244266A6E6}" srcOrd="0" destOrd="0" presId="urn:microsoft.com/office/officeart/2005/8/layout/pyramid3"/>
    <dgm:cxn modelId="{82796249-AA96-43FD-82BF-A8BF27B75F0B}" type="presParOf" srcId="{72CD4F9B-3C6B-4D89-B5AA-EE033C70FB1D}" destId="{63B11B7C-C87E-4888-918F-E9ADDD9F4CE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Rozpoznání potřeby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Hledání informací</a:t>
          </a:r>
          <a:endParaRPr lang="cs-CZ" dirty="0">
            <a:latin typeface="Century Gothic" panose="020B0502020202020204" pitchFamily="34" charset="0"/>
          </a:endParaRPr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Hodnocení alternativ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Rozhodnutí o koupi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E4B572F-B5CF-4C80-9068-71F871CC517F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Ponákupní chování</a:t>
          </a:r>
          <a:endParaRPr lang="cs-CZ" dirty="0">
            <a:latin typeface="Century Gothic" panose="020B0502020202020204" pitchFamily="34" charset="0"/>
          </a:endParaRPr>
        </a:p>
      </dgm:t>
    </dgm:pt>
    <dgm:pt modelId="{F48DBFE6-0392-4A40-A32B-253925C68CC9}" type="parTrans" cxnId="{96E86E74-AD96-4674-B54E-3DA945CDE214}">
      <dgm:prSet/>
      <dgm:spPr/>
      <dgm:t>
        <a:bodyPr/>
        <a:lstStyle/>
        <a:p>
          <a:endParaRPr lang="cs-CZ"/>
        </a:p>
      </dgm:t>
    </dgm:pt>
    <dgm:pt modelId="{C0570BF8-44E2-488A-B90B-6AE192F9F3E3}" type="sibTrans" cxnId="{96E86E74-AD96-4674-B54E-3DA945CDE214}">
      <dgm:prSet/>
      <dgm:spPr/>
      <dgm:t>
        <a:bodyPr/>
        <a:lstStyle/>
        <a:p>
          <a:endParaRPr lang="cs-CZ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A074F-E9A7-480B-B569-2AD5AF9127CF}" type="pres">
      <dgm:prSet presAssocID="{09AC630F-D906-4BE7-828D-A27868422122}" presName="parSpace" presStyleCnt="0"/>
      <dgm:spPr/>
    </dgm:pt>
    <dgm:pt modelId="{8B4ED7D4-639E-4617-BD93-FE70C7562E8B}" type="pres">
      <dgm:prSet presAssocID="{CE4B572F-B5CF-4C80-9068-71F871CC517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CB2939-BCF4-41E4-986C-548A2975F508}" type="presOf" srcId="{772AEA1D-0668-4F46-9312-8219A7E5FFCB}" destId="{B6674EC5-3BCA-4E43-B6BB-D873D7B6C5CA}" srcOrd="0" destOrd="0" presId="urn:microsoft.com/office/officeart/2005/8/layout/hChevron3"/>
    <dgm:cxn modelId="{DEF27A2C-ED50-4A39-9F9B-250E40EFF589}" type="presOf" srcId="{C5CF26A1-DE62-4111-8EA3-C1A620135AC7}" destId="{7E154908-AA86-4304-9A8B-3DE923FD2D19}" srcOrd="0" destOrd="0" presId="urn:microsoft.com/office/officeart/2005/8/layout/hChevron3"/>
    <dgm:cxn modelId="{6096FD0A-9950-4E88-9285-10ADE4DF851F}" type="presOf" srcId="{CE4B572F-B5CF-4C80-9068-71F871CC517F}" destId="{8B4ED7D4-639E-4617-BD93-FE70C7562E8B}" srcOrd="0" destOrd="0" presId="urn:microsoft.com/office/officeart/2005/8/layout/hChevron3"/>
    <dgm:cxn modelId="{67C284A7-DEE4-4873-9275-5BC2D84280E4}" type="presOf" srcId="{E5D6DC8C-0B42-4562-8ABB-E4F338B1998E}" destId="{AE602F5E-82C5-4122-BAFC-F18CD1D43EC0}" srcOrd="0" destOrd="0" presId="urn:microsoft.com/office/officeart/2005/8/layout/hChevron3"/>
    <dgm:cxn modelId="{83859098-E006-49D7-9D1B-2CF4D8D83060}" type="presOf" srcId="{5C4C05AB-F28D-4796-A040-79166D630A5E}" destId="{646A49BD-0C96-4F06-AD56-1DC7A750175E}" srcOrd="0" destOrd="0" presId="urn:microsoft.com/office/officeart/2005/8/layout/hChevron3"/>
    <dgm:cxn modelId="{96E86E74-AD96-4674-B54E-3DA945CDE214}" srcId="{25B9027D-9013-449F-AA53-56BBF9075072}" destId="{CE4B572F-B5CF-4C80-9068-71F871CC517F}" srcOrd="4" destOrd="0" parTransId="{F48DBFE6-0392-4A40-A32B-253925C68CC9}" sibTransId="{C0570BF8-44E2-488A-B90B-6AE192F9F3E3}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4E5A9437-6F6F-4F85-AB05-C202A4794040}" type="presOf" srcId="{25B9027D-9013-449F-AA53-56BBF9075072}" destId="{902693C1-9E8B-4BA2-99DC-92CF72CEE2B6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A11794DC-EAB7-4321-8021-E02D616EA7D4}" type="presParOf" srcId="{902693C1-9E8B-4BA2-99DC-92CF72CEE2B6}" destId="{B6674EC5-3BCA-4E43-B6BB-D873D7B6C5CA}" srcOrd="0" destOrd="0" presId="urn:microsoft.com/office/officeart/2005/8/layout/hChevron3"/>
    <dgm:cxn modelId="{51BE0EBA-984A-4075-8097-9AB6554C9086}" type="presParOf" srcId="{902693C1-9E8B-4BA2-99DC-92CF72CEE2B6}" destId="{CD6D9153-3D2E-422A-B6EE-7B55A23EECB7}" srcOrd="1" destOrd="0" presId="urn:microsoft.com/office/officeart/2005/8/layout/hChevron3"/>
    <dgm:cxn modelId="{1C29FF40-7108-4E99-A54B-555B67BAD03F}" type="presParOf" srcId="{902693C1-9E8B-4BA2-99DC-92CF72CEE2B6}" destId="{7E154908-AA86-4304-9A8B-3DE923FD2D19}" srcOrd="2" destOrd="0" presId="urn:microsoft.com/office/officeart/2005/8/layout/hChevron3"/>
    <dgm:cxn modelId="{5659BEAE-4D82-4578-B4DD-C681B713FFDA}" type="presParOf" srcId="{902693C1-9E8B-4BA2-99DC-92CF72CEE2B6}" destId="{76C81CE4-C65C-4FB3-9B68-A0012AC24DCC}" srcOrd="3" destOrd="0" presId="urn:microsoft.com/office/officeart/2005/8/layout/hChevron3"/>
    <dgm:cxn modelId="{72C8EFA0-2BC6-4574-BFAA-124910E4FA4C}" type="presParOf" srcId="{902693C1-9E8B-4BA2-99DC-92CF72CEE2B6}" destId="{AE602F5E-82C5-4122-BAFC-F18CD1D43EC0}" srcOrd="4" destOrd="0" presId="urn:microsoft.com/office/officeart/2005/8/layout/hChevron3"/>
    <dgm:cxn modelId="{37FB55E1-2608-4277-856E-D52574D2C751}" type="presParOf" srcId="{902693C1-9E8B-4BA2-99DC-92CF72CEE2B6}" destId="{07375FC3-C427-41B6-A3C8-E3D76417DC7C}" srcOrd="5" destOrd="0" presId="urn:microsoft.com/office/officeart/2005/8/layout/hChevron3"/>
    <dgm:cxn modelId="{1A0E82B7-553B-43CB-893E-9951F1318FFF}" type="presParOf" srcId="{902693C1-9E8B-4BA2-99DC-92CF72CEE2B6}" destId="{646A49BD-0C96-4F06-AD56-1DC7A750175E}" srcOrd="6" destOrd="0" presId="urn:microsoft.com/office/officeart/2005/8/layout/hChevron3"/>
    <dgm:cxn modelId="{911AA5A7-9C1B-423A-BA41-6BFD8A09D245}" type="presParOf" srcId="{902693C1-9E8B-4BA2-99DC-92CF72CEE2B6}" destId="{79BA074F-E9A7-480B-B569-2AD5AF9127CF}" srcOrd="7" destOrd="0" presId="urn:microsoft.com/office/officeart/2005/8/layout/hChevron3"/>
    <dgm:cxn modelId="{F8B6EB9E-1327-4233-A2EE-23E119262B85}" type="presParOf" srcId="{902693C1-9E8B-4BA2-99DC-92CF72CEE2B6}" destId="{8B4ED7D4-639E-4617-BD93-FE70C7562E8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Povědomí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Zvažování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Nákup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Známost</a:t>
          </a:r>
          <a:endParaRPr lang="cs-CZ" dirty="0">
            <a:latin typeface="Century Gothic" panose="020B0502020202020204" pitchFamily="34" charset="0"/>
          </a:endParaRPr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B2A91734-CAA4-44ED-AD95-15CFDAEB7193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Loajalita</a:t>
          </a:r>
          <a:endParaRPr lang="cs-CZ" dirty="0">
            <a:latin typeface="Century Gothic" panose="020B0502020202020204" pitchFamily="34" charset="0"/>
          </a:endParaRPr>
        </a:p>
      </dgm:t>
    </dgm:pt>
    <dgm:pt modelId="{E0359719-5CBB-4817-9BDE-86B9C8DEC504}" type="parTrans" cxnId="{F6A8C379-AD3D-4D44-9579-191DCD9C8D19}">
      <dgm:prSet/>
      <dgm:spPr/>
      <dgm:t>
        <a:bodyPr/>
        <a:lstStyle/>
        <a:p>
          <a:endParaRPr lang="cs-CZ"/>
        </a:p>
      </dgm:t>
    </dgm:pt>
    <dgm:pt modelId="{0ACA4F87-517A-4C9F-B65F-8288BD15A57B}" type="sibTrans" cxnId="{F6A8C379-AD3D-4D44-9579-191DCD9C8D19}">
      <dgm:prSet/>
      <dgm:spPr/>
      <dgm:t>
        <a:bodyPr/>
        <a:lstStyle/>
        <a:p>
          <a:endParaRPr lang="cs-CZ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A074F-E9A7-480B-B569-2AD5AF9127CF}" type="pres">
      <dgm:prSet presAssocID="{09AC630F-D906-4BE7-828D-A27868422122}" presName="parSpace" presStyleCnt="0"/>
      <dgm:spPr/>
    </dgm:pt>
    <dgm:pt modelId="{EC2CA5B1-F4EA-4A5C-9585-FE1B9DFB03ED}" type="pres">
      <dgm:prSet presAssocID="{B2A91734-CAA4-44ED-AD95-15CFDAEB719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059D0E-B997-42BA-8455-6E74502AFA3E}" type="presOf" srcId="{25B9027D-9013-449F-AA53-56BBF9075072}" destId="{902693C1-9E8B-4BA2-99DC-92CF72CEE2B6}" srcOrd="0" destOrd="0" presId="urn:microsoft.com/office/officeart/2005/8/layout/hChevron3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5344E90D-F828-48DA-8B3F-BF35DE44DCF5}" type="presOf" srcId="{E5D6DC8C-0B42-4562-8ABB-E4F338B1998E}" destId="{AE602F5E-82C5-4122-BAFC-F18CD1D43EC0}" srcOrd="0" destOrd="0" presId="urn:microsoft.com/office/officeart/2005/8/layout/hChevron3"/>
    <dgm:cxn modelId="{166EB723-6497-4214-B398-3E4EA9221265}" type="presOf" srcId="{772AEA1D-0668-4F46-9312-8219A7E5FFCB}" destId="{B6674EC5-3BCA-4E43-B6BB-D873D7B6C5CA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F6A8C379-AD3D-4D44-9579-191DCD9C8D19}" srcId="{25B9027D-9013-449F-AA53-56BBF9075072}" destId="{B2A91734-CAA4-44ED-AD95-15CFDAEB7193}" srcOrd="4" destOrd="0" parTransId="{E0359719-5CBB-4817-9BDE-86B9C8DEC504}" sibTransId="{0ACA4F87-517A-4C9F-B65F-8288BD15A57B}"/>
    <dgm:cxn modelId="{C4EE6B2A-EC19-4185-A4F6-48003E86728C}" type="presOf" srcId="{B2A91734-CAA4-44ED-AD95-15CFDAEB7193}" destId="{EC2CA5B1-F4EA-4A5C-9585-FE1B9DFB03ED}" srcOrd="0" destOrd="0" presId="urn:microsoft.com/office/officeart/2005/8/layout/hChevron3"/>
    <dgm:cxn modelId="{66E01147-2E3B-48F4-8249-419323496B1B}" type="presOf" srcId="{5C4C05AB-F28D-4796-A040-79166D630A5E}" destId="{646A49BD-0C96-4F06-AD56-1DC7A750175E}" srcOrd="0" destOrd="0" presId="urn:microsoft.com/office/officeart/2005/8/layout/hChevron3"/>
    <dgm:cxn modelId="{EB2B1064-84D0-4A1A-8898-2D89B0D7120C}" type="presOf" srcId="{C5CF26A1-DE62-4111-8EA3-C1A620135AC7}" destId="{7E154908-AA86-4304-9A8B-3DE923FD2D19}" srcOrd="0" destOrd="0" presId="urn:microsoft.com/office/officeart/2005/8/layout/hChevron3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09127271-7389-45AA-9696-C8E974F52305}" type="presParOf" srcId="{902693C1-9E8B-4BA2-99DC-92CF72CEE2B6}" destId="{B6674EC5-3BCA-4E43-B6BB-D873D7B6C5CA}" srcOrd="0" destOrd="0" presId="urn:microsoft.com/office/officeart/2005/8/layout/hChevron3"/>
    <dgm:cxn modelId="{ADDBE037-8B80-4E99-988D-AE8845DF96AA}" type="presParOf" srcId="{902693C1-9E8B-4BA2-99DC-92CF72CEE2B6}" destId="{CD6D9153-3D2E-422A-B6EE-7B55A23EECB7}" srcOrd="1" destOrd="0" presId="urn:microsoft.com/office/officeart/2005/8/layout/hChevron3"/>
    <dgm:cxn modelId="{521EE6AE-7B97-42B9-9840-85C4E92F119D}" type="presParOf" srcId="{902693C1-9E8B-4BA2-99DC-92CF72CEE2B6}" destId="{7E154908-AA86-4304-9A8B-3DE923FD2D19}" srcOrd="2" destOrd="0" presId="urn:microsoft.com/office/officeart/2005/8/layout/hChevron3"/>
    <dgm:cxn modelId="{0A1451ED-533C-4326-A725-49D4167AFBCB}" type="presParOf" srcId="{902693C1-9E8B-4BA2-99DC-92CF72CEE2B6}" destId="{76C81CE4-C65C-4FB3-9B68-A0012AC24DCC}" srcOrd="3" destOrd="0" presId="urn:microsoft.com/office/officeart/2005/8/layout/hChevron3"/>
    <dgm:cxn modelId="{508B7EB9-6C2F-4B1D-84B2-DC693D840DBE}" type="presParOf" srcId="{902693C1-9E8B-4BA2-99DC-92CF72CEE2B6}" destId="{AE602F5E-82C5-4122-BAFC-F18CD1D43EC0}" srcOrd="4" destOrd="0" presId="urn:microsoft.com/office/officeart/2005/8/layout/hChevron3"/>
    <dgm:cxn modelId="{8AA0E9D2-F56D-4D90-B248-C214B4B4D6E5}" type="presParOf" srcId="{902693C1-9E8B-4BA2-99DC-92CF72CEE2B6}" destId="{07375FC3-C427-41B6-A3C8-E3D76417DC7C}" srcOrd="5" destOrd="0" presId="urn:microsoft.com/office/officeart/2005/8/layout/hChevron3"/>
    <dgm:cxn modelId="{8A13FD36-C4C5-49F6-900B-C546A14D3458}" type="presParOf" srcId="{902693C1-9E8B-4BA2-99DC-92CF72CEE2B6}" destId="{646A49BD-0C96-4F06-AD56-1DC7A750175E}" srcOrd="6" destOrd="0" presId="urn:microsoft.com/office/officeart/2005/8/layout/hChevron3"/>
    <dgm:cxn modelId="{367D8436-D540-45B8-BD35-98B161B61618}" type="presParOf" srcId="{902693C1-9E8B-4BA2-99DC-92CF72CEE2B6}" destId="{79BA074F-E9A7-480B-B569-2AD5AF9127CF}" srcOrd="7" destOrd="0" presId="urn:microsoft.com/office/officeart/2005/8/layout/hChevron3"/>
    <dgm:cxn modelId="{B446E1B6-6CA2-4159-8D83-12B5FC5ECDED}" type="presParOf" srcId="{902693C1-9E8B-4BA2-99DC-92CF72CEE2B6}" destId="{EC2CA5B1-F4EA-4A5C-9585-FE1B9DFB03E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C02AD-5E84-46BD-A24B-264C240971EB}">
      <dsp:nvSpPr>
        <dsp:cNvPr id="0" name=""/>
        <dsp:cNvSpPr/>
      </dsp:nvSpPr>
      <dsp:spPr>
        <a:xfrm rot="10800000">
          <a:off x="0" y="0"/>
          <a:ext cx="6096000" cy="8127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Odeslání</a:t>
          </a:r>
        </a:p>
      </dsp:txBody>
      <dsp:txXfrm rot="-10800000">
        <a:off x="1066799" y="0"/>
        <a:ext cx="3962400" cy="812799"/>
      </dsp:txXfrm>
    </dsp:sp>
    <dsp:sp modelId="{4E3F48F1-698B-4149-B884-B6B5ED62165A}">
      <dsp:nvSpPr>
        <dsp:cNvPr id="0" name=""/>
        <dsp:cNvSpPr/>
      </dsp:nvSpPr>
      <dsp:spPr>
        <a:xfrm rot="10800000">
          <a:off x="609600" y="812800"/>
          <a:ext cx="4876800" cy="8127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Doručení</a:t>
          </a:r>
        </a:p>
      </dsp:txBody>
      <dsp:txXfrm rot="-10800000">
        <a:off x="1463039" y="812800"/>
        <a:ext cx="3169920" cy="812799"/>
      </dsp:txXfrm>
    </dsp:sp>
    <dsp:sp modelId="{40092554-E56F-418F-90C9-A02175EA5E86}">
      <dsp:nvSpPr>
        <dsp:cNvPr id="0" name=""/>
        <dsp:cNvSpPr/>
      </dsp:nvSpPr>
      <dsp:spPr>
        <a:xfrm rot="10800000">
          <a:off x="1219200" y="1625600"/>
          <a:ext cx="3657600" cy="8127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Přečtení</a:t>
          </a:r>
        </a:p>
      </dsp:txBody>
      <dsp:txXfrm rot="-10800000">
        <a:off x="1859280" y="1625600"/>
        <a:ext cx="2377440" cy="812799"/>
      </dsp:txXfrm>
    </dsp:sp>
    <dsp:sp modelId="{D0A453A7-40AB-4CAF-A084-AA7DC5CA2F1D}">
      <dsp:nvSpPr>
        <dsp:cNvPr id="0" name=""/>
        <dsp:cNvSpPr/>
      </dsp:nvSpPr>
      <dsp:spPr>
        <a:xfrm rot="10800000">
          <a:off x="1828800" y="2438400"/>
          <a:ext cx="2438400" cy="8127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Proklik</a:t>
          </a:r>
        </a:p>
      </dsp:txBody>
      <dsp:txXfrm rot="-10800000">
        <a:off x="2255520" y="2438400"/>
        <a:ext cx="1584960" cy="812799"/>
      </dsp:txXfrm>
    </dsp:sp>
    <dsp:sp modelId="{0C30934E-BDEE-4D73-A5E7-E6244266A6E6}">
      <dsp:nvSpPr>
        <dsp:cNvPr id="0" name=""/>
        <dsp:cNvSpPr/>
      </dsp:nvSpPr>
      <dsp:spPr>
        <a:xfrm rot="10800000">
          <a:off x="2438400" y="3251199"/>
          <a:ext cx="1219200" cy="8127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Konverze</a:t>
          </a:r>
        </a:p>
      </dsp:txBody>
      <dsp:txXfrm rot="-10800000">
        <a:off x="2438400" y="3251199"/>
        <a:ext cx="1219200" cy="81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2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842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77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928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97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3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13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37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http://blog.h1.cz/aktualne/2-nejcastejsi-myty-o-bounce-rate/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85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https://youtube-creators.googleblog.com/2012/08/youtube-now-why-we-focus-on-watch-time.html</a:t>
            </a:r>
          </a:p>
          <a:p>
            <a:r>
              <a:rPr lang="cs-CZ" dirty="0" smtClean="0"/>
              <a:t>Jedná se o celkový</a:t>
            </a:r>
            <a:r>
              <a:rPr lang="cs-CZ" baseline="0" dirty="0" smtClean="0"/>
              <a:t> počet hodin na youtube. Tedy videa, který jsou kvalitní a dokoukaná a navíc generují angažovanost a dále také motivují uživtele na Youtube zůstat.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9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028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https://www.krutis.com/co-je-to-internetovy-marketing/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1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8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Přehled</a:t>
            </a:r>
            <a:r>
              <a:rPr lang="cs-CZ" baseline="0" dirty="0"/>
              <a:t> šablon: https://www.templatemonster.com/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31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77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Case study Profesia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819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055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03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994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4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4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Kleiner</a:t>
            </a:r>
            <a:r>
              <a:rPr lang="cs-CZ" baseline="0" dirty="0"/>
              <a:t> Perkins – Internet trends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150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74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995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o tom, jak</a:t>
            </a:r>
            <a:r>
              <a:rPr lang="cs-CZ" baseline="0" dirty="0"/>
              <a:t> fungují vyhledávače: </a:t>
            </a:r>
            <a:r>
              <a:rPr lang="cs-CZ" dirty="0"/>
              <a:t>Janouch, 2017 – Internetový</a:t>
            </a:r>
            <a:r>
              <a:rPr lang="cs-CZ" baseline="0" dirty="0"/>
              <a:t> marketing s.29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874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o tom, jak</a:t>
            </a:r>
            <a:r>
              <a:rPr lang="cs-CZ" baseline="0" dirty="0"/>
              <a:t> fungují vyhledávače: </a:t>
            </a:r>
            <a:r>
              <a:rPr lang="cs-CZ" dirty="0"/>
              <a:t>Janouch, 2017 – Internetový</a:t>
            </a:r>
            <a:r>
              <a:rPr lang="cs-CZ" baseline="0" dirty="0"/>
              <a:t> marketing s.29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160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375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844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Morgan Stanley Research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39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39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843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65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30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64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351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125-C37C-4A02-98FE-C91C53C72C5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29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Pohyb kurzoru mimo stránku,</a:t>
            </a:r>
            <a:r>
              <a:rPr lang="cs-CZ" baseline="0" dirty="0"/>
              <a:t> pohyb po stránce – v moment scrollování</a:t>
            </a:r>
          </a:p>
          <a:p>
            <a:r>
              <a:rPr lang="cs-CZ" baseline="0" dirty="0"/>
              <a:t>Nabídnout můžeme: e-book, věrnostní program, slevu nebo jinou formu podpory prodeje, radu nebo tip.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856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66% emailů na mobilu a tabletu – Report</a:t>
            </a:r>
            <a:r>
              <a:rPr lang="cs-CZ" baseline="0" dirty="0"/>
              <a:t> Movable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541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66% emailů na mobilu a tabletu – Report</a:t>
            </a:r>
            <a:r>
              <a:rPr lang="cs-CZ" baseline="0" dirty="0"/>
              <a:t> Movable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539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Konverze nemusí být cílem newsletteru. Pokud dlouhodobě newsletter zákazník</a:t>
            </a:r>
            <a:r>
              <a:rPr lang="cs-CZ" baseline="0" dirty="0"/>
              <a:t> otevírá, případně se proklikává na web, kde stráví rozumné množství času, je jasné, že newsletter plní funkci zvyšování povědomí o značce. V moment nákupního rozhodnutí pak bude tato dlouhodobá komunikace hrát roli. Newsletter může fungovat jako nástroj budování vztahu.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18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26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https://www.mediaguru.cz/medialni-slovnik/viralni-marketing/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388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https://www.mediaguru.cz/medialni-slovnik/viralni-marketing/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54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324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0636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217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78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45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758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131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7946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66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164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31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334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003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583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328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798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092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343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https://sherrieg.com/strategy/see-think-do-model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34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004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0006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6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Zenith advertising</a:t>
            </a:r>
            <a:r>
              <a:rPr lang="cs-CZ" baseline="0" dirty="0"/>
              <a:t> expenditure forecast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952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3807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004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5890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373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95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925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860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795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119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https://visibility.sk/blog/see-think-do-care-zjednodusi-kazdy-marketingovy-projekt/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4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517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8495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6598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67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http://www.spir.cz/internetova-reklama-hlasi-rekordni-investice-za-lonsky-rok-temer-20-miliard-korun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B93B6F2-BD93-4F2E-BFBE-356C16A30589}" type="datetimeFigureOut">
              <a:rPr lang="cs-CZ" smtClean="0"/>
              <a:t>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1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monster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16AzLYfAzw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&amp;v=FHtvDA0W34I" TargetMode="External"/><Relationship Id="rId5" Type="http://schemas.openxmlformats.org/officeDocument/2006/relationships/hyperlink" Target="https://www.youtube.com/watch?time_continue=2&amp;v=ynvKWYvyCqw" TargetMode="External"/><Relationship Id="rId4" Type="http://schemas.openxmlformats.org/officeDocument/2006/relationships/hyperlink" Target="https://www.youtube.com/watch?time_continue=3&amp;v=cBlRbrB_Gnc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2. Tutoriál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16216" y="3723878"/>
            <a:ext cx="245605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Ing. Martin Klepek,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forem prostředků v ČR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82" t="21301" r="40550" b="27600"/>
          <a:stretch/>
        </p:blipFill>
        <p:spPr>
          <a:xfrm>
            <a:off x="1619672" y="667597"/>
            <a:ext cx="6192688" cy="44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forem prostředků v ČR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82" t="24100" r="40550" b="20601"/>
          <a:stretch/>
        </p:blipFill>
        <p:spPr>
          <a:xfrm>
            <a:off x="1979712" y="703189"/>
            <a:ext cx="5256584" cy="41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1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Existuje množství nástrojů marketingové komunikace, přičemž každý z nich má svůj specifický význam.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latí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že při výběru nástrojů je nutné zvažovat, co je cílem.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Obecné cíle komunikace: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Zvyšování návštěvnosti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Prodej produktů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Budování značky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Specifická bude také komunikace pro B2C a B2B trh.</a:t>
            </a: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Nástroje online marketingkové komunikace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Metrika je termín označující přímé číselné měřítko, které reprezentuje kus obchodních dat ve vztahu jednoho nebo více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rozměrů.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Jestliže firma sleduje měřítka ve více než jednom rozměru, například hrubé tržby podle území a času, dělá multidimenzionální analýzu.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Velmi populární je měřit konverze.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jsou konverze podle vás?</a:t>
            </a:r>
          </a:p>
          <a:p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Od obecných cílů ke konkrétním metrikám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Klíčové ukazatele výkonnosti KPI jsou indikátory, ukazatele či metriky výkonnosti přiřazené procesu, službě, organizačnímu útvaru, celé organizaci, které vyjadřují požadovanou výkonnost (kvalitu, efektivnost nebo hospodárnost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KPI je tedy jednoduše metrika, která se váže na cíl</a:t>
            </a:r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Příklad:</a:t>
            </a:r>
          </a:p>
          <a:p>
            <a:pPr lvl="1"/>
            <a:r>
              <a:rPr lang="pl-PL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 je prodej 10 000ks aplikace za měsíc</a:t>
            </a:r>
          </a:p>
          <a:p>
            <a:pPr lvl="1"/>
            <a:r>
              <a:rPr lang="pl-PL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polovině měsíce je prodáno 3500ks</a:t>
            </a:r>
          </a:p>
          <a:p>
            <a:pPr lvl="1"/>
            <a:r>
              <a:rPr lang="pl-PL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KPI je plněno na 35%</a:t>
            </a:r>
          </a:p>
          <a:p>
            <a:pPr lvl="1"/>
            <a:r>
              <a:rPr lang="pl-PL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nám tato situace indikuje pro makretingové řízení?</a:t>
            </a: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Key performance indicators (KPI) [kej pí áj]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CTR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Click through rate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Míra proklikovosti, je základní metrika pro měření úspěšnosti online reklamy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Výpočet bere do úvahy počet zobrazení a počet kliknutí:</a:t>
            </a:r>
          </a:p>
          <a:p>
            <a:r>
              <a:rPr lang="pl-PL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CTR = (číslo kliků / číslo zobrazení) * 100</a:t>
            </a:r>
          </a:p>
          <a:p>
            <a:r>
              <a:rPr lang="pl-PL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CTR = (100/10000) * 100 = 1 %</a:t>
            </a:r>
          </a:p>
          <a:p>
            <a:endParaRPr lang="pl-PL" alt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CPC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Costs per click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Náklady na kliknutí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Výpočet bere do úvahy smluvenou sumu za proklik a počet kliknutí:</a:t>
            </a:r>
          </a:p>
          <a:p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CPC = Cost to an Advertiser /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počet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kliků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Cost to an Advertiser: </a:t>
            </a:r>
            <a:r>
              <a:rPr lang="en-US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€</a:t>
            </a:r>
            <a:r>
              <a:rPr lang="en-US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* 1 000 = 2 000</a:t>
            </a:r>
          </a:p>
          <a:p>
            <a:r>
              <a:rPr lang="en-US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Objednatel</a:t>
            </a:r>
            <a:r>
              <a:rPr lang="en-US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musí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zaplatit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2 000 €.</a:t>
            </a:r>
          </a:p>
          <a:p>
            <a:endParaRPr lang="pl-PL" alt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CPM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Costs per mile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Náklady na zobrazení tisícovce lidí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Výpočet bere do úvahy smluvenou sumu za tisích zobrazení a počet zobrazení:</a:t>
            </a:r>
          </a:p>
          <a:p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CPM = Cost to an Advertiser * 1 000 /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Počet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zobrazení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Cost to an Advertiser = 5 € </a:t>
            </a:r>
            <a:r>
              <a:rPr lang="en-US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* 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(200 000/1 000) = 1 000</a:t>
            </a:r>
          </a:p>
          <a:p>
            <a:r>
              <a:rPr lang="en-US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Objednatel</a:t>
            </a:r>
            <a:r>
              <a:rPr lang="en-US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musí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zaplatit</a:t>
            </a:r>
            <a:r>
              <a:rPr lang="en-US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1 000 €.</a:t>
            </a:r>
          </a:p>
          <a:p>
            <a:endParaRPr lang="pl-PL" alt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ENGAGEMENT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Angažovanost spotřebitele s obsahem na sociálních sítích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Nominální počet lajků, komentářů, prokliků a sdílení, které následné zvyšují dosah (REACH) obsahu.</a:t>
            </a:r>
          </a:p>
          <a:p>
            <a:r>
              <a:rPr lang="pl-PL" alt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REACH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Kolik lidí obsah „vidělo” ve svém newsfeedu.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Dělíme na organický a na placený.</a:t>
            </a: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BOUNCE RATE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Míra okamžitého opuštění</a:t>
            </a:r>
          </a:p>
          <a:p>
            <a:r>
              <a:rPr lang="pl-PL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Okamžité opuštění je návštěva jedné stránky na vašem webu. Ve službě Analytics se okamžité opuštění počítá jako návštěva, která iniciuje pouze jeden požadavek na server </a:t>
            </a:r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Analytics. 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Například </a:t>
            </a:r>
            <a:r>
              <a:rPr lang="pl-PL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když uživatel otevře jedinou stránku na vašem webu a poté z ní odejde, aniž by při této návštěvě vyvolal jakýkoli další požadavek na server Analytics</a:t>
            </a:r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vysoká míra Bounce Rate špatná?</a:t>
            </a:r>
            <a:endParaRPr lang="pl-PL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pl-PL" alt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Návaznost na první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tutoriál</a:t>
            </a:r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Vývoj prostředků e-marketingu ve světě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Vývoj prostředků e-marketingu u nás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Nástroje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e-marketingu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STDC Model a proces akvizice zákazníka</a:t>
            </a:r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Obsah </a:t>
            </a:r>
            <a:r>
              <a:rPr lang="cs-CZ" b="1" dirty="0" smtClean="0">
                <a:latin typeface="Enriqueta" panose="02000000000000000000" pitchFamily="2" charset="0"/>
              </a:rPr>
              <a:t>tutoriálu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VIEWS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Počet shlédnutí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Počet lidí, kteří shlédli video bez rozlišení délky shlédnutí</a:t>
            </a:r>
          </a:p>
          <a:p>
            <a:r>
              <a:rPr lang="cs-CZ" alt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AVARAGE VIEW DURATION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Průměrný čas shlédnutí identifikuje kolik v průměru bylo z videa shlédnuto. </a:t>
            </a:r>
          </a:p>
          <a:p>
            <a:r>
              <a:rPr lang="cs-CZ" altLang="cs-CZ" sz="20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AUDIENCE RETENTION</a:t>
            </a:r>
            <a:endParaRPr lang="pl-PL" altLang="cs-CZ" sz="2000" b="1" u="sng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Průměrná procentuální délka videa, kterou uživatelé shlédli</a:t>
            </a:r>
          </a:p>
          <a:p>
            <a:endParaRPr lang="pl-PL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pl-PL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konkrétně Youtube nyní upřednostňuje?</a:t>
            </a:r>
          </a:p>
          <a:p>
            <a:pPr lvl="1"/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Nejčastěji využívané indikátory úspěchu v onlinu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Marketingová komunikace na internetu</a:t>
            </a:r>
          </a:p>
        </p:txBody>
      </p:sp>
      <p:pic>
        <p:nvPicPr>
          <p:cNvPr id="1026" name="Picture 2" descr="Rozdělení internetového marketingu v roce 2007, Kruti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3189"/>
            <a:ext cx="6840760" cy="43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6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Metrika je termín označující přímé číselné měřítko, které reprezentuje kus obchodních dat ve vztahu jednoho nebo více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rozměrů.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Jestliže firma sleduje měřítka ve více než jednom rozměru, například hrubé tržby podle území a času, dělá multidimenzionální analýzu.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Velmi populární je měřit konverze.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jsou konverze podle vás?</a:t>
            </a:r>
          </a:p>
          <a:p>
            <a:endParaRPr lang="cs-CZ" alt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Od obecných cílů ke konkrétním metrikám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Ústřední nástroj marketingové komunikace na internetu.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na ni navázáno mnoho dalších nástrojů e-marketingu.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SEO – bez webu není co optimalizovat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PPC – bez webu není kam zákazníky směřovat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Sociální média – můžeme zde fungovat bez webu?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 e-commerce také místo, kde dochází k transakci.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je novodobá výkladní skříň značky.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Ceny webové stránky se díky různým technologiím výrazně liší.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postavený od nuly (v kódu je pouze to co potřebujete)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Řešení postavené na </a:t>
            </a:r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šabloně</a:t>
            </a:r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(wordpress, joomla, prestashop, woocommerce)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Webová stránka</a:t>
            </a:r>
          </a:p>
        </p:txBody>
      </p:sp>
    </p:spTree>
    <p:extLst>
      <p:ext uri="{BB962C8B-B14F-4D97-AF65-F5344CB8AC3E}">
        <p14:creationId xmlns:p14="http://schemas.microsoft.com/office/powerpoint/2010/main" val="75274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Prosazuje se uživatelské testování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Kvalitativní rozhovory a focus group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Card-sorting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Kvantitativní testy použitelnosti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Eyetrackingové a mousetrackingové studie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A/B testování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 všemi těmito metodami roste efektivita webu, ale zároveň také náklady na pořízení stránky.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Webová stránka – trendy při tvorbě webu</a:t>
            </a:r>
          </a:p>
        </p:txBody>
      </p:sp>
      <p:pic>
        <p:nvPicPr>
          <p:cNvPr id="3074" name="Picture 2" descr="http://www.fostermilo.com/images/IMG_7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1" y="1131590"/>
            <a:ext cx="2256185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7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Proces vytváření zpětných odkazů.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Situace, kdy na různých webech umisťujete, nebo vaši partneři umisťují odkaz na vaši stránku.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Linkbuilding je dlouhodobá činnost, která si klade za cíl navázání partnerství, tvorbu autority z vlastního webu/osob a získávání zmínek v podobě textu, odkazu či obrázku, vedoucí k propagaci webových stránek.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Linkbuilding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link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1830"/>
            <a:ext cx="3364101" cy="16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rofesi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7" y="4106098"/>
            <a:ext cx="989192" cy="6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Microsite (někdy nazývané minisite, weblet či podpůrný web) patří mezi moderní marketingové nástroje.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Jde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 malé weby zaměřené jedním konkrétním směrem, např. na propagaci nového výrobku či služby.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Díky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této specializaci microsite dosahují marketingových cílů snáze a s nižšími náklady, než by se to podařilo stránkám včleněným do firemního webu.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Microsite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alý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rozsah (microsite má obvykle 3–8 stran)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ednoduchá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často neobvykle řešená navigace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reativnější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grafika, microsite hojně obsahují dynamické efekty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yšší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interaktivita s uživateli (při tvorbě microsite se často využívá flash)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aměření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užší cílovou skupinu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enší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důraz na přístupnost a použitelnost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odpora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virálního šíření informací, propojení na sociální sítě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Microsite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Sociální média</a:t>
            </a:r>
          </a:p>
        </p:txBody>
      </p:sp>
      <p:pic>
        <p:nvPicPr>
          <p:cNvPr id="2050" name="Picture 2" descr="https://fredcavazza.files.wordpress.com/2017/04/panorama-ms-2017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4705208" cy="50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5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Sociální média a marketéři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82" t="20601" r="20469" b="15700"/>
          <a:stretch/>
        </p:blipFill>
        <p:spPr>
          <a:xfrm>
            <a:off x="467544" y="703189"/>
            <a:ext cx="7386206" cy="4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Reklama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Public Relations (PR)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Osobní prodej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Přímý marketing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Podpora prodeje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Eventy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WOM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Komunikační mix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5606"/>
            <a:ext cx="38719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Paid – Earned - Owned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Rozdělení sociálních médií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Sociální sítě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Obsahové komunity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Virtuální herní světy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Virtuální sociální světy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Blogy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Kolaborativní projekty</a:t>
            </a:r>
          </a:p>
          <a:p>
            <a:pPr lvl="1"/>
            <a:endParaRPr 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Sociální média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31" t="54200" r="29131" b="23401"/>
          <a:stretch/>
        </p:blipFill>
        <p:spPr>
          <a:xfrm rot="19689281">
            <a:off x="3446049" y="2144101"/>
            <a:ext cx="5976575" cy="1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Sociální média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63" t="19201" r="23225" b="16400"/>
          <a:stretch/>
        </p:blipFill>
        <p:spPr>
          <a:xfrm>
            <a:off x="1331640" y="733659"/>
            <a:ext cx="6192688" cy="4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32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Sociální média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355726"/>
            <a:ext cx="8280920" cy="180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Než dočtete do konce tuto krátkou větu, lidé po celé planetě v nejpopulárnějším vyhledávači Google zadají okolo 315 000 dotazů k vyhledání. Za měsíc je to 167 miliard dotazů a za rok okolo dvou trilionů!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SEO – optimalizace webu pro vyhledávače</a:t>
            </a:r>
          </a:p>
        </p:txBody>
      </p:sp>
    </p:spTree>
    <p:extLst>
      <p:ext uri="{BB962C8B-B14F-4D97-AF65-F5344CB8AC3E}">
        <p14:creationId xmlns:p14="http://schemas.microsoft.com/office/powerpoint/2010/main" val="1979902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Vyhledávače obsahují: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Porgramy pro procházení stránek (Crawling)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Programy pro indexaci stránek (Indexing)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Algoritmy pro řazení stránek (Ranking)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Databáze stránek a dokumentů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Řada informací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Google má proto datacentra po celém světě plné serverů a diskových polí.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SEO – optimalizace webu pro vyhledávače</a:t>
            </a:r>
          </a:p>
        </p:txBody>
      </p:sp>
    </p:spTree>
    <p:extLst>
      <p:ext uri="{BB962C8B-B14F-4D97-AF65-F5344CB8AC3E}">
        <p14:creationId xmlns:p14="http://schemas.microsoft.com/office/powerpoint/2010/main" val="720084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Optimalizovaná stránka má větší šanci umístit se výše ve výsledcích vyhledávání.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75% uživatelů nikdy nenahlédne na druhou stránku výsledků vyhledávání.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Probíhá pomocí úpravy html kódu, ze kterého Crawlers čerpají informace pro indexaci informací na webu.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Pozice ve vyhledávači nelze garantovat! Pokud vám někdy někdo toto nabídne, nemluví pravdu!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Být vysoko je jedna věc, ale je nutné být vysoko také při vysoce konverzních klíčových slovech. Tam je ovšem konkurence největší.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SEO – optimalizace webu pro vyhledávače</a:t>
            </a:r>
          </a:p>
        </p:txBody>
      </p:sp>
    </p:spTree>
    <p:extLst>
      <p:ext uri="{BB962C8B-B14F-4D97-AF65-F5344CB8AC3E}">
        <p14:creationId xmlns:p14="http://schemas.microsoft.com/office/powerpoint/2010/main" val="3345717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Vytvářet stránku primárně pro uživatele, ne pro vyhledávače.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Neklamat návštěvníky stránky.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Vyhnout se trikům pro vylepšení pozice ve vyhledávačích.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Zamyslet se nad tím, co dělá stránku unikátní a udělat ji opravdu výjimečnou v daném oboru.</a:t>
            </a: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SEO – doporučení od vyhledávače Google</a:t>
            </a:r>
          </a:p>
        </p:txBody>
      </p:sp>
    </p:spTree>
    <p:extLst>
      <p:ext uri="{BB962C8B-B14F-4D97-AF65-F5344CB8AC3E}">
        <p14:creationId xmlns:p14="http://schemas.microsoft.com/office/powerpoint/2010/main" val="690236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Mobilní marketing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439" t="23400" r="22831" b="17100"/>
          <a:stretch/>
        </p:blipFill>
        <p:spPr>
          <a:xfrm>
            <a:off x="1187624" y="703189"/>
            <a:ext cx="6408712" cy="39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4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Komunikace a propagace prostřednictvím chytrého telefonu, mobilního telefonu nebo tabletu. 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Odlišením je mobilita zařízení, na kterém je komuniakce zobrazena.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Jedná se o statické nebo dynamické reklamy, SMS nebo MMS.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poslední době jsou populární geolokační služby, které do sebe imlementují sociální sítě.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Reklama v zařízení tak využije aktuální polohy člověka.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Neustálé připojení mobilního telefonu k internetu.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Stírá se rozdíl mezi mobilním marketingem a marketingovou komunikací na sociálních sítích a online reklamou.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Mobilní marketing</a:t>
            </a:r>
          </a:p>
        </p:txBody>
      </p:sp>
    </p:spTree>
    <p:extLst>
      <p:ext uri="{BB962C8B-B14F-4D97-AF65-F5344CB8AC3E}">
        <p14:creationId xmlns:p14="http://schemas.microsoft.com/office/powerpoint/2010/main" val="2998168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Vysoce účinný nástroj u produktů se kterými je spojena určitá </a:t>
            </a:r>
            <a:r>
              <a:rPr lang="cs-CZ" sz="2000" b="1" u="sng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expertní znalost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: konzultační služby, finanční služby, koučování a mentorování, vzdělávání, průmyslová odvětví na B2B trhu, webdesign a IT obecně.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Možný prostředek pro překonání nehmatatelnosti služby – vyzkoušení zdarma.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 složitých produktů nástroj vysvětlení problematiky a popis hodnoty a přínosů pro zákazníka.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Efektivní na B2B trhu jako nástroj získávání zpětné vazby.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 registraci je možné získávat další emailové adresy a rozšiřovat emailingový list.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Během webináře může docházet k interakci.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Webináře</a:t>
            </a:r>
          </a:p>
        </p:txBody>
      </p:sp>
    </p:spTree>
    <p:extLst>
      <p:ext uri="{BB962C8B-B14F-4D97-AF65-F5344CB8AC3E}">
        <p14:creationId xmlns:p14="http://schemas.microsoft.com/office/powerpoint/2010/main" val="404812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chování lidí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64" t="23400" r="22831" b="14301"/>
          <a:stretch/>
        </p:blipFill>
        <p:spPr>
          <a:xfrm>
            <a:off x="971600" y="703189"/>
            <a:ext cx="6864933" cy="4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20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novém prostředí, kde se firmy a značky stávají mediálními společnostmi s přímým dosahem na své zákazníky je kvalitní obsah velmi důležitý.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Nemůže ovšem fungovat odděleně od dalších nástrojů jako je linkbuilding, SEO, PPC, remarketing a sociální sítě.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„Interaktivní obsah v sobě spojuje životně důležité prvky pro business: přitahuje publikum, zvyšuje odezvu na sdělení, podporuje návštěvnost webových stránek a má vyšší konverzní poměr“    Agentura ResultsFirst (San Jose)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Kalkulačky, formuláře, automatické výpočty, zájmové mapy, geolokace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Obsahový marketing</a:t>
            </a:r>
          </a:p>
        </p:txBody>
      </p:sp>
    </p:spTree>
    <p:extLst>
      <p:ext uri="{BB962C8B-B14F-4D97-AF65-F5344CB8AC3E}">
        <p14:creationId xmlns:p14="http://schemas.microsoft.com/office/powerpoint/2010/main" val="4101572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novém prostředí, kde se firmy a značky stávají mediálními společnostmi s přímým dosahem na své zákazníky je kvalitní obsah velmi důležitý.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Obsahový marketing</a:t>
            </a:r>
            <a:endParaRPr lang="cs-CZ" b="1" dirty="0">
              <a:latin typeface="Enriqueta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15816" y="2190402"/>
            <a:ext cx="1944216" cy="19442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al 4"/>
          <p:cNvSpPr/>
          <p:nvPr/>
        </p:nvSpPr>
        <p:spPr>
          <a:xfrm>
            <a:off x="4355976" y="2211710"/>
            <a:ext cx="1944216" cy="194421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1547664" y="276646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Enriqueta" panose="02000000000000000000" pitchFamily="2" charset="0"/>
              </a:rPr>
              <a:t>Co lidem chcete říct</a:t>
            </a:r>
            <a:endParaRPr lang="cs-CZ" dirty="0">
              <a:latin typeface="Enriquet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76646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Enriqueta" panose="02000000000000000000" pitchFamily="2" charset="0"/>
              </a:rPr>
              <a:t>Co lidi zajímá</a:t>
            </a:r>
            <a:endParaRPr lang="cs-CZ" dirty="0">
              <a:latin typeface="Enriquet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13461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Enriqueta" panose="02000000000000000000" pitchFamily="2" charset="0"/>
              </a:rPr>
              <a:t>Skvělý obsah</a:t>
            </a:r>
            <a:endParaRPr lang="cs-CZ" dirty="0">
              <a:latin typeface="Enriqueta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23044" y="3509595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2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  <p:bldP spid="7" grpId="0"/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Plošná reklama – vůbec první reklama, která se objevila na internetu: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Bannery, popupy, buttons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Zápisy do katalogů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PPC – pay per click systémy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Adwords – nejrozšířenější reklamní síť od sloečnosti Google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Sklik – statečně bojující český konkurent Seznam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Etarget – kumuluje velké zpravodajské a zájmové portály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Facebook – nový a rychle rostoucí prostor pro online reklamu</a:t>
            </a:r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Online reklama</a:t>
            </a:r>
          </a:p>
        </p:txBody>
      </p:sp>
    </p:spTree>
    <p:extLst>
      <p:ext uri="{BB962C8B-B14F-4D97-AF65-F5344CB8AC3E}">
        <p14:creationId xmlns:p14="http://schemas.microsoft.com/office/powerpoint/2010/main" val="3417955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80219"/>
            <a:ext cx="2513736" cy="612563"/>
          </a:xfrm>
        </p:spPr>
        <p:txBody>
          <a:bodyPr>
            <a:normAutofit fontScale="90000"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Remarketing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22795" t="18387" r="23978" b="20894"/>
          <a:stretch/>
        </p:blipFill>
        <p:spPr>
          <a:xfrm>
            <a:off x="5482000" y="1367585"/>
            <a:ext cx="3257077" cy="20900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86061"/>
            <a:ext cx="3870932" cy="294253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/>
          <a:srcRect l="18888" t="11852" r="19479" b="19135"/>
          <a:stretch/>
        </p:blipFill>
        <p:spPr>
          <a:xfrm>
            <a:off x="411480" y="1489169"/>
            <a:ext cx="3362996" cy="21181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2" y="1286061"/>
            <a:ext cx="3870932" cy="2942537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>
            <a:off x="4174173" y="1489169"/>
            <a:ext cx="834361" cy="398798"/>
          </a:xfrm>
          <a:prstGeom prst="rightArrow">
            <a:avLst/>
          </a:prstGeom>
          <a:gradFill flip="none" rotWithShape="1">
            <a:gsLst>
              <a:gs pos="0">
                <a:srgbClr val="598B91">
                  <a:shade val="30000"/>
                  <a:satMod val="115000"/>
                </a:srgbClr>
              </a:gs>
              <a:gs pos="50000">
                <a:srgbClr val="598B91">
                  <a:shade val="67500"/>
                  <a:satMod val="115000"/>
                </a:srgbClr>
              </a:gs>
              <a:gs pos="100000">
                <a:srgbClr val="598B9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6" name="Šipka doprava 15"/>
          <p:cNvSpPr/>
          <p:nvPr/>
        </p:nvSpPr>
        <p:spPr>
          <a:xfrm rot="10800000">
            <a:off x="4174172" y="3058844"/>
            <a:ext cx="834361" cy="398798"/>
          </a:xfrm>
          <a:prstGeom prst="rightArrow">
            <a:avLst/>
          </a:prstGeom>
          <a:gradFill flip="none" rotWithShape="1">
            <a:gsLst>
              <a:gs pos="0">
                <a:srgbClr val="598B91">
                  <a:shade val="30000"/>
                  <a:satMod val="115000"/>
                </a:srgbClr>
              </a:gs>
              <a:gs pos="50000">
                <a:srgbClr val="598B91">
                  <a:shade val="67500"/>
                  <a:satMod val="115000"/>
                </a:srgbClr>
              </a:gs>
              <a:gs pos="100000">
                <a:srgbClr val="598B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Obdélník s odříznutým jedním rohem 16"/>
          <p:cNvSpPr/>
          <p:nvPr/>
        </p:nvSpPr>
        <p:spPr>
          <a:xfrm>
            <a:off x="1812529" y="425127"/>
            <a:ext cx="519279" cy="677732"/>
          </a:xfrm>
          <a:prstGeom prst="snip1Rect">
            <a:avLst/>
          </a:prstGeom>
          <a:gradFill flip="none" rotWithShape="1">
            <a:gsLst>
              <a:gs pos="0">
                <a:srgbClr val="598B91">
                  <a:shade val="30000"/>
                  <a:satMod val="115000"/>
                </a:srgbClr>
              </a:gs>
              <a:gs pos="50000">
                <a:srgbClr val="598B91">
                  <a:shade val="67500"/>
                  <a:satMod val="115000"/>
                </a:srgbClr>
              </a:gs>
              <a:gs pos="100000">
                <a:srgbClr val="598B9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ID</a:t>
            </a:r>
          </a:p>
        </p:txBody>
      </p:sp>
      <p:sp>
        <p:nvSpPr>
          <p:cNvPr id="18" name="Ovál 17"/>
          <p:cNvSpPr/>
          <p:nvPr/>
        </p:nvSpPr>
        <p:spPr>
          <a:xfrm>
            <a:off x="7110538" y="2134539"/>
            <a:ext cx="1699976" cy="1633327"/>
          </a:xfrm>
          <a:prstGeom prst="ellipse">
            <a:avLst/>
          </a:prstGeom>
          <a:noFill/>
          <a:ln w="57150">
            <a:solidFill>
              <a:srgbClr val="0F5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3815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55104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4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Kvalitní a aktualizovaná databáze je jen základ.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Trendem při získávání kontaktů jsou pop-up okna, nebo také lightboxy.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Podle výzkumů pomáhají budovat databázi až desetkrát rychleji.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Tradiční způsoby registrace schované někde v záhlaví nebo patičce nejsou spotřebitelé ochotni na webu hledat.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Možné nastavit při pohybu mimo stránku, nebo při scrollování.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Kdy to bude efektivnější?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můžeme nabídnout výměnou za email?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Emailové kampaně – získávání kontaktů</a:t>
            </a:r>
          </a:p>
        </p:txBody>
      </p:sp>
    </p:spTree>
    <p:extLst>
      <p:ext uri="{BB962C8B-B14F-4D97-AF65-F5344CB8AC3E}">
        <p14:creationId xmlns:p14="http://schemas.microsoft.com/office/powerpoint/2010/main" val="3658882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Specificky, jednoduše, bez většího  množství textu.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66% emailů je přečteno na mobilu nebo tabletu.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Příjemce očekává, že bude moci služby a produkty rovnou poptávat případně nakoupit.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Sledování chování pomocí trackování je samozřejmostí: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Neotevřené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Přečtené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Prokliky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Odhlášení z odběru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Pokročilejší integrace s Google Analytics umožní identifikovat také následné chování na webové stránce.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Emailové kampaně – zasílání informací</a:t>
            </a:r>
          </a:p>
        </p:txBody>
      </p:sp>
      <p:pic>
        <p:nvPicPr>
          <p:cNvPr id="4098" name="Picture 2" descr="Výsledek obrázku pro aweb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03" y="3539968"/>
            <a:ext cx="1464097" cy="4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mailchim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21" y="3078790"/>
            <a:ext cx="1632224" cy="4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ecomai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61" y="3020788"/>
            <a:ext cx="1698628" cy="3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smor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9" y="32118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40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Emailové kampaně – cíle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3397884"/>
              </p:ext>
            </p:extLst>
          </p:nvPr>
        </p:nvGraphicFramePr>
        <p:xfrm>
          <a:off x="1619672" y="7135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318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Forma emailové kampaně pro odběratele (subscribers).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to marketingová komunikaci se svolením, co se práva týká, jde o obchodní sdělení a proto je nutné dodržet zákon č. 448/2004 Sb.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prodej, podpora značky nebo budování vztahu.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propojení na data o nákupech je možné dojít k vysoce personalizovanému obsahu.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Výhodou je automatizace, segmentace příjemců, napojení na předchozí akce, shromažďování dat o zákaznících.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Konverze v newsletterech bývá v nižších procentech ale nemusí to znamenat neefektivitu. Nezapomínejme na brand!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Funguje u produktů jako jsou: knihy, oblečení, domácnost.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187087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Vyhledejte na crowdfundingovém portálu produkt nebo službu, která vás zaujme.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Projděte seznam nástrojů e-marketingu se kterými jsme se dnes seznámili.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Navrhněte, které nástroje byste využili a proč?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jakém poměru byste rozdělili celkový marketingový rozpočet?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1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Forma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marketingové komunikace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(především) na internetu.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Spočívá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ve vytvoření zajímavé kreativy (obrázku, videa, aplikace), kterou si již následně uživatelé internetu sami přeposílají. 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bývá většinou vtipná, se sexuálním podtextem, šokující (drsná), s originální myšlenkou nebo krásná (zvířátka, atp.).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Virální marketing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4098" name="Picture 2" descr="Výsledek obrázku pro virá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7336"/>
            <a:ext cx="2952328" cy="19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1st, 2nd, 3rd screen – televize, notebook, mobil</a:t>
            </a:r>
          </a:p>
          <a:p>
            <a:pPr lvl="1"/>
            <a:r>
              <a:rPr lang="cs-CZ" alt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Vše připojeno na internet, často konzumováno najednou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chování lidí</a:t>
            </a:r>
          </a:p>
        </p:txBody>
      </p:sp>
      <p:pic>
        <p:nvPicPr>
          <p:cNvPr id="1026" name="Picture 2" descr="https://i0.wp.com/i.huffpost.com/gen/1182737/thumbs/o-MULTI-SCREEN-VIEWING-CANADA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93" y="2102618"/>
            <a:ext cx="3575519" cy="23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fcom.org.uk/__data/assets/image/0009/13122/1950s-family-blank-lo-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2618"/>
            <a:ext cx="3600400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83968" y="307580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5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Příklady: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www.youtube.com/watch?v=316AzLYfAzw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55 milionů shlédnutí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www.youtube.com/watch?time_continue=3&amp;v=cBlRbrB_Gnc</a:t>
            </a:r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13 milionů shlédnutí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5"/>
              </a:rPr>
              <a:t>www.youtube.com/watch?time_continue=2&amp;v=ynvKWYvyCqw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20 milionů shlédnutí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6"/>
              </a:rPr>
              <a:t>www.youtube.com/watch?time_continue=1&amp;v=FHtvDA0W34I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42 milionů shlédnutí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Virální marketing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Vyberte konkrétní produkt konkrétní značky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Připravte podklady pro virální kampaň v onlinu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Video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Obrázek</a:t>
            </a:r>
          </a:p>
          <a:p>
            <a:pPr lvl="1"/>
            <a:r>
              <a:rPr lang="cs-CZ" alt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Text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Zvolte prvek, který bude mít virální přesah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Vytvořte storyboard, nákres, popis aplikace nebo samotný virální text.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Zvolte komunikační kanály, kterými virál budete šířit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Stanovte potenciální dopady na KPI</a:t>
            </a:r>
          </a:p>
          <a:p>
            <a:pPr lvl="1"/>
            <a:endParaRPr lang="cs-CZ" alt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2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427734"/>
            <a:ext cx="828092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Proces akvizice zákazníky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Druhá část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Konverzí rozumíme v obecném pojetí změnu statusu. 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Můžeme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hovořit o změně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návštěvníka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webové stránky na zákazníka v případě, že se jedná o e-shop. 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Konverzí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lze ale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také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označit objednání zkušební jízdy u prodejce automobilů. Tedy od návštěvníka k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potencionálnímu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zákazníkovi.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Konverze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evidentní, že nákupní chování má určité fáze a marketingové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aktivity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mají zákazníky těmito fázemi posouvat.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Pokud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přistupujeme k trhu bez rozdílu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uvědomění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si, že existují určité fáze, nebudeme schopni nejenže stanovit cíle, ale také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formulovat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strategie, vybrat jednotlivé e-marketingové kanály a v konečném důsledku také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naplňovat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 obchodní.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Konverze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Spotřební chování zahrnuje to, jak jednotlivci, skupiny a organizace vybírají, kupují,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používají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vyřazují zboží, služby, myšlenky nebo zážitky, které uspokojují jejich potřeby a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přání.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 nás je dnes důležitá fáze </a:t>
            </a:r>
            <a:r>
              <a:rPr lang="cs-CZ" altLang="cs-CZ" sz="2400" b="1" dirty="0" smtClean="0">
                <a:solidFill>
                  <a:srgbClr val="FF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vybírání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smtClean="0">
                <a:solidFill>
                  <a:srgbClr val="FF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nakupování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Jedná se o proces rozhodování o koupi.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Spotřební chování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Bez pochopení procesu rozhodování zákazníka nebudeme schopni specifikovat konkrétní marketingové aktivity firmy.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Známe dvě základní kategorie modelů rozhodování o koupi: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Maticové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Lineární (většinou ve tvaru trychtýře)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Rozhodování o koupi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288" y="1131888"/>
          <a:ext cx="8280399" cy="32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711593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296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Výrazné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Komplexní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nákupní chování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Hledání rozmanitosti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823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Nákupní chování snižující nesoulad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Stereotypní nákupní chování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Maticový model typu chování 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288" y="1131888"/>
          <a:ext cx="8280399" cy="32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711593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296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Výrazné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Auto, notebook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Konfekční móda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823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Plovoucí podlaha, koberec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Potraviny, zubní pasta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Maticový model typu chování 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07504" y="2283718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3720" y="43719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Kotler a Keller (2015)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forem prostředků ve světě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044" t="20601" r="22044" b="17101"/>
          <a:stretch/>
        </p:blipFill>
        <p:spPr>
          <a:xfrm>
            <a:off x="1403648" y="717283"/>
            <a:ext cx="6264696" cy="39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5415" y="3165852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20272" y="437195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McKinsey (2016)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d24nkegzgh58k.cloudfront.net/wp-content/uploads/sites/7/2017/04/McKinsey-traditional-funnel.png?iv=1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8959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Jsou výrazně deskriptivní, tedy pouze popisují.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Nenabízí skutečný pracovní nástroj pro marketéra.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Neintegrují konkrétní nástroje online marketingové komunikace.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Nezohledňují časovou setrvačnost v jednotlivých fázích.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Co chybí těmto modelům?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Co chybí těmto modelům?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d24nkegzgh58k.cloudfront.net/wp-content/uploads/sites/7/2017/04/forester-purchase-funnel.gif?iv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9814"/>
            <a:ext cx="4104456" cy="50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9622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6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STDC</a:t>
            </a: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to metoda,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která rozděluje zákazníky do čtyř fází nákupního rozhodování.</a:t>
            </a:r>
          </a:p>
          <a:p>
            <a:pPr marL="0" indent="0" algn="ctr">
              <a:buNone/>
            </a:pP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JEDNODUŠE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Autorem je Avinash Kaushik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Internet změnil nákupní chování lidí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Komunikace je mnohem komplexnější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aplikovatelný i do konkrétních nástrojů marketingové komunikace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Perfektně se hodí také na strategickou tvorbu obsahu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Umožňuje stanovovat relevantní metriky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Avinash Kaush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29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676875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Pokud je web zaměřený jen na prodej, nemluvíte ke skupině v jiné fázi rozhodování než té, která je již v podstatě rozhodnutá (děláte DO business).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Díky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webu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ale přece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můžeme efektivně mluvit na zákazníka i tehdy, když právě nenakupuje.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Avinash Kaush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29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Vidění zákazníka v širším kontextu aby bylo možné jej bavit, informovat a poskytovat hodnotu v každém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momentu procesu rozhodování.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Aplikovatelné na všechny typy médií a kanálů.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Jasné a přesné metriky které jsou zaměřeny na obsah, doručování obsahu, a publika. KPI na sebe navazují.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– Tři základní pilíře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stdc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3478"/>
            <a:ext cx="9525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See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by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mohli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někdy v budoucnu služby využít, ale zatím to neplánují.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Přišli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 podívat.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Naším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tyto lidi zaujmout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chování lidí od produktu ke službám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82" t="19201" r="24012" b="19200"/>
          <a:stretch/>
        </p:blipFill>
        <p:spPr>
          <a:xfrm>
            <a:off x="971600" y="824538"/>
            <a:ext cx="70207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9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Think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řeší použití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produktů.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Hledají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informace o službách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hodnotí alternativy a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porovnávají dostupná řešení. 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Naším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nabídnout těmto lidem relevantní informace, které jim mohou pomoct s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rozhodováním.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přicházejí na web kvůli nákupu nebo využít nějakou službu.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Našim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přesvědčit je, že chtějí nakoupit u nás, a umožnit jim to tak, aby to bylo co nejjednodušší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Care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Obecně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lidé, kteří u nás již nějaké peníze utratili.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Lze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ale definovat různě, třeba lidé se 2 a více transakcemi.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Našim cílem je o uživatele pečovat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přimět je k dalším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transakcím.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- příklady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3880" y="1707654"/>
          <a:ext cx="82325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7272808"/>
              </a:tblGrid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Fáze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Definice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SEE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kteří nosí boty.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THINK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 kteří nosí boty a přemýšlí o tom, že by nějaké nové potřebovali.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DO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kteří nosí body a právě teď se je snaží koupit.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9875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Enriqueta" panose="02000000000000000000" pitchFamily="2" charset="0"/>
              </a:rPr>
              <a:t>Prodejce obuvi</a:t>
            </a:r>
            <a:endParaRPr lang="cs-CZ" sz="2000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329183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teď tam dáme trošku marketingové komunikace!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  <p:pic>
        <p:nvPicPr>
          <p:cNvPr id="1026" name="Picture 2" descr="Výsledek obrázku pro bab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77913"/>
            <a:ext cx="3816424" cy="24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již bylo řečeno, STDC model se neomezuje jen na webovou stránku.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možné jej aplikovat také do širšího rámce nástrojů marketingové komunikace.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Aviash nadšeně hovoří i o aplikaci off-line, zde ale narážíme na limity modelu: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Neustálá digitální zpětní vazba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vše je v GA možné koukat a reagovat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offlinu je to dobré ke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zvědomění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fází, ale ne ke stanovení KPI‘s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v online marketingové komunikaci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této fázi bude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zaměřená především na široké publika a cílení pouze demograficky a geograficky zaměřené.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Primárním cílem bude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branding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IKEA to nejlepší pro váš domov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 značek s nízkým povědomím je nutné vždy jasně propojovat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kreativy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s produktem.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20488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THINK</a:t>
            </a:r>
          </a:p>
          <a:p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i cílení bude specifičtější – 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Cílení například na návštěvy na webu.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IKEA „Jaké materiály mají jaké výhody“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Jde o poskytnutí důležitých informací pro podporu rozhodování. Komunikace hodnoty produktu.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Metriky jsou už „tvrdší“: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Doba času na stránce,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hlédnutí produktového videa, přečtení blogu.</a:t>
            </a:r>
          </a:p>
          <a:p>
            <a:endParaRPr lang="cs-CZ" altLang="cs-CZ" sz="2400" b="1" u="sng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22973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Specifické cílení i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 kteří navštívili nějakou produktovou kategorii, pročetli nějaký článek na blogu.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Konkrétní produkt doplněný o prvky podpory prodeje.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reklamy je skutečná konverze na prodej: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Metriky jako konverzní poměr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ROI (return on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investment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 jako zásadní ukazatel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4697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Nástroje jsou zde </a:t>
            </a:r>
            <a:r>
              <a:rPr lang="cs-CZ" altLang="cs-CZ" sz="24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remarketing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retargeting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opuštěný košík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prohlédnutou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subpage</a:t>
            </a:r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Zde je teprve nutné a správné měřit výkon a zapojit výkonnostní kampaně.</a:t>
            </a:r>
          </a:p>
          <a:p>
            <a:pPr marL="0" indent="0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15160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forem prostředků ve světě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51" t="21301" r="22438" b="15001"/>
          <a:stretch/>
        </p:blipFill>
        <p:spPr>
          <a:xfrm>
            <a:off x="1043608" y="702043"/>
            <a:ext cx="6840760" cy="4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61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Kam co patří?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95536" y="1131590"/>
          <a:ext cx="8424936" cy="864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SEE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THINK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DO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CARE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Výsledek obrázku pro inst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22" y="3818918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7" y="321567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messen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49" y="2049396"/>
            <a:ext cx="749382" cy="7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adwo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17" y="3882621"/>
            <a:ext cx="1708656" cy="6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se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69" y="3132851"/>
            <a:ext cx="1464097" cy="6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skl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1" y="2035391"/>
            <a:ext cx="1132510" cy="11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ray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8" y="4262935"/>
            <a:ext cx="1812169" cy="2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remarket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32" y="3489317"/>
            <a:ext cx="2254024" cy="10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yout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56" y="2096247"/>
            <a:ext cx="946744" cy="9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ýsledek obrázku pro webinář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50" y="2900393"/>
            <a:ext cx="728882" cy="7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ýsledek obrázku pro newslett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78" y="2291574"/>
            <a:ext cx="112164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ýsledek obrázku pro affilia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4" y="2270815"/>
            <a:ext cx="1472186" cy="5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ailchi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1" y="2992962"/>
            <a:ext cx="1008112" cy="7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3206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Webová stránka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nebýt pouze DO business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Marketingová komunikace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efektivně prolnout nástroje online komunikace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Tvroba obsahu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lidem všechno říkat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Stanovení relevantních metrik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dává smysl měřit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</a:t>
            </a:r>
            <a:r>
              <a:rPr lang="cs-CZ" b="1" dirty="0" smtClean="0">
                <a:latin typeface="Enriqueta" panose="02000000000000000000" pitchFamily="2" charset="0"/>
              </a:rPr>
              <a:t>a jeho aplikace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43168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Navštivte web Škodovky a Avonu.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Prohlédněte si co je na nich vše možné najít.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Optikou nově získaných informací o STDC modelu posuďte, kolik toho v jednotlivých fázích modelu svým zákazníkům na webu nabízí.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Vyhodnoťe, který web je z hlediska modelu pestřejší.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Rozepište pro každou fázi STDC modelu jednotlivé prvky a navrhněte co je vhodnou metrikou KPI.</a:t>
            </a: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Například blog patří do fáze THINK a metrikou je počet prokliků z blogu na produkt. Objednat zkušební  jízdu do fáze DO a metrikou je počet objednaných jízd.</a:t>
            </a:r>
          </a:p>
          <a:p>
            <a:pPr marL="0" indent="0" algn="ctr">
              <a:buNone/>
            </a:pPr>
            <a:endParaRPr lang="cs-CZ" altLang="cs-CZ" sz="1600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3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latin typeface="Enriqueta" panose="020000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Děkuji za pozornost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49077"/>
            <a:ext cx="2808312" cy="26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forem prostředků v ČR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82" t="21300" r="40550" b="21300"/>
          <a:stretch/>
        </p:blipFill>
        <p:spPr>
          <a:xfrm>
            <a:off x="1907704" y="703189"/>
            <a:ext cx="529627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15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3488</Words>
  <Application>Microsoft Office PowerPoint</Application>
  <PresentationFormat>Předvádění na obrazovce (16:9)</PresentationFormat>
  <Paragraphs>566</Paragraphs>
  <Slides>84</Slides>
  <Notes>82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90" baseType="lpstr">
      <vt:lpstr>Arial</vt:lpstr>
      <vt:lpstr>Calibri</vt:lpstr>
      <vt:lpstr>Century Gothic</vt:lpstr>
      <vt:lpstr>Enriqueta</vt:lpstr>
      <vt:lpstr>Times New Roman</vt:lpstr>
      <vt:lpstr>SLU</vt:lpstr>
      <vt:lpstr>2. Tutoriál</vt:lpstr>
      <vt:lpstr>Obsah tutoriálu</vt:lpstr>
      <vt:lpstr>Komunikační mix</vt:lpstr>
      <vt:lpstr>Vývoj chování lidí</vt:lpstr>
      <vt:lpstr>Vývoj chování lidí</vt:lpstr>
      <vt:lpstr>Vývoj forem prostředků ve světě</vt:lpstr>
      <vt:lpstr>Vývoj chování lidí od produktu ke službám</vt:lpstr>
      <vt:lpstr>Vývoj forem prostředků ve světě</vt:lpstr>
      <vt:lpstr>Vývoj forem prostředků v ČR</vt:lpstr>
      <vt:lpstr>Vývoj forem prostředků v ČR</vt:lpstr>
      <vt:lpstr>Vývoj forem prostředků v ČR</vt:lpstr>
      <vt:lpstr>Nástroje online marketingkové komunikace</vt:lpstr>
      <vt:lpstr>Od obecných cílů ke konkrétním metrikám</vt:lpstr>
      <vt:lpstr>Key performance indicators (KPI) [kej pí áj]</vt:lpstr>
      <vt:lpstr>Nejčastěji využívané indikátory úspěchu v onlinu</vt:lpstr>
      <vt:lpstr>Nejčastěji využívané indikátory úspěchu v onlinu</vt:lpstr>
      <vt:lpstr>Nejčastěji využívané indikátory úspěchu v onlinu</vt:lpstr>
      <vt:lpstr>Nejčastěji využívané indikátory úspěchu v onlinu</vt:lpstr>
      <vt:lpstr>Nejčastěji využívané indikátory úspěchu v onlinu</vt:lpstr>
      <vt:lpstr>Nejčastěji využívané indikátory úspěchu v onlinu</vt:lpstr>
      <vt:lpstr>Marketingová komunikace na internetu</vt:lpstr>
      <vt:lpstr>Od obecných cílů ke konkrétním metrikám</vt:lpstr>
      <vt:lpstr>Webová stránka</vt:lpstr>
      <vt:lpstr>Webová stránka – trendy při tvorbě webu</vt:lpstr>
      <vt:lpstr>Linkbuilding</vt:lpstr>
      <vt:lpstr>Microsite</vt:lpstr>
      <vt:lpstr>Microsite</vt:lpstr>
      <vt:lpstr>Sociální média</vt:lpstr>
      <vt:lpstr>Sociální média a marketéři</vt:lpstr>
      <vt:lpstr>Sociální média</vt:lpstr>
      <vt:lpstr>Sociální média</vt:lpstr>
      <vt:lpstr>Sociální média</vt:lpstr>
      <vt:lpstr>SEO – optimalizace webu pro vyhledávače</vt:lpstr>
      <vt:lpstr>SEO – optimalizace webu pro vyhledávače</vt:lpstr>
      <vt:lpstr>SEO – optimalizace webu pro vyhledávače</vt:lpstr>
      <vt:lpstr>SEO – doporučení od vyhledávače Google</vt:lpstr>
      <vt:lpstr>Mobilní marketing</vt:lpstr>
      <vt:lpstr>Mobilní marketing</vt:lpstr>
      <vt:lpstr>Webináře</vt:lpstr>
      <vt:lpstr>Obsahový marketing</vt:lpstr>
      <vt:lpstr>Obsahový marketing</vt:lpstr>
      <vt:lpstr>Online reklama</vt:lpstr>
      <vt:lpstr>Remarketing</vt:lpstr>
      <vt:lpstr>Emailové kampaně – získávání kontaktů</vt:lpstr>
      <vt:lpstr>Emailové kampaně – zasílání informací</vt:lpstr>
      <vt:lpstr>Emailové kampaně – cíle</vt:lpstr>
      <vt:lpstr>Newsletter</vt:lpstr>
      <vt:lpstr>Úkol 1</vt:lpstr>
      <vt:lpstr>Virální marketing</vt:lpstr>
      <vt:lpstr>Virální marketing</vt:lpstr>
      <vt:lpstr>Úkol 2</vt:lpstr>
      <vt:lpstr>Druhá část</vt:lpstr>
      <vt:lpstr>Konverze</vt:lpstr>
      <vt:lpstr>Konverze</vt:lpstr>
      <vt:lpstr>Spotřební chování</vt:lpstr>
      <vt:lpstr>Rozhodování o koupi</vt:lpstr>
      <vt:lpstr>Maticový model typu chování </vt:lpstr>
      <vt:lpstr>Maticový model typu chování </vt:lpstr>
      <vt:lpstr>Pohledy na proces nákupního rozhodování</vt:lpstr>
      <vt:lpstr>Pohledy na proces nákupního rozhodování</vt:lpstr>
      <vt:lpstr>Co chybí těmto modelům?</vt:lpstr>
      <vt:lpstr>Co chybí těmto modelům?</vt:lpstr>
      <vt:lpstr>Prezentace aplikace PowerPoint</vt:lpstr>
      <vt:lpstr>STDC MODEL JEDNODUŠE</vt:lpstr>
      <vt:lpstr>STDC Model</vt:lpstr>
      <vt:lpstr>STDC Model</vt:lpstr>
      <vt:lpstr>STDC Model – Tři základní pilíře</vt:lpstr>
      <vt:lpstr>Prezentace aplikace PowerPoint</vt:lpstr>
      <vt:lpstr>STDC Model</vt:lpstr>
      <vt:lpstr>STDC Model</vt:lpstr>
      <vt:lpstr>STDC Model</vt:lpstr>
      <vt:lpstr>STDC Model</vt:lpstr>
      <vt:lpstr>STDC Model - příklady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Kam co patří?</vt:lpstr>
      <vt:lpstr>Prezentace aplikace PowerPoint</vt:lpstr>
      <vt:lpstr>STDC Model a jeho aplikace</vt:lpstr>
      <vt:lpstr>Úkol 3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klepek</cp:lastModifiedBy>
  <cp:revision>116</cp:revision>
  <dcterms:created xsi:type="dcterms:W3CDTF">2016-07-06T15:42:34Z</dcterms:created>
  <dcterms:modified xsi:type="dcterms:W3CDTF">2017-11-03T09:45:22Z</dcterms:modified>
</cp:coreProperties>
</file>