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handoutMasterIdLst>
    <p:handoutMasterId r:id="rId13"/>
  </p:handoutMasterIdLst>
  <p:sldIdLst>
    <p:sldId id="334" r:id="rId2"/>
    <p:sldId id="320" r:id="rId3"/>
    <p:sldId id="331" r:id="rId4"/>
    <p:sldId id="332" r:id="rId5"/>
    <p:sldId id="321" r:id="rId6"/>
    <p:sldId id="322" r:id="rId7"/>
    <p:sldId id="330" r:id="rId8"/>
    <p:sldId id="323" r:id="rId9"/>
    <p:sldId id="324" r:id="rId10"/>
    <p:sldId id="325" r:id="rId11"/>
    <p:sldId id="335" r:id="rId12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0" autoAdjust="0"/>
    <p:restoredTop sz="94660"/>
  </p:normalViewPr>
  <p:slideViewPr>
    <p:cSldViewPr>
      <p:cViewPr varScale="1">
        <p:scale>
          <a:sx n="117" d="100"/>
          <a:sy n="117" d="100"/>
        </p:scale>
        <p:origin x="81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ED86EF4-95C9-4CE8-9460-3BD181031A48}" type="datetimeFigureOut">
              <a:rPr lang="cs-CZ"/>
              <a:pPr>
                <a:defRPr/>
              </a:pPr>
              <a:t>24.09.2021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7987BD5-9DDE-4EFA-969C-29A50A90D6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632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FC2CF-5CC2-4914-A996-DE0AAAF7F02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2E3BF0-6C5F-4581-8E01-4E5CC12257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F87722-794B-4E26-894B-555061C5E48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92BAD-71C5-416B-A2B8-C652A2AF95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F8F5E2-AE8B-41D9-A74A-5DA40D9E1D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E5B35-7064-439C-81FD-0B0DFD8644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A91B8-C52C-4B35-95CE-5CB83025A7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F4BEE-0718-4229-8ADE-B432EEAEB3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4CA54-FCCD-45C5-9FF7-2263353B56C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4D0F5-B5B2-4381-B243-AC05293A41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9829D-C0EB-455B-A664-D19D3A8B10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82395E7-D3E5-4F94-9F1D-530F7CEF23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3736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3737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1034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73739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0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1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2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3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4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5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6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47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06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06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73750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1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2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sp>
            <p:nvSpPr>
              <p:cNvPr id="73753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3754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73755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106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73757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8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59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0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1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2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3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64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</p:grpSp>
      <p:grpSp>
        <p:nvGrpSpPr>
          <p:cNvPr id="1035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73766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3767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grpSp>
        <p:nvGrpSpPr>
          <p:cNvPr id="10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0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73770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1040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73772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3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5" y="325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4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5" y="175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5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6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4" y="890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7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799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8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73779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4" y="135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</p:grpSp>
        <p:sp>
          <p:nvSpPr>
            <p:cNvPr id="73780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3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3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3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3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373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373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31" grpId="0"/>
      <p:bldP spid="73732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373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73732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is.slu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642938" y="214313"/>
            <a:ext cx="7457454" cy="1600200"/>
          </a:xfrm>
        </p:spPr>
        <p:txBody>
          <a:bodyPr/>
          <a:lstStyle/>
          <a:p>
            <a:r>
              <a:rPr lang="cs-CZ" b="1" dirty="0" smtClean="0"/>
              <a:t>Řízení a ekonomika nevýrobní sféry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Ing. Žaneta </a:t>
            </a:r>
            <a:r>
              <a:rPr lang="cs-CZ" dirty="0" err="1" smtClean="0"/>
              <a:t>Rylková</a:t>
            </a:r>
            <a:r>
              <a:rPr lang="cs-CZ" dirty="0" smtClean="0"/>
              <a:t>, Ph.D.</a:t>
            </a:r>
          </a:p>
          <a:p>
            <a:endParaRPr lang="cs-CZ" dirty="0"/>
          </a:p>
          <a:p>
            <a:pPr marL="457200" lvl="1" indent="0" algn="ctr">
              <a:buNone/>
            </a:pPr>
            <a:r>
              <a:rPr lang="cs-CZ" sz="2400" dirty="0" smtClean="0"/>
              <a:t>Konzultační hodiny: B303</a:t>
            </a:r>
          </a:p>
          <a:p>
            <a:pPr marL="457200" lvl="1" indent="0" algn="ctr">
              <a:buNone/>
            </a:pPr>
            <a:r>
              <a:rPr lang="cs-CZ" sz="1800" dirty="0" smtClean="0"/>
              <a:t>Úterý: 10:00 – 11:00</a:t>
            </a:r>
          </a:p>
          <a:p>
            <a:pPr marL="457200" lvl="1" indent="0" algn="ctr">
              <a:buNone/>
            </a:pPr>
            <a:endParaRPr lang="cs-CZ" sz="1800" dirty="0"/>
          </a:p>
          <a:p>
            <a:pPr marL="457200" lvl="1" indent="0" algn="ctr">
              <a:buNone/>
            </a:pPr>
            <a:endParaRPr lang="cs-CZ" sz="1800" dirty="0" smtClean="0"/>
          </a:p>
          <a:p>
            <a:pPr marL="457200" lvl="1" indent="0" algn="ctr">
              <a:buNone/>
            </a:pPr>
            <a:r>
              <a:rPr lang="cs-CZ" sz="1800" dirty="0" smtClean="0"/>
              <a:t>rylkova@opf.slu.cz</a:t>
            </a:r>
          </a:p>
          <a:p>
            <a:pPr marL="457200" lvl="1" indent="0" algn="ctr">
              <a:buNone/>
            </a:pPr>
            <a:endParaRPr lang="cs-CZ" sz="1800" dirty="0" smtClean="0"/>
          </a:p>
          <a:p>
            <a:pPr marL="914400" lvl="2" indent="0">
              <a:buNone/>
            </a:pPr>
            <a:endParaRPr lang="cs-CZ" sz="1800" dirty="0" smtClean="0"/>
          </a:p>
        </p:txBody>
      </p:sp>
    </p:spTree>
    <p:extLst>
      <p:ext uri="{BB962C8B-B14F-4D97-AF65-F5344CB8AC3E}">
        <p14:creationId xmlns:p14="http://schemas.microsoft.com/office/powerpoint/2010/main" val="215776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výkladu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412776"/>
            <a:ext cx="7696200" cy="4392488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Zdravotnictví</a:t>
            </a:r>
            <a:endParaRPr lang="cs-CZ" dirty="0" smtClean="0"/>
          </a:p>
          <a:p>
            <a:r>
              <a:rPr lang="cs-CZ" dirty="0" smtClean="0"/>
              <a:t>Neziskový </a:t>
            </a:r>
            <a:r>
              <a:rPr lang="cs-CZ" dirty="0" smtClean="0"/>
              <a:t>sektor a neziskové organizace</a:t>
            </a:r>
          </a:p>
          <a:p>
            <a:r>
              <a:rPr lang="cs-CZ" dirty="0" smtClean="0"/>
              <a:t>Dobrovolnictví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972344"/>
          </a:xfrm>
        </p:spPr>
        <p:txBody>
          <a:bodyPr/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908720"/>
            <a:ext cx="7696200" cy="4896544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sz="2800" b="1" dirty="0"/>
              <a:t>Další informace k výuce budou poskytovány průběžně v informačním systému OPF.</a:t>
            </a:r>
          </a:p>
          <a:p>
            <a:pPr>
              <a:spcBef>
                <a:spcPts val="800"/>
              </a:spcBef>
              <a:buClr>
                <a:srgbClr val="660000"/>
              </a:buClr>
              <a:buSzPct val="70000"/>
              <a:defRPr/>
            </a:pPr>
            <a:r>
              <a:rPr lang="cs-CZ" altLang="cs-CZ" sz="2800" dirty="0">
                <a:solidFill>
                  <a:srgbClr val="000000"/>
                </a:solidFill>
              </a:rPr>
              <a:t>Podklady ke </a:t>
            </a:r>
            <a:r>
              <a:rPr lang="cs-CZ" altLang="cs-CZ" sz="2800" dirty="0" smtClean="0">
                <a:solidFill>
                  <a:srgbClr val="000000"/>
                </a:solidFill>
              </a:rPr>
              <a:t>studiu (</a:t>
            </a:r>
            <a:r>
              <a:rPr lang="cs-CZ" altLang="cs-CZ" sz="2800" dirty="0">
                <a:solidFill>
                  <a:srgbClr val="000000"/>
                </a:solidFill>
              </a:rPr>
              <a:t>prezentace, skripta v informačním systému OPF)</a:t>
            </a:r>
          </a:p>
          <a:p>
            <a:pPr>
              <a:spcBef>
                <a:spcPts val="800"/>
              </a:spcBef>
              <a:buClr>
                <a:srgbClr val="660000"/>
              </a:buClr>
              <a:buSzPct val="70000"/>
              <a:defRPr/>
            </a:pPr>
            <a:r>
              <a:rPr lang="cs-CZ" altLang="cs-CZ" sz="2800" dirty="0">
                <a:solidFill>
                  <a:srgbClr val="000000"/>
                </a:solidFill>
              </a:rPr>
              <a:t>Informační systém: </a:t>
            </a:r>
            <a:r>
              <a:rPr lang="cs-CZ" sz="2800" b="1" dirty="0">
                <a:hlinkClick r:id="rId2"/>
              </a:rPr>
              <a:t>https://is.slu.cz/</a:t>
            </a:r>
            <a:endParaRPr lang="cs-CZ" sz="2800" b="1" dirty="0"/>
          </a:p>
          <a:p>
            <a:pPr marL="0" indent="0">
              <a:spcBef>
                <a:spcPts val="800"/>
              </a:spcBef>
              <a:buClr>
                <a:srgbClr val="660000"/>
              </a:buClr>
              <a:buSzPct val="70000"/>
              <a:buNone/>
              <a:defRPr/>
            </a:pPr>
            <a:r>
              <a:rPr lang="cs-CZ" sz="2800" b="1" i="1" dirty="0" smtClean="0"/>
              <a:t>Studijní </a:t>
            </a:r>
            <a:r>
              <a:rPr lang="cs-CZ" sz="2800" b="1" i="1" dirty="0"/>
              <a:t>materiály – Interaktivní osnova</a:t>
            </a:r>
          </a:p>
        </p:txBody>
      </p:sp>
    </p:spTree>
    <p:extLst>
      <p:ext uri="{BB962C8B-B14F-4D97-AF65-F5344CB8AC3E}">
        <p14:creationId xmlns:p14="http://schemas.microsoft.com/office/powerpoint/2010/main" val="67239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642938" y="214313"/>
            <a:ext cx="6870700" cy="1600200"/>
          </a:xfrm>
        </p:spPr>
        <p:txBody>
          <a:bodyPr/>
          <a:lstStyle/>
          <a:p>
            <a:r>
              <a:rPr lang="cs-CZ" b="1" smtClean="0"/>
              <a:t>Podmínky pro absolvování předmětu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Seminární práce </a:t>
            </a:r>
            <a:r>
              <a:rPr lang="cs-CZ" dirty="0" smtClean="0"/>
              <a:t>odevzdaná do </a:t>
            </a:r>
            <a:r>
              <a:rPr lang="cs-CZ" dirty="0" err="1" smtClean="0"/>
              <a:t>Odevzdávárny</a:t>
            </a:r>
            <a:r>
              <a:rPr lang="cs-CZ" dirty="0" smtClean="0"/>
              <a:t> nejpozději do 20. 12. 2021;</a:t>
            </a:r>
            <a:endParaRPr lang="cs-CZ" dirty="0" smtClean="0"/>
          </a:p>
          <a:p>
            <a:r>
              <a:rPr lang="cs-CZ" dirty="0" smtClean="0"/>
              <a:t>Zkouškový test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828800"/>
            <a:ext cx="7918648" cy="3657600"/>
          </a:xfrm>
        </p:spPr>
        <p:txBody>
          <a:bodyPr/>
          <a:lstStyle/>
          <a:p>
            <a:r>
              <a:rPr lang="cs-CZ" dirty="0" smtClean="0"/>
              <a:t>Zkouškový test: 45 bodů</a:t>
            </a:r>
          </a:p>
          <a:p>
            <a:r>
              <a:rPr lang="cs-CZ" dirty="0" smtClean="0"/>
              <a:t>Seminární práce: 25 bodů</a:t>
            </a:r>
          </a:p>
        </p:txBody>
      </p:sp>
    </p:spTree>
    <p:extLst>
      <p:ext uri="{BB962C8B-B14F-4D97-AF65-F5344CB8AC3E}">
        <p14:creationId xmlns:p14="http://schemas.microsoft.com/office/powerpoint/2010/main" val="160301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70 – 65 bodů: A</a:t>
            </a:r>
          </a:p>
          <a:p>
            <a:r>
              <a:rPr lang="cs-CZ" dirty="0" smtClean="0"/>
              <a:t>64 – 59 bodů: B</a:t>
            </a:r>
          </a:p>
          <a:p>
            <a:r>
              <a:rPr lang="cs-CZ" dirty="0" smtClean="0"/>
              <a:t>58 – 53 bodů: C</a:t>
            </a:r>
          </a:p>
          <a:p>
            <a:r>
              <a:rPr lang="cs-CZ" dirty="0" smtClean="0"/>
              <a:t>52 – 48 bodů: D</a:t>
            </a:r>
          </a:p>
          <a:p>
            <a:r>
              <a:rPr lang="cs-CZ" dirty="0" smtClean="0"/>
              <a:t>47 – 42 bodů: E</a:t>
            </a:r>
          </a:p>
        </p:txBody>
      </p:sp>
    </p:spTree>
    <p:extLst>
      <p:ext uri="{BB962C8B-B14F-4D97-AF65-F5344CB8AC3E}">
        <p14:creationId xmlns:p14="http://schemas.microsoft.com/office/powerpoint/2010/main" val="292472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Literatura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Dle akreditačního materiálu</a:t>
            </a:r>
          </a:p>
          <a:p>
            <a:pPr marL="0" indent="0">
              <a:buNone/>
            </a:pPr>
            <a:r>
              <a:rPr lang="cs-CZ" dirty="0" smtClean="0"/>
              <a:t>   </a:t>
            </a:r>
            <a:r>
              <a:rPr lang="cs-CZ" sz="1600" dirty="0" err="1" smtClean="0"/>
              <a:t>Rylková</a:t>
            </a:r>
            <a:r>
              <a:rPr lang="cs-CZ" sz="1600" dirty="0" smtClean="0"/>
              <a:t>, Ž. (2012). Řízení a ekonomika nevýrobní sféry</a:t>
            </a:r>
          </a:p>
          <a:p>
            <a:endParaRPr lang="cs-CZ" dirty="0" smtClean="0"/>
          </a:p>
          <a:p>
            <a:r>
              <a:rPr lang="cs-CZ" dirty="0" smtClean="0"/>
              <a:t>Prezentace v Informačním systému;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919163"/>
          </a:xfrm>
        </p:spPr>
        <p:txBody>
          <a:bodyPr/>
          <a:lstStyle/>
          <a:p>
            <a:r>
              <a:rPr lang="cs-CZ" sz="4000" b="1" dirty="0" smtClean="0"/>
              <a:t>Seminární práce (25 bodů)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685800" y="1071563"/>
            <a:ext cx="7696200" cy="5214937"/>
          </a:xfrm>
        </p:spPr>
        <p:txBody>
          <a:bodyPr/>
          <a:lstStyle/>
          <a:p>
            <a:r>
              <a:rPr lang="cs-CZ" sz="2400" dirty="0" smtClean="0"/>
              <a:t>Najít organizaci, která patří do neziskové sféry (příspěvková organizace, spolek).	</a:t>
            </a:r>
          </a:p>
          <a:p>
            <a:r>
              <a:rPr lang="cs-CZ" sz="2400" dirty="0" smtClean="0"/>
              <a:t>Popsat právní úpravu zvolené organizace, vznik a působení na trhu, společenský význam, historický vývoj, poslání, strategii, koncepci.</a:t>
            </a:r>
          </a:p>
          <a:p>
            <a:r>
              <a:rPr lang="cs-CZ" sz="2400" dirty="0" smtClean="0"/>
              <a:t>Projekty, spolupráce s jinými organizacemi – co je cílem spolupráce.</a:t>
            </a:r>
          </a:p>
          <a:p>
            <a:r>
              <a:rPr lang="cs-CZ" sz="2400" dirty="0" smtClean="0"/>
              <a:t>Charakterizovat způsoby financování zvolené organizace. Dobrovolnictví.</a:t>
            </a:r>
          </a:p>
          <a:p>
            <a:r>
              <a:rPr lang="cs-CZ" sz="2400" dirty="0"/>
              <a:t>M</a:t>
            </a:r>
            <a:r>
              <a:rPr lang="cs-CZ" sz="2400" dirty="0" smtClean="0"/>
              <a:t>ožnosti dalšího rozvoje (navázání spolupráce) ve vztahu k současné ekonomické situací.</a:t>
            </a:r>
          </a:p>
          <a:p>
            <a:endParaRPr lang="cs-CZ" sz="1200" i="1" dirty="0" smtClean="0"/>
          </a:p>
          <a:p>
            <a:pPr marL="0" indent="0">
              <a:buNone/>
            </a:pPr>
            <a:r>
              <a:rPr lang="cs-CZ" sz="1600" i="1" dirty="0" smtClean="0"/>
              <a:t>Odevzdání Power</a:t>
            </a:r>
            <a:r>
              <a:rPr lang="cs-CZ" sz="1600" i="1" dirty="0" smtClean="0"/>
              <a:t>Point prezentace do 20. 12. 2021 v Informačním systému (</a:t>
            </a:r>
            <a:r>
              <a:rPr lang="cs-CZ" sz="1600" i="1" dirty="0" err="1" smtClean="0"/>
              <a:t>Odevzdávárna</a:t>
            </a:r>
            <a:r>
              <a:rPr lang="cs-CZ" sz="1600" i="1" dirty="0" smtClean="0"/>
              <a:t>)</a:t>
            </a:r>
            <a:r>
              <a:rPr lang="cs-CZ" sz="1600" i="1" dirty="0" smtClean="0"/>
              <a:t>.</a:t>
            </a:r>
            <a:endParaRPr lang="cs-CZ" sz="16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116360"/>
          </a:xfrm>
        </p:spPr>
        <p:txBody>
          <a:bodyPr/>
          <a:lstStyle/>
          <a:p>
            <a:r>
              <a:rPr lang="cs-CZ" b="1" dirty="0" smtClean="0"/>
              <a:t>Seminární práce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340768"/>
            <a:ext cx="7696200" cy="4145632"/>
          </a:xfrm>
        </p:spPr>
        <p:txBody>
          <a:bodyPr/>
          <a:lstStyle/>
          <a:p>
            <a:r>
              <a:rPr lang="cs-CZ" sz="2800" dirty="0" smtClean="0"/>
              <a:t>Vytvoření </a:t>
            </a:r>
            <a:r>
              <a:rPr lang="cs-CZ" sz="2800" dirty="0" err="1" smtClean="0"/>
              <a:t>Power</a:t>
            </a:r>
            <a:r>
              <a:rPr lang="cs-CZ" sz="2800" dirty="0" smtClean="0"/>
              <a:t>-Point prezentace </a:t>
            </a:r>
            <a:r>
              <a:rPr lang="cs-CZ" sz="2800" dirty="0" smtClean="0"/>
              <a:t>s </a:t>
            </a:r>
            <a:r>
              <a:rPr lang="cs-CZ" sz="2800" dirty="0" smtClean="0"/>
              <a:t>min. 9 a max. 16 </a:t>
            </a:r>
            <a:r>
              <a:rPr lang="cs-CZ" sz="2800" dirty="0" smtClean="0"/>
              <a:t>snímky.</a:t>
            </a:r>
            <a:endParaRPr lang="cs-CZ" sz="2800" dirty="0" smtClean="0"/>
          </a:p>
          <a:p>
            <a:r>
              <a:rPr lang="cs-CZ" sz="2800" dirty="0" smtClean="0"/>
              <a:t>Prezentace zahrne informace k organizaci uvedené na předchozím snímku.</a:t>
            </a:r>
          </a:p>
          <a:p>
            <a:endParaRPr lang="cs-CZ" sz="2800" dirty="0" smtClean="0"/>
          </a:p>
          <a:p>
            <a:r>
              <a:rPr lang="cs-CZ" sz="2800" dirty="0" smtClean="0"/>
              <a:t>Hodnocení:</a:t>
            </a:r>
          </a:p>
          <a:p>
            <a:pPr lvl="1"/>
            <a:r>
              <a:rPr lang="cs-CZ" sz="2400" dirty="0" smtClean="0"/>
              <a:t>20</a:t>
            </a:r>
            <a:r>
              <a:rPr lang="cs-CZ" sz="2400" dirty="0" smtClean="0"/>
              <a:t> </a:t>
            </a:r>
            <a:r>
              <a:rPr lang="cs-CZ" sz="2400" dirty="0" smtClean="0"/>
              <a:t>bodů za naplnění požadavků pro seminární </a:t>
            </a:r>
            <a:r>
              <a:rPr lang="cs-CZ" sz="2400" dirty="0" smtClean="0"/>
              <a:t>práci</a:t>
            </a:r>
          </a:p>
          <a:p>
            <a:pPr lvl="1"/>
            <a:r>
              <a:rPr lang="cs-CZ" sz="2400" dirty="0" smtClean="0"/>
              <a:t>5 bodů za</a:t>
            </a:r>
            <a:r>
              <a:rPr lang="cs-CZ" sz="2400" dirty="0" smtClean="0"/>
              <a:t> </a:t>
            </a:r>
            <a:r>
              <a:rPr lang="cs-CZ" sz="2400" dirty="0" smtClean="0"/>
              <a:t>odevzdání </a:t>
            </a:r>
            <a:r>
              <a:rPr lang="cs-CZ" sz="2400" dirty="0" err="1" smtClean="0"/>
              <a:t>Power</a:t>
            </a:r>
            <a:r>
              <a:rPr lang="cs-CZ" sz="2400" dirty="0" smtClean="0"/>
              <a:t>-Point do </a:t>
            </a:r>
            <a:r>
              <a:rPr lang="cs-CZ" sz="2400" dirty="0" err="1" smtClean="0"/>
              <a:t>Odevzdávárny</a:t>
            </a:r>
            <a:r>
              <a:rPr lang="cs-CZ" sz="2400" dirty="0" smtClean="0"/>
              <a:t> </a:t>
            </a:r>
            <a:r>
              <a:rPr lang="cs-CZ" sz="2400" dirty="0" smtClean="0"/>
              <a:t>do 20. 12. 2021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</a:t>
            </a:r>
            <a:r>
              <a:rPr lang="cs-CZ" b="1" dirty="0" smtClean="0"/>
              <a:t>témat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informace</a:t>
            </a:r>
          </a:p>
          <a:p>
            <a:r>
              <a:rPr lang="cs-CZ" dirty="0" smtClean="0"/>
              <a:t>Struktura </a:t>
            </a:r>
            <a:r>
              <a:rPr lang="cs-CZ" dirty="0" smtClean="0"/>
              <a:t>národního hospodářství</a:t>
            </a:r>
          </a:p>
          <a:p>
            <a:r>
              <a:rPr lang="cs-CZ" dirty="0" smtClean="0"/>
              <a:t>Veřejný </a:t>
            </a:r>
            <a:r>
              <a:rPr lang="cs-CZ" dirty="0" smtClean="0"/>
              <a:t>neziskový sektor</a:t>
            </a:r>
          </a:p>
          <a:p>
            <a:r>
              <a:rPr lang="cs-CZ" dirty="0" smtClean="0"/>
              <a:t>Podnikatelský </a:t>
            </a:r>
            <a:r>
              <a:rPr lang="cs-CZ" dirty="0" smtClean="0"/>
              <a:t>sektor ve struktuře národního hospodářství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Struktura výkladu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828800"/>
            <a:ext cx="7990656" cy="3657600"/>
          </a:xfrm>
        </p:spPr>
        <p:txBody>
          <a:bodyPr/>
          <a:lstStyle/>
          <a:p>
            <a:r>
              <a:rPr lang="cs-CZ" dirty="0" smtClean="0"/>
              <a:t>Vybrané </a:t>
            </a:r>
            <a:r>
              <a:rPr lang="cs-CZ" dirty="0" smtClean="0"/>
              <a:t>oblasti nevýrobní sféry</a:t>
            </a:r>
          </a:p>
          <a:p>
            <a:r>
              <a:rPr lang="cs-CZ" dirty="0" smtClean="0"/>
              <a:t>Kultura</a:t>
            </a:r>
            <a:endParaRPr lang="cs-CZ" dirty="0" smtClean="0"/>
          </a:p>
          <a:p>
            <a:r>
              <a:rPr lang="cs-CZ" dirty="0" smtClean="0"/>
              <a:t>Sport</a:t>
            </a:r>
            <a:endParaRPr lang="cs-CZ" dirty="0" smtClean="0"/>
          </a:p>
          <a:p>
            <a:r>
              <a:rPr lang="cs-CZ" dirty="0" smtClean="0"/>
              <a:t>Školství</a:t>
            </a:r>
            <a:endParaRPr lang="cs-CZ" dirty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stelové tužky">
  <a:themeElements>
    <a:clrScheme name="Pastelové tužky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Pastelové tužk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astelové tužky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stelové tužky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astelové tužky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1663</TotalTime>
  <Words>243</Words>
  <Application>Microsoft Office PowerPoint</Application>
  <PresentationFormat>Předvádění na obrazovce (4:3)</PresentationFormat>
  <Paragraphs>61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3" baseType="lpstr">
      <vt:lpstr>Comic Sans MS</vt:lpstr>
      <vt:lpstr>Pastelové tužky</vt:lpstr>
      <vt:lpstr>Řízení a ekonomika nevýrobní sféry</vt:lpstr>
      <vt:lpstr>Podmínky pro absolvování předmětu</vt:lpstr>
      <vt:lpstr>Hodnocení</vt:lpstr>
      <vt:lpstr>Hodnocení</vt:lpstr>
      <vt:lpstr>Literatura</vt:lpstr>
      <vt:lpstr>Seminární práce (25 bodů)</vt:lpstr>
      <vt:lpstr>Seminární práce</vt:lpstr>
      <vt:lpstr>Struktura témat</vt:lpstr>
      <vt:lpstr>Struktura výkladu</vt:lpstr>
      <vt:lpstr>Struktura výkladu</vt:lpstr>
      <vt:lpstr>Prezentace aplikace PowerPoint</vt:lpstr>
    </vt:vector>
  </TitlesOfParts>
  <Company>OPS SU Karviná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Historický vývoj ochrany spotřebitele</dc:title>
  <dc:creator>Admin</dc:creator>
  <cp:lastModifiedBy>Rylkova</cp:lastModifiedBy>
  <cp:revision>209</cp:revision>
  <cp:lastPrinted>2018-09-24T06:21:46Z</cp:lastPrinted>
  <dcterms:created xsi:type="dcterms:W3CDTF">2006-02-22T11:03:38Z</dcterms:created>
  <dcterms:modified xsi:type="dcterms:W3CDTF">2021-09-24T05:36:31Z</dcterms:modified>
</cp:coreProperties>
</file>