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0" r:id="rId4"/>
    <p:sldId id="264" r:id="rId5"/>
    <p:sldId id="258" r:id="rId6"/>
    <p:sldId id="259" r:id="rId7"/>
    <p:sldId id="263" r:id="rId8"/>
    <p:sldId id="257" r:id="rId9"/>
    <p:sldId id="261" r:id="rId10"/>
    <p:sldId id="266" r:id="rId11"/>
    <p:sldId id="267" r:id="rId12"/>
    <p:sldId id="268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32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21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5414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66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2723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1012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6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636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37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17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1550EF-4307-4334-B466-CF9E430B7FF0}" type="datetimeFigureOut">
              <a:rPr lang="cs-CZ" smtClean="0"/>
              <a:t>27.11.2016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CBD85-B198-42D8-BB4F-3CCC3C6378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1802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Krizové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2042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předcházet krizi – nástroje 1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Interní audit</a:t>
            </a:r>
          </a:p>
          <a:p>
            <a:pPr eaLnBrk="1" hangingPunct="1"/>
            <a:r>
              <a:rPr lang="cs-CZ" sz="2000" dirty="0"/>
              <a:t>provádění </a:t>
            </a:r>
            <a:r>
              <a:rPr lang="cs-CZ" sz="2000" b="1" dirty="0"/>
              <a:t>permanentní analýzy podniku</a:t>
            </a:r>
            <a:r>
              <a:rPr lang="cs-CZ" sz="2000" dirty="0"/>
              <a:t>,</a:t>
            </a:r>
          </a:p>
          <a:p>
            <a:pPr eaLnBrk="1" hangingPunct="1"/>
            <a:r>
              <a:rPr lang="cs-CZ" sz="2000" b="1" dirty="0"/>
              <a:t>kontrola plnění podnikových norem</a:t>
            </a:r>
            <a:r>
              <a:rPr lang="cs-CZ" sz="2000" dirty="0"/>
              <a:t> a rozhodnutí vedení podniku, </a:t>
            </a:r>
          </a:p>
          <a:p>
            <a:pPr eaLnBrk="1" hangingPunct="1"/>
            <a:r>
              <a:rPr lang="cs-CZ" sz="2000" dirty="0"/>
              <a:t>informování vedení podniku </a:t>
            </a:r>
            <a:r>
              <a:rPr lang="cs-CZ" sz="2000" b="1" dirty="0"/>
              <a:t>o zjištěných odchylkách a anomáliích</a:t>
            </a:r>
            <a:r>
              <a:rPr lang="cs-CZ" sz="2000" dirty="0"/>
              <a:t>,</a:t>
            </a:r>
          </a:p>
          <a:p>
            <a:pPr eaLnBrk="1" hangingPunct="1"/>
            <a:r>
              <a:rPr lang="cs-CZ" sz="2000" b="1" dirty="0"/>
              <a:t>vyhodnocování využití disponibilních zdrojů</a:t>
            </a:r>
            <a:r>
              <a:rPr lang="cs-CZ" sz="2000" dirty="0"/>
              <a:t> včetně lidských pro dosahování podnikových cílů,</a:t>
            </a:r>
          </a:p>
          <a:p>
            <a:pPr marL="0" indent="0" eaLnBrk="1" hangingPunct="1">
              <a:buNone/>
            </a:pPr>
            <a:endParaRPr lang="cs-CZ" dirty="0"/>
          </a:p>
          <a:p>
            <a:pPr eaLnBrk="1" hangingPunct="1"/>
            <a:endParaRPr lang="cs-CZ" dirty="0"/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2954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předcházet krizi – nástroje 2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Controlling + standardy</a:t>
            </a:r>
            <a:endParaRPr lang="cs-CZ" dirty="0"/>
          </a:p>
          <a:p>
            <a:pPr eaLnBrk="1" hangingPunct="1"/>
            <a:r>
              <a:rPr lang="cs-CZ" sz="2400" dirty="0"/>
              <a:t>jde o </a:t>
            </a:r>
            <a:r>
              <a:rPr lang="cs-CZ" sz="2400" b="1" dirty="0"/>
              <a:t>systém pravidel</a:t>
            </a:r>
            <a:endParaRPr lang="cs-CZ" sz="2400" dirty="0"/>
          </a:p>
          <a:p>
            <a:pPr eaLnBrk="1" hangingPunct="1"/>
            <a:r>
              <a:rPr lang="cs-CZ" sz="2400" dirty="0"/>
              <a:t>napomáhá dosažení cílů,</a:t>
            </a:r>
          </a:p>
          <a:p>
            <a:pPr eaLnBrk="1" hangingPunct="1"/>
            <a:r>
              <a:rPr lang="cs-CZ" sz="2400" b="1" dirty="0"/>
              <a:t>zabraňuje nečekaným negativním jevům</a:t>
            </a:r>
            <a:r>
              <a:rPr lang="cs-CZ" sz="2400" dirty="0"/>
              <a:t>,</a:t>
            </a:r>
          </a:p>
          <a:p>
            <a:pPr eaLnBrk="1" hangingPunct="1"/>
            <a:r>
              <a:rPr lang="cs-CZ" sz="2400" b="1" dirty="0"/>
              <a:t>včas varuje</a:t>
            </a:r>
            <a:r>
              <a:rPr lang="cs-CZ" sz="2400" dirty="0"/>
              <a:t>, objeví-li se nebezpečí vyžadující určitá příslušná opatření.</a:t>
            </a:r>
          </a:p>
          <a:p>
            <a:pPr eaLnBrk="1" hangingPunct="1">
              <a:buFont typeface="Arial" charset="0"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58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Jak předcházet krizi – nástroje 3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b="1"/>
              <a:t>Vnitřní kontrola</a:t>
            </a:r>
            <a:endParaRPr lang="cs-CZ"/>
          </a:p>
          <a:p>
            <a:pPr eaLnBrk="1" hangingPunct="1"/>
            <a:r>
              <a:rPr lang="cs-CZ"/>
              <a:t>jedná se o </a:t>
            </a:r>
            <a:r>
              <a:rPr lang="cs-CZ" b="1"/>
              <a:t>soubor metod a postupů</a:t>
            </a:r>
            <a:r>
              <a:rPr lang="cs-CZ"/>
              <a:t>, které jsou aplikovány v rámci </a:t>
            </a:r>
            <a:r>
              <a:rPr lang="cs-CZ" b="1"/>
              <a:t>kontroly řízení podniku</a:t>
            </a:r>
            <a:endParaRPr lang="cs-CZ"/>
          </a:p>
          <a:p>
            <a:pPr eaLnBrk="1" hangingPunct="1"/>
            <a:r>
              <a:rPr lang="cs-CZ"/>
              <a:t>jejich úkolem je působit preventivně</a:t>
            </a:r>
          </a:p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0963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Co stále sledujeme?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/>
              <a:t> následky – sledujeme ztráty, škody, újmy-znamená následky vzniklé přímo v důsledku mimořádné události</a:t>
            </a:r>
          </a:p>
          <a:p>
            <a:r>
              <a:rPr lang="cs-CZ"/>
              <a:t>příčiny </a:t>
            </a:r>
          </a:p>
          <a:p>
            <a:r>
              <a:rPr lang="cs-CZ"/>
              <a:t>č</a:t>
            </a:r>
            <a:r>
              <a:rPr lang="pl-PL"/>
              <a:t>as </a:t>
            </a:r>
            <a:endParaRPr lang="cs-CZ"/>
          </a:p>
          <a:p>
            <a:r>
              <a:rPr lang="cs-CZ"/>
              <a:t>prostor </a:t>
            </a:r>
          </a:p>
          <a:p>
            <a:r>
              <a:rPr lang="cs-CZ"/>
              <a:t>intenzita následků</a:t>
            </a:r>
          </a:p>
          <a:p>
            <a:r>
              <a:rPr lang="cs-CZ"/>
              <a:t> rizikovost </a:t>
            </a:r>
          </a:p>
          <a:p>
            <a:r>
              <a:rPr lang="cs-CZ"/>
              <a:t>činnosti </a:t>
            </a:r>
          </a:p>
          <a:p>
            <a:pPr>
              <a:buFont typeface="Arial" charset="0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912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Narušení rovnováhy, které může ohrozit dosahování cíle podniku nebo dokonce vést k ohrožení jeho další existence.</a:t>
            </a:r>
          </a:p>
          <a:p>
            <a:r>
              <a:rPr lang="cs-CZ" dirty="0"/>
              <a:t>Následkem je: ztráta disponibilního zisku, nedostatek výrobních prostředků, či úplná ztráta funkčnosti podniku sociálních služeb.</a:t>
            </a:r>
          </a:p>
        </p:txBody>
      </p:sp>
    </p:spTree>
    <p:extLst>
      <p:ext uri="{BB962C8B-B14F-4D97-AF65-F5344CB8AC3E}">
        <p14:creationId xmlns:p14="http://schemas.microsoft.com/office/powerpoint/2010/main" val="731724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Vždy časová tíseň</a:t>
            </a:r>
          </a:p>
          <a:p>
            <a:r>
              <a:rPr lang="cs-CZ" dirty="0"/>
              <a:t>Nedostatek informací</a:t>
            </a:r>
          </a:p>
          <a:p>
            <a:r>
              <a:rPr lang="cs-CZ" dirty="0"/>
              <a:t>Vysoká míra rizika</a:t>
            </a:r>
          </a:p>
          <a:p>
            <a:r>
              <a:rPr lang="cs-CZ" dirty="0"/>
              <a:t>Personální tíseň</a:t>
            </a:r>
          </a:p>
        </p:txBody>
      </p:sp>
    </p:spTree>
    <p:extLst>
      <p:ext uri="{BB962C8B-B14F-4D97-AF65-F5344CB8AC3E}">
        <p14:creationId xmlns:p14="http://schemas.microsoft.com/office/powerpoint/2010/main" val="2456459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Přístup manažera/vlastníka 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Při standardním řízení - k</a:t>
            </a:r>
            <a:r>
              <a:rPr lang="pl-PL"/>
              <a:t>aždý je odpovědný za svou oblast,</a:t>
            </a:r>
            <a:r>
              <a:rPr lang="cs-CZ"/>
              <a:t>řídí především své přímé podřízené.</a:t>
            </a:r>
          </a:p>
          <a:p>
            <a:r>
              <a:rPr lang="cs-CZ"/>
              <a:t>Při krizovém řízení-Jsou aktivní ke všem lidem, kteří jsou nápomocni v řešení problémů bez rozdílu úrovně. Důraz se klade na odstranění příčin problémů.</a:t>
            </a:r>
          </a:p>
        </p:txBody>
      </p:sp>
    </p:spTree>
    <p:extLst>
      <p:ext uri="{BB962C8B-B14F-4D97-AF65-F5344CB8AC3E}">
        <p14:creationId xmlns:p14="http://schemas.microsoft.com/office/powerpoint/2010/main" val="28412692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763" y="1371600"/>
            <a:ext cx="532447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9106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85750"/>
            <a:ext cx="7848872" cy="638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85669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6109320"/>
            <a:ext cx="8229600" cy="748680"/>
          </a:xfrm>
        </p:spPr>
        <p:txBody>
          <a:bodyPr/>
          <a:lstStyle/>
          <a:p>
            <a:pPr lvl="0"/>
            <a:r>
              <a:rPr lang="cs-CZ" sz="1200" b="1" dirty="0" err="1"/>
              <a:t>Hnilica</a:t>
            </a:r>
            <a:r>
              <a:rPr lang="cs-CZ" sz="1200" dirty="0"/>
              <a:t>, J. </a:t>
            </a:r>
            <a:r>
              <a:rPr lang="cs-CZ" sz="1200" b="1" dirty="0"/>
              <a:t>Fotr</a:t>
            </a:r>
            <a:r>
              <a:rPr lang="cs-CZ" sz="1200" dirty="0"/>
              <a:t>, J. Aplikovaná analýza rizika ve finančním managementu a investičním rozhodování. Praha : GRADA </a:t>
            </a:r>
            <a:r>
              <a:rPr lang="cs-CZ" sz="1200" dirty="0" err="1"/>
              <a:t>Publishing</a:t>
            </a:r>
            <a:r>
              <a:rPr lang="cs-CZ" sz="1200" dirty="0"/>
              <a:t>, 2009. ISBN 978-80-247-2560-4.</a:t>
            </a:r>
          </a:p>
          <a:p>
            <a:endParaRPr lang="cs-CZ" dirty="0"/>
          </a:p>
        </p:txBody>
      </p:sp>
      <p:pic>
        <p:nvPicPr>
          <p:cNvPr id="4" name="Obrázek 0" descr="chart.jpg"/>
          <p:cNvPicPr/>
          <p:nvPr/>
        </p:nvPicPr>
        <p:blipFill>
          <a:blip r:embed="rId2" cstate="print"/>
          <a:srcRect l="22813" t="11401" r="4478" b="4559"/>
          <a:stretch>
            <a:fillRect/>
          </a:stretch>
        </p:blipFill>
        <p:spPr bwMode="auto">
          <a:xfrm>
            <a:off x="1979712" y="188640"/>
            <a:ext cx="4968551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52404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975" y="1076325"/>
            <a:ext cx="7258050" cy="47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8274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58404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dirty="0"/>
              <a:t>Organizační a další změny zahajujeme:</a:t>
            </a:r>
          </a:p>
          <a:p>
            <a:r>
              <a:rPr lang="cs-CZ" sz="2400" dirty="0"/>
              <a:t>1. nahoře</a:t>
            </a:r>
          </a:p>
          <a:p>
            <a:r>
              <a:rPr lang="cs-CZ" sz="2400" dirty="0"/>
              <a:t>2. na střední úrovni</a:t>
            </a:r>
          </a:p>
          <a:p>
            <a:r>
              <a:rPr lang="pl-PL" sz="2400" dirty="0"/>
              <a:t>3. dole</a:t>
            </a:r>
          </a:p>
          <a:p>
            <a:pPr>
              <a:buNone/>
            </a:pPr>
            <a:r>
              <a:rPr lang="cs-CZ" sz="2400" dirty="0"/>
              <a:t>Stupně řízení:</a:t>
            </a:r>
          </a:p>
          <a:p>
            <a:r>
              <a:rPr lang="cs-CZ" sz="2400" dirty="0"/>
              <a:t> běžný styl – řídíme o 1 stupeň níže, kontrolujeme až o 2 stupně níže,</a:t>
            </a:r>
          </a:p>
          <a:p>
            <a:r>
              <a:rPr lang="cs-CZ" sz="2400" dirty="0"/>
              <a:t> krizový styl – můžeme řídit o více stupňů – níže </a:t>
            </a:r>
          </a:p>
          <a:p>
            <a:pPr>
              <a:buNone/>
            </a:pPr>
            <a:r>
              <a:rPr lang="cs-CZ" sz="2400" dirty="0"/>
              <a:t>Komunikace:</a:t>
            </a:r>
          </a:p>
          <a:p>
            <a:r>
              <a:rPr lang="cs-CZ" sz="2400" dirty="0"/>
              <a:t> kolektivní komunikace – konkrétní přístup podle situace, obecně je třeba komunikaci posílit,</a:t>
            </a:r>
          </a:p>
          <a:p>
            <a:r>
              <a:rPr lang="cs-CZ" sz="2400" dirty="0"/>
              <a:t> posílení individuální komunikace se všemi stupni (nejen s přímými</a:t>
            </a:r>
          </a:p>
          <a:p>
            <a:r>
              <a:rPr lang="cs-CZ" sz="2400" dirty="0"/>
              <a:t>spolupracovníky).</a:t>
            </a:r>
          </a:p>
        </p:txBody>
      </p:sp>
    </p:spTree>
    <p:extLst>
      <p:ext uri="{BB962C8B-B14F-4D97-AF65-F5344CB8AC3E}">
        <p14:creationId xmlns:p14="http://schemas.microsoft.com/office/powerpoint/2010/main" val="36576539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245</Words>
  <Application>Microsoft Office PowerPoint</Application>
  <PresentationFormat>Předvádění na obrazovce (4:3)</PresentationFormat>
  <Paragraphs>48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systému Office</vt:lpstr>
      <vt:lpstr>Krizové řízení</vt:lpstr>
      <vt:lpstr>Prezentace aplikace PowerPoint</vt:lpstr>
      <vt:lpstr>charakteristika</vt:lpstr>
      <vt:lpstr>Přístup manažera/vlastníka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Jak předcházet krizi – nástroje 1</vt:lpstr>
      <vt:lpstr>Jak předcházet krizi – nástroje 2</vt:lpstr>
      <vt:lpstr>Jak předcházet krizi – nástroje 3</vt:lpstr>
      <vt:lpstr>Co stále sledujeme?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Krizové řízení</dc:title>
  <dc:creator>Sebestova</dc:creator>
  <cp:lastModifiedBy>Jarka</cp:lastModifiedBy>
  <cp:revision>3</cp:revision>
  <dcterms:created xsi:type="dcterms:W3CDTF">2014-12-09T07:30:18Z</dcterms:created>
  <dcterms:modified xsi:type="dcterms:W3CDTF">2016-11-27T08:30:19Z</dcterms:modified>
</cp:coreProperties>
</file>