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4" r:id="rId4"/>
    <p:sldId id="273" r:id="rId5"/>
    <p:sldId id="275" r:id="rId6"/>
    <p:sldId id="276" r:id="rId7"/>
    <p:sldId id="277" r:id="rId8"/>
    <p:sldId id="278" r:id="rId9"/>
    <p:sldId id="264" r:id="rId10"/>
    <p:sldId id="266" r:id="rId11"/>
    <p:sldId id="280" r:id="rId12"/>
    <p:sldId id="279" r:id="rId13"/>
    <p:sldId id="267" r:id="rId14"/>
    <p:sldId id="270" r:id="rId15"/>
    <p:sldId id="265" r:id="rId16"/>
    <p:sldId id="281" r:id="rId17"/>
    <p:sldId id="269" r:id="rId18"/>
    <p:sldId id="272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46893-2389-43A9-A6F3-278A74BBDA94}" type="doc">
      <dgm:prSet loTypeId="urn:microsoft.com/office/officeart/2005/8/layout/hList3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ECCB1703-2386-4923-BC1E-9A0C70D1111C}">
      <dgm:prSet phldrT="[Text]"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Vztah sociálních inovací k sociální změně</a:t>
          </a:r>
        </a:p>
      </dgm:t>
    </dgm:pt>
    <dgm:pt modelId="{6039E4EE-EBB9-42FB-9916-39342795B620}" type="parTrans" cxnId="{C66B27B1-4898-4CE1-A70D-27359CD0931A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5BD0A7-6221-461B-9F2C-EDE522012122}" type="sibTrans" cxnId="{C66B27B1-4898-4CE1-A70D-27359CD0931A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20B9FE-F189-4C3A-87BE-D7363783D1F3}">
      <dgm:prSet phldrT="[Text]"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Sociální inovace</a:t>
          </a:r>
        </a:p>
      </dgm:t>
    </dgm:pt>
    <dgm:pt modelId="{D1DDB8E0-A406-43EE-8271-68F85E300A85}" type="parTrans" cxnId="{F49EDD3D-8DC5-450B-ADB4-5DF24B1F7A22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291BB1-F5C6-4758-9A61-F93C2025F15E}" type="sibTrans" cxnId="{F49EDD3D-8DC5-450B-ADB4-5DF24B1F7A22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7855C1-5AE5-45DB-BE05-0BA1754DAAFC}">
      <dgm:prSet phldrT="[Text]"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Sociální teorie </a:t>
          </a:r>
          <a:b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a praxe</a:t>
          </a:r>
        </a:p>
      </dgm:t>
    </dgm:pt>
    <dgm:pt modelId="{5BBA8D27-0277-4856-A961-23088F995040}" type="parTrans" cxnId="{56F14418-10B5-478C-88BD-030E5B6893E8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680B44-3BB8-4E6E-A505-F32FC7943D7D}" type="sibTrans" cxnId="{56F14418-10B5-478C-88BD-030E5B6893E8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EE32B2-FB24-48B5-AEAB-71044B0C7DEA}">
      <dgm:prSet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Inovační sítě</a:t>
          </a:r>
        </a:p>
      </dgm:t>
    </dgm:pt>
    <dgm:pt modelId="{92BB25B0-6241-4D93-9BAD-DD23C1FE45E6}" type="parTrans" cxnId="{C8F2E474-5829-4A0D-9053-3E0C31C3061A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C532E6-F8A6-4E90-BEFF-0129FA66605B}" type="sibTrans" cxnId="{C8F2E474-5829-4A0D-9053-3E0C31C3061A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F2A949-FF87-4737-B01D-80EAF54B01EF}">
      <dgm:prSet phldrT="[Text]"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Inovace</a:t>
          </a:r>
        </a:p>
      </dgm:t>
    </dgm:pt>
    <dgm:pt modelId="{130D9C90-66D3-4D6B-BFFB-04A7421DBB73}" type="parTrans" cxnId="{DAAC7302-C9EF-4319-A305-92DAB396B7FD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F4013-40C3-41FC-B19F-3696730B4FB6}" type="sibTrans" cxnId="{DAAC7302-C9EF-4319-A305-92DAB396B7FD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2027CD-9EA1-4B1D-87C4-237E5BFB8857}">
      <dgm:prSet phldrT="[Text]"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Sociální ekonomika, </a:t>
          </a:r>
        </a:p>
      </dgm:t>
    </dgm:pt>
    <dgm:pt modelId="{A4A84488-B36C-4F5A-9414-EECFAFE3BA5C}" type="parTrans" cxnId="{F82B1179-32F4-453F-A8BA-9BCA8700A1BD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4A5680-BBC7-4CE0-82C3-40FA9F2A3D08}" type="sibTrans" cxnId="{F82B1179-32F4-453F-A8BA-9BCA8700A1BD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53ADBA-5725-42D7-A1B0-A45818526488}">
      <dgm:prSet phldrT="[Text]"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Regionální disparity, regionální rozvoj</a:t>
          </a:r>
        </a:p>
      </dgm:t>
    </dgm:pt>
    <dgm:pt modelId="{1EBF8394-E88C-4554-A08A-88F63044404A}" type="parTrans" cxnId="{3F427094-0142-4C22-9510-D3ED3CF2C0F9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298BED-DBDC-4DCC-A915-544165A4B0B5}" type="sibTrans" cxnId="{3F427094-0142-4C22-9510-D3ED3CF2C0F9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C6585-CC56-4F5C-85B0-A288BE193ECD}">
      <dgm:prSet phldrT="[Text]"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Sociální podnikání</a:t>
          </a:r>
        </a:p>
      </dgm:t>
    </dgm:pt>
    <dgm:pt modelId="{94E2A9D7-702A-4304-A1F9-ACCCBAD26D3A}" type="parTrans" cxnId="{C6E4B080-E243-4C64-B46C-0B53DCF4F74E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1364A4-1053-4503-B074-4A94E485F788}" type="sibTrans" cxnId="{C6E4B080-E243-4C64-B46C-0B53DCF4F74E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94B5A4-BA2A-4325-BD77-B7A7BB083ACF}">
      <dgm:prSet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Institucionalizace</a:t>
          </a:r>
        </a:p>
      </dgm:t>
    </dgm:pt>
    <dgm:pt modelId="{BE4D4A34-D524-4FA9-AB53-59D66E5F52AF}" type="parTrans" cxnId="{C2242876-7983-4959-AEB1-6352D67C5EFA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70F647-74B9-4014-8BA1-E6B50DA40B69}" type="sibTrans" cxnId="{C2242876-7983-4959-AEB1-6352D67C5EFA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CBF1F1-C585-442E-B819-56B26520ECE9}">
      <dgm:prSet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Inovační management</a:t>
          </a:r>
        </a:p>
      </dgm:t>
    </dgm:pt>
    <dgm:pt modelId="{9371006E-3708-4CF3-B3C3-C2077E2028A6}" type="parTrans" cxnId="{BA1D0CE4-46AB-4172-A1E6-507D8C069829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03C9C1-8248-470E-85D5-9E9C9D8801C1}" type="sibTrans" cxnId="{BA1D0CE4-46AB-4172-A1E6-507D8C069829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2F5F6-C2E6-4620-A90E-D4B1233E9940}">
      <dgm:prSet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Podpora inovací</a:t>
          </a:r>
        </a:p>
      </dgm:t>
    </dgm:pt>
    <dgm:pt modelId="{452137D1-C6CB-4AC7-A6B2-2578B2665532}" type="parTrans" cxnId="{0BF6F308-5A26-49D4-930C-9415946EB083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875E15-DBD6-4004-A9DE-8214DC08EAB4}" type="sibTrans" cxnId="{0BF6F308-5A26-49D4-930C-9415946EB083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7F3EFE-8F4F-4678-86AB-E1A20BD1DD5E}">
      <dgm:prSet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Technologické studie</a:t>
          </a:r>
        </a:p>
      </dgm:t>
    </dgm:pt>
    <dgm:pt modelId="{3D534378-2C78-402F-A026-323EB5959E76}" type="parTrans" cxnId="{7FD4B4CF-A596-4CD3-939A-9070839AF1D3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8F9EC4-46E4-4867-8F1D-D0681FE3089A}" type="sibTrans" cxnId="{7FD4B4CF-A596-4CD3-939A-9070839AF1D3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C5109F-E012-4F4E-A7E5-C2C921887ACE}">
      <dgm:prSet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Teorie změn</a:t>
          </a:r>
        </a:p>
      </dgm:t>
    </dgm:pt>
    <dgm:pt modelId="{CA740195-31AF-40CD-90B1-F09C56430D6E}" type="parTrans" cxnId="{33E1A5A3-D173-46CA-837A-9D5FEC599E1B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3B4B17-1305-4850-A02A-81B086E756C5}" type="sibTrans" cxnId="{33E1A5A3-D173-46CA-837A-9D5FEC599E1B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6CF774-425D-4459-9D25-E13F2790F295}">
      <dgm:prSet/>
      <dgm:spPr/>
      <dgm:t>
        <a:bodyPr/>
        <a:lstStyle/>
        <a:p>
          <a:pPr algn="ctr"/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Teorie sociálních změn, reforem</a:t>
          </a:r>
        </a:p>
      </dgm:t>
    </dgm:pt>
    <dgm:pt modelId="{CA03F0A8-A67B-477A-9912-D718794F1ED0}" type="parTrans" cxnId="{97672298-3331-41AD-821F-75E227858836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FFF7C4-6D2B-4B0E-B468-41A6C50844AD}" type="sibTrans" cxnId="{97672298-3331-41AD-821F-75E227858836}">
      <dgm:prSet/>
      <dgm:spPr/>
      <dgm:t>
        <a:bodyPr/>
        <a:lstStyle/>
        <a:p>
          <a:pPr algn="ctr"/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D0F4FA-4211-492B-9D47-63F196163CB8}" type="pres">
      <dgm:prSet presAssocID="{5C846893-2389-43A9-A6F3-278A74BBDA94}" presName="composite" presStyleCnt="0">
        <dgm:presLayoutVars>
          <dgm:chMax val="1"/>
          <dgm:dir/>
          <dgm:resizeHandles val="exact"/>
        </dgm:presLayoutVars>
      </dgm:prSet>
      <dgm:spPr/>
    </dgm:pt>
    <dgm:pt modelId="{BCF10368-93F0-4172-8737-EC189AA9DA84}" type="pres">
      <dgm:prSet presAssocID="{ECCB1703-2386-4923-BC1E-9A0C70D1111C}" presName="roof" presStyleLbl="dkBgShp" presStyleIdx="0" presStyleCnt="2"/>
      <dgm:spPr/>
    </dgm:pt>
    <dgm:pt modelId="{D5B0ECD6-15EB-4B68-A9CB-8B32170BD7DA}" type="pres">
      <dgm:prSet presAssocID="{ECCB1703-2386-4923-BC1E-9A0C70D1111C}" presName="pillars" presStyleCnt="0"/>
      <dgm:spPr/>
    </dgm:pt>
    <dgm:pt modelId="{49D92DEF-9B87-43CA-BACF-5F917BD89BFD}" type="pres">
      <dgm:prSet presAssocID="{ECCB1703-2386-4923-BC1E-9A0C70D1111C}" presName="pillar1" presStyleLbl="node1" presStyleIdx="0" presStyleCnt="3">
        <dgm:presLayoutVars>
          <dgm:bulletEnabled val="1"/>
        </dgm:presLayoutVars>
      </dgm:prSet>
      <dgm:spPr/>
    </dgm:pt>
    <dgm:pt modelId="{6EA6E5D3-4EEB-4257-83C2-801CB885B480}" type="pres">
      <dgm:prSet presAssocID="{30F2A949-FF87-4737-B01D-80EAF54B01EF}" presName="pillarX" presStyleLbl="node1" presStyleIdx="1" presStyleCnt="3">
        <dgm:presLayoutVars>
          <dgm:bulletEnabled val="1"/>
        </dgm:presLayoutVars>
      </dgm:prSet>
      <dgm:spPr/>
    </dgm:pt>
    <dgm:pt modelId="{1176E245-48CD-4630-9907-B4B3ECA9FAC4}" type="pres">
      <dgm:prSet presAssocID="{497855C1-5AE5-45DB-BE05-0BA1754DAAFC}" presName="pillarX" presStyleLbl="node1" presStyleIdx="2" presStyleCnt="3">
        <dgm:presLayoutVars>
          <dgm:bulletEnabled val="1"/>
        </dgm:presLayoutVars>
      </dgm:prSet>
      <dgm:spPr/>
    </dgm:pt>
    <dgm:pt modelId="{33E18AFB-DCAC-421B-A963-5E18D8CEF0BA}" type="pres">
      <dgm:prSet presAssocID="{ECCB1703-2386-4923-BC1E-9A0C70D1111C}" presName="base" presStyleLbl="dkBgShp" presStyleIdx="1" presStyleCnt="2"/>
      <dgm:spPr/>
    </dgm:pt>
  </dgm:ptLst>
  <dgm:cxnLst>
    <dgm:cxn modelId="{AB8B1C89-9E49-4C60-BF72-8A925BA66C31}" type="presOf" srcId="{027F3EFE-8F4F-4678-86AB-E1A20BD1DD5E}" destId="{6EA6E5D3-4EEB-4257-83C2-801CB885B480}" srcOrd="0" destOrd="4" presId="urn:microsoft.com/office/officeart/2005/8/layout/hList3"/>
    <dgm:cxn modelId="{3FE678AD-332B-45C9-8CC8-C14AA4B0F90A}" type="presOf" srcId="{C26CF774-425D-4459-9D25-E13F2790F295}" destId="{1176E245-48CD-4630-9907-B4B3ECA9FAC4}" srcOrd="0" destOrd="3" presId="urn:microsoft.com/office/officeart/2005/8/layout/hList3"/>
    <dgm:cxn modelId="{C2242876-7983-4959-AEB1-6352D67C5EFA}" srcId="{497855C1-5AE5-45DB-BE05-0BA1754DAAFC}" destId="{4F94B5A4-BA2A-4325-BD77-B7A7BB083ACF}" srcOrd="0" destOrd="0" parTransId="{BE4D4A34-D524-4FA9-AB53-59D66E5F52AF}" sibTransId="{7C70F647-74B9-4014-8BA1-E6B50DA40B69}"/>
    <dgm:cxn modelId="{DAAC7302-C9EF-4319-A305-92DAB396B7FD}" srcId="{ECCB1703-2386-4923-BC1E-9A0C70D1111C}" destId="{30F2A949-FF87-4737-B01D-80EAF54B01EF}" srcOrd="1" destOrd="0" parTransId="{130D9C90-66D3-4D6B-BFFB-04A7421DBB73}" sibTransId="{61DF4013-40C3-41FC-B19F-3696730B4FB6}"/>
    <dgm:cxn modelId="{CA48D553-23EA-4C8A-BFD8-0C96FD5E2840}" type="presOf" srcId="{ADEE32B2-FB24-48B5-AEAB-71044B0C7DEA}" destId="{6EA6E5D3-4EEB-4257-83C2-801CB885B480}" srcOrd="0" destOrd="1" presId="urn:microsoft.com/office/officeart/2005/8/layout/hList3"/>
    <dgm:cxn modelId="{C6E4B080-E243-4C64-B46C-0B53DCF4F74E}" srcId="{7920B9FE-F189-4C3A-87BE-D7363783D1F3}" destId="{D7BC6585-CC56-4F5C-85B0-A288BE193ECD}" srcOrd="2" destOrd="0" parTransId="{94E2A9D7-702A-4304-A1F9-ACCCBAD26D3A}" sibTransId="{F61364A4-1053-4503-B074-4A94E485F788}"/>
    <dgm:cxn modelId="{A0517CE3-8A4C-449C-AD3A-31A0021054FC}" type="presOf" srcId="{7ACBF1F1-C585-442E-B819-56B26520ECE9}" destId="{6EA6E5D3-4EEB-4257-83C2-801CB885B480}" srcOrd="0" destOrd="2" presId="urn:microsoft.com/office/officeart/2005/8/layout/hList3"/>
    <dgm:cxn modelId="{1E0DEF78-AF8F-4E65-9081-BD0E18408B5C}" type="presOf" srcId="{30F2A949-FF87-4737-B01D-80EAF54B01EF}" destId="{6EA6E5D3-4EEB-4257-83C2-801CB885B480}" srcOrd="0" destOrd="0" presId="urn:microsoft.com/office/officeart/2005/8/layout/hList3"/>
    <dgm:cxn modelId="{EECA19D8-B1B8-469B-9EF0-E90BF06ED416}" type="presOf" srcId="{497855C1-5AE5-45DB-BE05-0BA1754DAAFC}" destId="{1176E245-48CD-4630-9907-B4B3ECA9FAC4}" srcOrd="0" destOrd="0" presId="urn:microsoft.com/office/officeart/2005/8/layout/hList3"/>
    <dgm:cxn modelId="{F2E9A236-8829-488E-A6A6-0CDAD2DEF2A7}" type="presOf" srcId="{4F94B5A4-BA2A-4325-BD77-B7A7BB083ACF}" destId="{1176E245-48CD-4630-9907-B4B3ECA9FAC4}" srcOrd="0" destOrd="1" presId="urn:microsoft.com/office/officeart/2005/8/layout/hList3"/>
    <dgm:cxn modelId="{1B692189-84B4-440C-89ED-AD893B952EDC}" type="presOf" srcId="{5C846893-2389-43A9-A6F3-278A74BBDA94}" destId="{42D0F4FA-4211-492B-9D47-63F196163CB8}" srcOrd="0" destOrd="0" presId="urn:microsoft.com/office/officeart/2005/8/layout/hList3"/>
    <dgm:cxn modelId="{C8F2E474-5829-4A0D-9053-3E0C31C3061A}" srcId="{30F2A949-FF87-4737-B01D-80EAF54B01EF}" destId="{ADEE32B2-FB24-48B5-AEAB-71044B0C7DEA}" srcOrd="0" destOrd="0" parTransId="{92BB25B0-6241-4D93-9BAD-DD23C1FE45E6}" sibTransId="{FDC532E6-F8A6-4E90-BEFF-0129FA66605B}"/>
    <dgm:cxn modelId="{C66B27B1-4898-4CE1-A70D-27359CD0931A}" srcId="{5C846893-2389-43A9-A6F3-278A74BBDA94}" destId="{ECCB1703-2386-4923-BC1E-9A0C70D1111C}" srcOrd="0" destOrd="0" parTransId="{6039E4EE-EBB9-42FB-9916-39342795B620}" sibTransId="{865BD0A7-6221-461B-9F2C-EDE522012122}"/>
    <dgm:cxn modelId="{97672298-3331-41AD-821F-75E227858836}" srcId="{497855C1-5AE5-45DB-BE05-0BA1754DAAFC}" destId="{C26CF774-425D-4459-9D25-E13F2790F295}" srcOrd="2" destOrd="0" parTransId="{CA03F0A8-A67B-477A-9912-D718794F1ED0}" sibTransId="{94FFF7C4-6D2B-4B0E-B468-41A6C50844AD}"/>
    <dgm:cxn modelId="{F49EDD3D-8DC5-450B-ADB4-5DF24B1F7A22}" srcId="{ECCB1703-2386-4923-BC1E-9A0C70D1111C}" destId="{7920B9FE-F189-4C3A-87BE-D7363783D1F3}" srcOrd="0" destOrd="0" parTransId="{D1DDB8E0-A406-43EE-8271-68F85E300A85}" sibTransId="{4B291BB1-F5C6-4758-9A61-F93C2025F15E}"/>
    <dgm:cxn modelId="{7FD4B4CF-A596-4CD3-939A-9070839AF1D3}" srcId="{30F2A949-FF87-4737-B01D-80EAF54B01EF}" destId="{027F3EFE-8F4F-4678-86AB-E1A20BD1DD5E}" srcOrd="3" destOrd="0" parTransId="{3D534378-2C78-402F-A026-323EB5959E76}" sibTransId="{D28F9EC4-46E4-4867-8F1D-D0681FE3089A}"/>
    <dgm:cxn modelId="{33E1A5A3-D173-46CA-837A-9D5FEC599E1B}" srcId="{497855C1-5AE5-45DB-BE05-0BA1754DAAFC}" destId="{4AC5109F-E012-4F4E-A7E5-C2C921887ACE}" srcOrd="1" destOrd="0" parTransId="{CA740195-31AF-40CD-90B1-F09C56430D6E}" sibTransId="{233B4B17-1305-4850-A02A-81B086E756C5}"/>
    <dgm:cxn modelId="{72714E2A-D538-4F54-A71F-940B6EF43217}" type="presOf" srcId="{D7BC6585-CC56-4F5C-85B0-A288BE193ECD}" destId="{49D92DEF-9B87-43CA-BACF-5F917BD89BFD}" srcOrd="0" destOrd="3" presId="urn:microsoft.com/office/officeart/2005/8/layout/hList3"/>
    <dgm:cxn modelId="{3F427094-0142-4C22-9510-D3ED3CF2C0F9}" srcId="{7920B9FE-F189-4C3A-87BE-D7363783D1F3}" destId="{7153ADBA-5725-42D7-A1B0-A45818526488}" srcOrd="1" destOrd="0" parTransId="{1EBF8394-E88C-4554-A08A-88F63044404A}" sibTransId="{94298BED-DBDC-4DCC-A915-544165A4B0B5}"/>
    <dgm:cxn modelId="{87E15AAE-1197-46B5-8840-C9D849B773C3}" type="presOf" srcId="{042027CD-9EA1-4B1D-87C4-237E5BFB8857}" destId="{49D92DEF-9B87-43CA-BACF-5F917BD89BFD}" srcOrd="0" destOrd="1" presId="urn:microsoft.com/office/officeart/2005/8/layout/hList3"/>
    <dgm:cxn modelId="{0BF6F308-5A26-49D4-930C-9415946EB083}" srcId="{30F2A949-FF87-4737-B01D-80EAF54B01EF}" destId="{3172F5F6-C2E6-4620-A90E-D4B1233E9940}" srcOrd="2" destOrd="0" parTransId="{452137D1-C6CB-4AC7-A6B2-2578B2665532}" sibTransId="{77875E15-DBD6-4004-A9DE-8214DC08EAB4}"/>
    <dgm:cxn modelId="{03DDBA11-6D1D-496C-87BE-16070F33041A}" type="presOf" srcId="{7153ADBA-5725-42D7-A1B0-A45818526488}" destId="{49D92DEF-9B87-43CA-BACF-5F917BD89BFD}" srcOrd="0" destOrd="2" presId="urn:microsoft.com/office/officeart/2005/8/layout/hList3"/>
    <dgm:cxn modelId="{0FF2B9CA-68EC-464E-A15E-765EFF0B2D0F}" type="presOf" srcId="{7920B9FE-F189-4C3A-87BE-D7363783D1F3}" destId="{49D92DEF-9B87-43CA-BACF-5F917BD89BFD}" srcOrd="0" destOrd="0" presId="urn:microsoft.com/office/officeart/2005/8/layout/hList3"/>
    <dgm:cxn modelId="{458EC0BC-C2C1-4E75-952E-7D0E0859F349}" type="presOf" srcId="{3172F5F6-C2E6-4620-A90E-D4B1233E9940}" destId="{6EA6E5D3-4EEB-4257-83C2-801CB885B480}" srcOrd="0" destOrd="3" presId="urn:microsoft.com/office/officeart/2005/8/layout/hList3"/>
    <dgm:cxn modelId="{56F14418-10B5-478C-88BD-030E5B6893E8}" srcId="{ECCB1703-2386-4923-BC1E-9A0C70D1111C}" destId="{497855C1-5AE5-45DB-BE05-0BA1754DAAFC}" srcOrd="2" destOrd="0" parTransId="{5BBA8D27-0277-4856-A961-23088F995040}" sibTransId="{D9680B44-3BB8-4E6E-A505-F32FC7943D7D}"/>
    <dgm:cxn modelId="{BA1D0CE4-46AB-4172-A1E6-507D8C069829}" srcId="{30F2A949-FF87-4737-B01D-80EAF54B01EF}" destId="{7ACBF1F1-C585-442E-B819-56B26520ECE9}" srcOrd="1" destOrd="0" parTransId="{9371006E-3708-4CF3-B3C3-C2077E2028A6}" sibTransId="{BE03C9C1-8248-470E-85D5-9E9C9D8801C1}"/>
    <dgm:cxn modelId="{F82B1179-32F4-453F-A8BA-9BCA8700A1BD}" srcId="{7920B9FE-F189-4C3A-87BE-D7363783D1F3}" destId="{042027CD-9EA1-4B1D-87C4-237E5BFB8857}" srcOrd="0" destOrd="0" parTransId="{A4A84488-B36C-4F5A-9414-EECFAFE3BA5C}" sibTransId="{114A5680-BBC7-4CE0-82C3-40FA9F2A3D08}"/>
    <dgm:cxn modelId="{CA7D890A-3CBC-42FB-BD2D-0EEDCA4C8917}" type="presOf" srcId="{ECCB1703-2386-4923-BC1E-9A0C70D1111C}" destId="{BCF10368-93F0-4172-8737-EC189AA9DA84}" srcOrd="0" destOrd="0" presId="urn:microsoft.com/office/officeart/2005/8/layout/hList3"/>
    <dgm:cxn modelId="{2C456B1E-21D9-4938-B5F8-C2AD4EC64E82}" type="presOf" srcId="{4AC5109F-E012-4F4E-A7E5-C2C921887ACE}" destId="{1176E245-48CD-4630-9907-B4B3ECA9FAC4}" srcOrd="0" destOrd="2" presId="urn:microsoft.com/office/officeart/2005/8/layout/hList3"/>
    <dgm:cxn modelId="{F90627DC-1B06-4DDD-BEA7-FE8A466A82DB}" type="presParOf" srcId="{42D0F4FA-4211-492B-9D47-63F196163CB8}" destId="{BCF10368-93F0-4172-8737-EC189AA9DA84}" srcOrd="0" destOrd="0" presId="urn:microsoft.com/office/officeart/2005/8/layout/hList3"/>
    <dgm:cxn modelId="{D26004E4-A754-4933-8537-17F9269F70D1}" type="presParOf" srcId="{42D0F4FA-4211-492B-9D47-63F196163CB8}" destId="{D5B0ECD6-15EB-4B68-A9CB-8B32170BD7DA}" srcOrd="1" destOrd="0" presId="urn:microsoft.com/office/officeart/2005/8/layout/hList3"/>
    <dgm:cxn modelId="{BF65BA98-FF8E-4B5C-B981-A1F9752BA619}" type="presParOf" srcId="{D5B0ECD6-15EB-4B68-A9CB-8B32170BD7DA}" destId="{49D92DEF-9B87-43CA-BACF-5F917BD89BFD}" srcOrd="0" destOrd="0" presId="urn:microsoft.com/office/officeart/2005/8/layout/hList3"/>
    <dgm:cxn modelId="{3E311F1F-2290-47F2-BC3C-0D23AA099316}" type="presParOf" srcId="{D5B0ECD6-15EB-4B68-A9CB-8B32170BD7DA}" destId="{6EA6E5D3-4EEB-4257-83C2-801CB885B480}" srcOrd="1" destOrd="0" presId="urn:microsoft.com/office/officeart/2005/8/layout/hList3"/>
    <dgm:cxn modelId="{96321E8F-95DB-457B-84DC-C454B21B76CD}" type="presParOf" srcId="{D5B0ECD6-15EB-4B68-A9CB-8B32170BD7DA}" destId="{1176E245-48CD-4630-9907-B4B3ECA9FAC4}" srcOrd="2" destOrd="0" presId="urn:microsoft.com/office/officeart/2005/8/layout/hList3"/>
    <dgm:cxn modelId="{CE857B51-5317-4670-B26C-3C7E424D1283}" type="presParOf" srcId="{42D0F4FA-4211-492B-9D47-63F196163CB8}" destId="{33E18AFB-DCAC-421B-A963-5E18D8CEF0B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AF7F9A-91F7-44F3-A569-5E6B8BDD936C}" type="doc">
      <dgm:prSet loTypeId="urn:microsoft.com/office/officeart/2005/8/layout/vList3#1" loCatId="pictur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3E62B8D-AB3C-45A6-993E-9DE777D7D565}">
      <dgm:prSet phldrT="[Text]"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Emile Durkheim ( 1858-1917), sociolog</a:t>
          </a:r>
        </a:p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1893 Sociální regulace</a:t>
          </a:r>
        </a:p>
      </dgm:t>
    </dgm:pt>
    <dgm:pt modelId="{BCC4C2B4-7C5F-478A-8F34-28E9D30D58C7}" type="parTrans" cxnId="{736441AC-4AC9-4F03-B979-90EE5197221E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D60BC9-6964-4CDC-9E44-FFBCECB2DEF2}" type="sibTrans" cxnId="{736441AC-4AC9-4F03-B979-90EE5197221E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850D66-54CA-4620-B57E-56C40979AE10}">
      <dgm:prSet phldrT="[Text]"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Max Weber (1864-1920), sociolog</a:t>
          </a:r>
        </a:p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1920 Sociální invence</a:t>
          </a:r>
        </a:p>
      </dgm:t>
    </dgm:pt>
    <dgm:pt modelId="{C0F5290B-0FBA-40E2-8B0E-45105AB7C3D7}" type="parTrans" cxnId="{ECC9389C-5AB0-4342-A640-5EFB63FC6706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BED5F7-2EB9-40AE-85F8-01D193131FA1}" type="sibTrans" cxnId="{ECC9389C-5AB0-4342-A640-5EFB63FC6706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B77F90-E9A8-4CB8-A671-8226167A798E}">
      <dgm:prSet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Josef Alois Schumpeter (1883-1950), ekonom</a:t>
          </a:r>
        </a:p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1932 "Sociologie znalostí"</a:t>
          </a:r>
        </a:p>
      </dgm:t>
    </dgm:pt>
    <dgm:pt modelId="{A28C00A6-A6E6-4EB9-B508-B4243D68594F}" type="parTrans" cxnId="{67AA55D9-C8B0-43ED-8ACA-5BDC4AB06CC0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AC68F2-6A4B-475D-9E3D-FD652E9782EE}" type="sibTrans" cxnId="{67AA55D9-C8B0-43ED-8ACA-5BDC4AB06CC0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017784-FF83-4E59-93C7-6C77138CB80F}">
      <dgm:prSet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Dennis Gabor (1900-1979), fyzik, nositel Nobelovy ceny</a:t>
          </a:r>
        </a:p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1970 vědecké, technické a sociální inovace</a:t>
          </a:r>
        </a:p>
      </dgm:t>
    </dgm:pt>
    <dgm:pt modelId="{30C44A83-4692-4D61-A09F-FA1397A5757E}" type="parTrans" cxnId="{BE23659F-1BAC-4572-9027-8E162D4D9F2A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2238B-BC06-4B16-AB47-400DBCA8AF22}" type="sibTrans" cxnId="{BE23659F-1BAC-4572-9027-8E162D4D9F2A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71D132-F300-4E4F-90DD-ACFCFF8D25E4}">
      <dgm:prSet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Peter Drucker (1909-2005)</a:t>
          </a:r>
        </a:p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1987 Sociální inovace jako redukce byrokracie</a:t>
          </a:r>
        </a:p>
      </dgm:t>
    </dgm:pt>
    <dgm:pt modelId="{19071A86-52FB-4D6C-BBF0-81E5F4DF33FE}" type="parTrans" cxnId="{313B0C07-8C7A-4023-A5A9-AFB019355532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D1EB61-EBBE-4C95-9C72-BB0C023EEEEC}" type="sibTrans" cxnId="{313B0C07-8C7A-4023-A5A9-AFB019355532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97262B-A177-48D4-B38C-6F0A87ABC0B0}">
      <dgm:prSet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současní autoři (BEPA, Young foundation apod.) </a:t>
          </a:r>
        </a:p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Sociální inovace</a:t>
          </a:r>
        </a:p>
      </dgm:t>
    </dgm:pt>
    <dgm:pt modelId="{CAFEBA9B-C356-4334-A4F5-B74C968F4664}" type="parTrans" cxnId="{74A942C7-A820-4F02-B57E-24B61A8B9C98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EDE4DB-AF1D-4AD1-A989-866F9F2E1801}" type="sibTrans" cxnId="{74A942C7-A820-4F02-B57E-24B61A8B9C98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942778-4993-464B-9DF2-9CEEA8711ACE}" type="pres">
      <dgm:prSet presAssocID="{A2AF7F9A-91F7-44F3-A569-5E6B8BDD936C}" presName="linearFlow" presStyleCnt="0">
        <dgm:presLayoutVars>
          <dgm:dir/>
          <dgm:resizeHandles val="exact"/>
        </dgm:presLayoutVars>
      </dgm:prSet>
      <dgm:spPr/>
    </dgm:pt>
    <dgm:pt modelId="{B4E70ECD-4296-491F-81F6-42C7BC65465C}" type="pres">
      <dgm:prSet presAssocID="{23E62B8D-AB3C-45A6-993E-9DE777D7D565}" presName="composite" presStyleCnt="0"/>
      <dgm:spPr/>
    </dgm:pt>
    <dgm:pt modelId="{9FDA81D0-8643-4400-891F-7DF1A40AFCFF}" type="pres">
      <dgm:prSet presAssocID="{23E62B8D-AB3C-45A6-993E-9DE777D7D565}" presName="imgShp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2A97C330-946F-401E-B492-D9B4B703BFB9}" type="pres">
      <dgm:prSet presAssocID="{23E62B8D-AB3C-45A6-993E-9DE777D7D565}" presName="txShp" presStyleLbl="node1" presStyleIdx="0" presStyleCnt="6">
        <dgm:presLayoutVars>
          <dgm:bulletEnabled val="1"/>
        </dgm:presLayoutVars>
      </dgm:prSet>
      <dgm:spPr/>
    </dgm:pt>
    <dgm:pt modelId="{6495A192-CBAF-4108-8CFC-ABC803A40F78}" type="pres">
      <dgm:prSet presAssocID="{B5D60BC9-6964-4CDC-9E44-FFBCECB2DEF2}" presName="spacing" presStyleCnt="0"/>
      <dgm:spPr/>
    </dgm:pt>
    <dgm:pt modelId="{8857572B-8F6B-444A-83C9-814DEAD6FF73}" type="pres">
      <dgm:prSet presAssocID="{32850D66-54CA-4620-B57E-56C40979AE10}" presName="composite" presStyleCnt="0"/>
      <dgm:spPr/>
    </dgm:pt>
    <dgm:pt modelId="{4CA096DF-E50B-4137-B79E-07CBC77BD32F}" type="pres">
      <dgm:prSet presAssocID="{32850D66-54CA-4620-B57E-56C40979AE10}" presName="imgShp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9CD527F-7EB3-49C5-B4A5-587047D27E2F}" type="pres">
      <dgm:prSet presAssocID="{32850D66-54CA-4620-B57E-56C40979AE10}" presName="txShp" presStyleLbl="node1" presStyleIdx="1" presStyleCnt="6">
        <dgm:presLayoutVars>
          <dgm:bulletEnabled val="1"/>
        </dgm:presLayoutVars>
      </dgm:prSet>
      <dgm:spPr/>
    </dgm:pt>
    <dgm:pt modelId="{BF34DDD8-C1BB-4AAB-A6C4-E8F22299F2D9}" type="pres">
      <dgm:prSet presAssocID="{35BED5F7-2EB9-40AE-85F8-01D193131FA1}" presName="spacing" presStyleCnt="0"/>
      <dgm:spPr/>
    </dgm:pt>
    <dgm:pt modelId="{7FAB8D03-12CC-4008-8A2E-726F5B8A6314}" type="pres">
      <dgm:prSet presAssocID="{9DB77F90-E9A8-4CB8-A671-8226167A798E}" presName="composite" presStyleCnt="0"/>
      <dgm:spPr/>
    </dgm:pt>
    <dgm:pt modelId="{CFC641D4-0927-4730-9AC8-EDCA4C331119}" type="pres">
      <dgm:prSet presAssocID="{9DB77F90-E9A8-4CB8-A671-8226167A798E}" presName="imgShp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C558A37E-7D30-4584-98AF-4F0A1EA585EC}" type="pres">
      <dgm:prSet presAssocID="{9DB77F90-E9A8-4CB8-A671-8226167A798E}" presName="txShp" presStyleLbl="node1" presStyleIdx="2" presStyleCnt="6">
        <dgm:presLayoutVars>
          <dgm:bulletEnabled val="1"/>
        </dgm:presLayoutVars>
      </dgm:prSet>
      <dgm:spPr/>
    </dgm:pt>
    <dgm:pt modelId="{B8BEB133-38DF-4983-8596-8A3C4E20C2C3}" type="pres">
      <dgm:prSet presAssocID="{53AC68F2-6A4B-475D-9E3D-FD652E9782EE}" presName="spacing" presStyleCnt="0"/>
      <dgm:spPr/>
    </dgm:pt>
    <dgm:pt modelId="{211CF16B-1A1F-4BF0-97FF-3B00F869AAA7}" type="pres">
      <dgm:prSet presAssocID="{EE017784-FF83-4E59-93C7-6C77138CB80F}" presName="composite" presStyleCnt="0"/>
      <dgm:spPr/>
    </dgm:pt>
    <dgm:pt modelId="{4F0C6162-652B-4FCD-93F5-D9F7C0DB9B1E}" type="pres">
      <dgm:prSet presAssocID="{EE017784-FF83-4E59-93C7-6C77138CB80F}" presName="imgShp" presStyleLbl="fgImgPlace1" presStyleIdx="3" presStyleCnt="6" custLinFactNeighborX="-1871" custLinFactNeighborY="-1871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D0F3096F-0CEF-4DEA-ADD6-93EDABA5D1C9}" type="pres">
      <dgm:prSet presAssocID="{EE017784-FF83-4E59-93C7-6C77138CB80F}" presName="txShp" presStyleLbl="node1" presStyleIdx="3" presStyleCnt="6">
        <dgm:presLayoutVars>
          <dgm:bulletEnabled val="1"/>
        </dgm:presLayoutVars>
      </dgm:prSet>
      <dgm:spPr/>
    </dgm:pt>
    <dgm:pt modelId="{1B2BEBB0-D58C-40C9-9192-B09DCC1A9F19}" type="pres">
      <dgm:prSet presAssocID="{F482238B-BC06-4B16-AB47-400DBCA8AF22}" presName="spacing" presStyleCnt="0"/>
      <dgm:spPr/>
    </dgm:pt>
    <dgm:pt modelId="{992E09A4-03D0-4F10-80F9-B6F8FB389158}" type="pres">
      <dgm:prSet presAssocID="{CE71D132-F300-4E4F-90DD-ACFCFF8D25E4}" presName="composite" presStyleCnt="0"/>
      <dgm:spPr/>
    </dgm:pt>
    <dgm:pt modelId="{63275DCC-014E-48BA-9F7C-DC83117B0401}" type="pres">
      <dgm:prSet presAssocID="{CE71D132-F300-4E4F-90DD-ACFCFF8D25E4}" presName="imgShp" presStyleLbl="fgImgPlace1" presStyleIdx="4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E627BF7-7833-4E00-9F33-040F52CB9B6F}" type="pres">
      <dgm:prSet presAssocID="{CE71D132-F300-4E4F-90DD-ACFCFF8D25E4}" presName="txShp" presStyleLbl="node1" presStyleIdx="4" presStyleCnt="6">
        <dgm:presLayoutVars>
          <dgm:bulletEnabled val="1"/>
        </dgm:presLayoutVars>
      </dgm:prSet>
      <dgm:spPr/>
    </dgm:pt>
    <dgm:pt modelId="{F1E86491-E312-4071-B81A-662C72584427}" type="pres">
      <dgm:prSet presAssocID="{D1D1EB61-EBBE-4C95-9C72-BB0C023EEEEC}" presName="spacing" presStyleCnt="0"/>
      <dgm:spPr/>
    </dgm:pt>
    <dgm:pt modelId="{5DCEB265-9E29-4BBA-BC2C-6E36DC7F31EF}" type="pres">
      <dgm:prSet presAssocID="{4F97262B-A177-48D4-B38C-6F0A87ABC0B0}" presName="composite" presStyleCnt="0"/>
      <dgm:spPr/>
    </dgm:pt>
    <dgm:pt modelId="{15F3F26A-C4B4-4F36-974D-A67C2A7B2082}" type="pres">
      <dgm:prSet presAssocID="{4F97262B-A177-48D4-B38C-6F0A87ABC0B0}" presName="imgShp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E272428-7CA8-4463-9AC8-973F84E30A7F}" type="pres">
      <dgm:prSet presAssocID="{4F97262B-A177-48D4-B38C-6F0A87ABC0B0}" presName="txShp" presStyleLbl="node1" presStyleIdx="5" presStyleCnt="6">
        <dgm:presLayoutVars>
          <dgm:bulletEnabled val="1"/>
        </dgm:presLayoutVars>
      </dgm:prSet>
      <dgm:spPr/>
    </dgm:pt>
  </dgm:ptLst>
  <dgm:cxnLst>
    <dgm:cxn modelId="{A5937412-D1D9-4A72-85F0-7EF67D098089}" type="presOf" srcId="{CE71D132-F300-4E4F-90DD-ACFCFF8D25E4}" destId="{3E627BF7-7833-4E00-9F33-040F52CB9B6F}" srcOrd="0" destOrd="0" presId="urn:microsoft.com/office/officeart/2005/8/layout/vList3#1"/>
    <dgm:cxn modelId="{57BED9FF-D327-4E91-B7F7-5A390C0ED35F}" type="presOf" srcId="{4F97262B-A177-48D4-B38C-6F0A87ABC0B0}" destId="{1E272428-7CA8-4463-9AC8-973F84E30A7F}" srcOrd="0" destOrd="0" presId="urn:microsoft.com/office/officeart/2005/8/layout/vList3#1"/>
    <dgm:cxn modelId="{74A942C7-A820-4F02-B57E-24B61A8B9C98}" srcId="{A2AF7F9A-91F7-44F3-A569-5E6B8BDD936C}" destId="{4F97262B-A177-48D4-B38C-6F0A87ABC0B0}" srcOrd="5" destOrd="0" parTransId="{CAFEBA9B-C356-4334-A4F5-B74C968F4664}" sibTransId="{0DEDE4DB-AF1D-4AD1-A989-866F9F2E1801}"/>
    <dgm:cxn modelId="{67AA55D9-C8B0-43ED-8ACA-5BDC4AB06CC0}" srcId="{A2AF7F9A-91F7-44F3-A569-5E6B8BDD936C}" destId="{9DB77F90-E9A8-4CB8-A671-8226167A798E}" srcOrd="2" destOrd="0" parTransId="{A28C00A6-A6E6-4EB9-B508-B4243D68594F}" sibTransId="{53AC68F2-6A4B-475D-9E3D-FD652E9782EE}"/>
    <dgm:cxn modelId="{956BBC8D-7056-44A9-A844-C0759A06BB1A}" type="presOf" srcId="{23E62B8D-AB3C-45A6-993E-9DE777D7D565}" destId="{2A97C330-946F-401E-B492-D9B4B703BFB9}" srcOrd="0" destOrd="0" presId="urn:microsoft.com/office/officeart/2005/8/layout/vList3#1"/>
    <dgm:cxn modelId="{ECC9389C-5AB0-4342-A640-5EFB63FC6706}" srcId="{A2AF7F9A-91F7-44F3-A569-5E6B8BDD936C}" destId="{32850D66-54CA-4620-B57E-56C40979AE10}" srcOrd="1" destOrd="0" parTransId="{C0F5290B-0FBA-40E2-8B0E-45105AB7C3D7}" sibTransId="{35BED5F7-2EB9-40AE-85F8-01D193131FA1}"/>
    <dgm:cxn modelId="{57DDA22B-4E55-4478-AA59-0DE12CF2EFE0}" type="presOf" srcId="{EE017784-FF83-4E59-93C7-6C77138CB80F}" destId="{D0F3096F-0CEF-4DEA-ADD6-93EDABA5D1C9}" srcOrd="0" destOrd="0" presId="urn:microsoft.com/office/officeart/2005/8/layout/vList3#1"/>
    <dgm:cxn modelId="{66CAEBAA-4749-476F-9073-B43F85140DAA}" type="presOf" srcId="{32850D66-54CA-4620-B57E-56C40979AE10}" destId="{A9CD527F-7EB3-49C5-B4A5-587047D27E2F}" srcOrd="0" destOrd="0" presId="urn:microsoft.com/office/officeart/2005/8/layout/vList3#1"/>
    <dgm:cxn modelId="{2F1B81DB-5695-4F1D-8133-1FEE18F08217}" type="presOf" srcId="{A2AF7F9A-91F7-44F3-A569-5E6B8BDD936C}" destId="{23942778-4993-464B-9DF2-9CEEA8711ACE}" srcOrd="0" destOrd="0" presId="urn:microsoft.com/office/officeart/2005/8/layout/vList3#1"/>
    <dgm:cxn modelId="{736441AC-4AC9-4F03-B979-90EE5197221E}" srcId="{A2AF7F9A-91F7-44F3-A569-5E6B8BDD936C}" destId="{23E62B8D-AB3C-45A6-993E-9DE777D7D565}" srcOrd="0" destOrd="0" parTransId="{BCC4C2B4-7C5F-478A-8F34-28E9D30D58C7}" sibTransId="{B5D60BC9-6964-4CDC-9E44-FFBCECB2DEF2}"/>
    <dgm:cxn modelId="{D085F499-D0D2-4954-9A33-544CA17B9E29}" type="presOf" srcId="{9DB77F90-E9A8-4CB8-A671-8226167A798E}" destId="{C558A37E-7D30-4584-98AF-4F0A1EA585EC}" srcOrd="0" destOrd="0" presId="urn:microsoft.com/office/officeart/2005/8/layout/vList3#1"/>
    <dgm:cxn modelId="{BE23659F-1BAC-4572-9027-8E162D4D9F2A}" srcId="{A2AF7F9A-91F7-44F3-A569-5E6B8BDD936C}" destId="{EE017784-FF83-4E59-93C7-6C77138CB80F}" srcOrd="3" destOrd="0" parTransId="{30C44A83-4692-4D61-A09F-FA1397A5757E}" sibTransId="{F482238B-BC06-4B16-AB47-400DBCA8AF22}"/>
    <dgm:cxn modelId="{313B0C07-8C7A-4023-A5A9-AFB019355532}" srcId="{A2AF7F9A-91F7-44F3-A569-5E6B8BDD936C}" destId="{CE71D132-F300-4E4F-90DD-ACFCFF8D25E4}" srcOrd="4" destOrd="0" parTransId="{19071A86-52FB-4D6C-BBF0-81E5F4DF33FE}" sibTransId="{D1D1EB61-EBBE-4C95-9C72-BB0C023EEEEC}"/>
    <dgm:cxn modelId="{3AE7D5F9-012B-4D4C-81A6-1101730A2DC4}" type="presParOf" srcId="{23942778-4993-464B-9DF2-9CEEA8711ACE}" destId="{B4E70ECD-4296-491F-81F6-42C7BC65465C}" srcOrd="0" destOrd="0" presId="urn:microsoft.com/office/officeart/2005/8/layout/vList3#1"/>
    <dgm:cxn modelId="{85FB92FA-8DEB-499B-8B27-79D2981A4A0A}" type="presParOf" srcId="{B4E70ECD-4296-491F-81F6-42C7BC65465C}" destId="{9FDA81D0-8643-4400-891F-7DF1A40AFCFF}" srcOrd="0" destOrd="0" presId="urn:microsoft.com/office/officeart/2005/8/layout/vList3#1"/>
    <dgm:cxn modelId="{F1D84ADB-8B9D-4B28-A139-521491D7265C}" type="presParOf" srcId="{B4E70ECD-4296-491F-81F6-42C7BC65465C}" destId="{2A97C330-946F-401E-B492-D9B4B703BFB9}" srcOrd="1" destOrd="0" presId="urn:microsoft.com/office/officeart/2005/8/layout/vList3#1"/>
    <dgm:cxn modelId="{5A16F237-3C65-4506-B174-E418EB5EFEE5}" type="presParOf" srcId="{23942778-4993-464B-9DF2-9CEEA8711ACE}" destId="{6495A192-CBAF-4108-8CFC-ABC803A40F78}" srcOrd="1" destOrd="0" presId="urn:microsoft.com/office/officeart/2005/8/layout/vList3#1"/>
    <dgm:cxn modelId="{915BF0A4-8C45-4D3F-B97D-476D645741D8}" type="presParOf" srcId="{23942778-4993-464B-9DF2-9CEEA8711ACE}" destId="{8857572B-8F6B-444A-83C9-814DEAD6FF73}" srcOrd="2" destOrd="0" presId="urn:microsoft.com/office/officeart/2005/8/layout/vList3#1"/>
    <dgm:cxn modelId="{76C8BE03-3CB2-4453-B794-C1C8ACBFF1DB}" type="presParOf" srcId="{8857572B-8F6B-444A-83C9-814DEAD6FF73}" destId="{4CA096DF-E50B-4137-B79E-07CBC77BD32F}" srcOrd="0" destOrd="0" presId="urn:microsoft.com/office/officeart/2005/8/layout/vList3#1"/>
    <dgm:cxn modelId="{947DF69D-56BA-46E6-A501-1E2D17213F62}" type="presParOf" srcId="{8857572B-8F6B-444A-83C9-814DEAD6FF73}" destId="{A9CD527F-7EB3-49C5-B4A5-587047D27E2F}" srcOrd="1" destOrd="0" presId="urn:microsoft.com/office/officeart/2005/8/layout/vList3#1"/>
    <dgm:cxn modelId="{26D52F58-3890-4CB7-817A-A2799D2B7449}" type="presParOf" srcId="{23942778-4993-464B-9DF2-9CEEA8711ACE}" destId="{BF34DDD8-C1BB-4AAB-A6C4-E8F22299F2D9}" srcOrd="3" destOrd="0" presId="urn:microsoft.com/office/officeart/2005/8/layout/vList3#1"/>
    <dgm:cxn modelId="{6095587A-25C0-4E4F-B975-0837F5BDEB05}" type="presParOf" srcId="{23942778-4993-464B-9DF2-9CEEA8711ACE}" destId="{7FAB8D03-12CC-4008-8A2E-726F5B8A6314}" srcOrd="4" destOrd="0" presId="urn:microsoft.com/office/officeart/2005/8/layout/vList3#1"/>
    <dgm:cxn modelId="{E7C43532-9506-4728-97F4-8C134ACADE33}" type="presParOf" srcId="{7FAB8D03-12CC-4008-8A2E-726F5B8A6314}" destId="{CFC641D4-0927-4730-9AC8-EDCA4C331119}" srcOrd="0" destOrd="0" presId="urn:microsoft.com/office/officeart/2005/8/layout/vList3#1"/>
    <dgm:cxn modelId="{1EB40954-8F81-434F-BA8A-108B512B66E0}" type="presParOf" srcId="{7FAB8D03-12CC-4008-8A2E-726F5B8A6314}" destId="{C558A37E-7D30-4584-98AF-4F0A1EA585EC}" srcOrd="1" destOrd="0" presId="urn:microsoft.com/office/officeart/2005/8/layout/vList3#1"/>
    <dgm:cxn modelId="{C8F093BF-FFAE-452A-ABD5-7FF19CD484E8}" type="presParOf" srcId="{23942778-4993-464B-9DF2-9CEEA8711ACE}" destId="{B8BEB133-38DF-4983-8596-8A3C4E20C2C3}" srcOrd="5" destOrd="0" presId="urn:microsoft.com/office/officeart/2005/8/layout/vList3#1"/>
    <dgm:cxn modelId="{BF060518-9B76-4E2E-A04B-3E28AEDCEDE3}" type="presParOf" srcId="{23942778-4993-464B-9DF2-9CEEA8711ACE}" destId="{211CF16B-1A1F-4BF0-97FF-3B00F869AAA7}" srcOrd="6" destOrd="0" presId="urn:microsoft.com/office/officeart/2005/8/layout/vList3#1"/>
    <dgm:cxn modelId="{0A2EEB5F-6F14-463B-89DE-0B7163C95B1C}" type="presParOf" srcId="{211CF16B-1A1F-4BF0-97FF-3B00F869AAA7}" destId="{4F0C6162-652B-4FCD-93F5-D9F7C0DB9B1E}" srcOrd="0" destOrd="0" presId="urn:microsoft.com/office/officeart/2005/8/layout/vList3#1"/>
    <dgm:cxn modelId="{49F9E963-F506-466E-B1D0-1C087CB52EC3}" type="presParOf" srcId="{211CF16B-1A1F-4BF0-97FF-3B00F869AAA7}" destId="{D0F3096F-0CEF-4DEA-ADD6-93EDABA5D1C9}" srcOrd="1" destOrd="0" presId="urn:microsoft.com/office/officeart/2005/8/layout/vList3#1"/>
    <dgm:cxn modelId="{6537E429-4A6B-43EF-B396-3B0D73FFA1B6}" type="presParOf" srcId="{23942778-4993-464B-9DF2-9CEEA8711ACE}" destId="{1B2BEBB0-D58C-40C9-9192-B09DCC1A9F19}" srcOrd="7" destOrd="0" presId="urn:microsoft.com/office/officeart/2005/8/layout/vList3#1"/>
    <dgm:cxn modelId="{85071E96-9F2E-4BA5-B67A-ABFA930A0017}" type="presParOf" srcId="{23942778-4993-464B-9DF2-9CEEA8711ACE}" destId="{992E09A4-03D0-4F10-80F9-B6F8FB389158}" srcOrd="8" destOrd="0" presId="urn:microsoft.com/office/officeart/2005/8/layout/vList3#1"/>
    <dgm:cxn modelId="{0A72B083-C21F-45BE-9E59-F4B947B97761}" type="presParOf" srcId="{992E09A4-03D0-4F10-80F9-B6F8FB389158}" destId="{63275DCC-014E-48BA-9F7C-DC83117B0401}" srcOrd="0" destOrd="0" presId="urn:microsoft.com/office/officeart/2005/8/layout/vList3#1"/>
    <dgm:cxn modelId="{4062D8AA-7C48-4DDB-9D91-3B7346603FB4}" type="presParOf" srcId="{992E09A4-03D0-4F10-80F9-B6F8FB389158}" destId="{3E627BF7-7833-4E00-9F33-040F52CB9B6F}" srcOrd="1" destOrd="0" presId="urn:microsoft.com/office/officeart/2005/8/layout/vList3#1"/>
    <dgm:cxn modelId="{E9500DB0-6838-4A31-8C5B-CD42C4E88181}" type="presParOf" srcId="{23942778-4993-464B-9DF2-9CEEA8711ACE}" destId="{F1E86491-E312-4071-B81A-662C72584427}" srcOrd="9" destOrd="0" presId="urn:microsoft.com/office/officeart/2005/8/layout/vList3#1"/>
    <dgm:cxn modelId="{78D27085-F45F-4CA4-9C0E-FE9D28CA472C}" type="presParOf" srcId="{23942778-4993-464B-9DF2-9CEEA8711ACE}" destId="{5DCEB265-9E29-4BBA-BC2C-6E36DC7F31EF}" srcOrd="10" destOrd="0" presId="urn:microsoft.com/office/officeart/2005/8/layout/vList3#1"/>
    <dgm:cxn modelId="{107E30F1-7E05-4CB3-A374-C309834156FE}" type="presParOf" srcId="{5DCEB265-9E29-4BBA-BC2C-6E36DC7F31EF}" destId="{15F3F26A-C4B4-4F36-974D-A67C2A7B2082}" srcOrd="0" destOrd="0" presId="urn:microsoft.com/office/officeart/2005/8/layout/vList3#1"/>
    <dgm:cxn modelId="{5D826490-4017-4C3B-9B35-DD6241C102C5}" type="presParOf" srcId="{5DCEB265-9E29-4BBA-BC2C-6E36DC7F31EF}" destId="{1E272428-7CA8-4463-9AC8-973F84E30A7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10368-93F0-4172-8737-EC189AA9DA84}">
      <dsp:nvSpPr>
        <dsp:cNvPr id="0" name=""/>
        <dsp:cNvSpPr/>
      </dsp:nvSpPr>
      <dsp:spPr>
        <a:xfrm>
          <a:off x="0" y="0"/>
          <a:ext cx="7488832" cy="933710"/>
        </a:xfrm>
        <a:prstGeom prst="rect">
          <a:avLst/>
        </a:prstGeom>
        <a:gradFill rotWithShape="0">
          <a:gsLst>
            <a:gs pos="0">
              <a:schemeClr val="dk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Times New Roman" panose="02020603050405020304" pitchFamily="18" charset="0"/>
              <a:cs typeface="Times New Roman" panose="02020603050405020304" pitchFamily="18" charset="0"/>
            </a:rPr>
            <a:t>Vztah sociálních inovací k sociální změně</a:t>
          </a:r>
        </a:p>
      </dsp:txBody>
      <dsp:txXfrm>
        <a:off x="0" y="0"/>
        <a:ext cx="7488832" cy="933710"/>
      </dsp:txXfrm>
    </dsp:sp>
    <dsp:sp modelId="{49D92DEF-9B87-43CA-BACF-5F917BD89BFD}">
      <dsp:nvSpPr>
        <dsp:cNvPr id="0" name=""/>
        <dsp:cNvSpPr/>
      </dsp:nvSpPr>
      <dsp:spPr>
        <a:xfrm>
          <a:off x="3656" y="933710"/>
          <a:ext cx="2493839" cy="19607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>
              <a:latin typeface="Times New Roman" panose="02020603050405020304" pitchFamily="18" charset="0"/>
              <a:cs typeface="Times New Roman" panose="02020603050405020304" pitchFamily="18" charset="0"/>
            </a:rPr>
            <a:t>Sociální inovace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Sociální ekonomika, 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Regionální disparity, regionální rozvoj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Sociální podnikání</a:t>
          </a:r>
        </a:p>
      </dsp:txBody>
      <dsp:txXfrm>
        <a:off x="3656" y="933710"/>
        <a:ext cx="2493839" cy="1960791"/>
      </dsp:txXfrm>
    </dsp:sp>
    <dsp:sp modelId="{6EA6E5D3-4EEB-4257-83C2-801CB885B480}">
      <dsp:nvSpPr>
        <dsp:cNvPr id="0" name=""/>
        <dsp:cNvSpPr/>
      </dsp:nvSpPr>
      <dsp:spPr>
        <a:xfrm>
          <a:off x="2497496" y="933710"/>
          <a:ext cx="2493839" cy="19607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>
              <a:latin typeface="Times New Roman" panose="02020603050405020304" pitchFamily="18" charset="0"/>
              <a:cs typeface="Times New Roman" panose="02020603050405020304" pitchFamily="18" charset="0"/>
            </a:rPr>
            <a:t>Inovace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Inovační sítě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Inovační management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Podpora inovací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Technologické studie</a:t>
          </a:r>
        </a:p>
      </dsp:txBody>
      <dsp:txXfrm>
        <a:off x="2497496" y="933710"/>
        <a:ext cx="2493839" cy="1960791"/>
      </dsp:txXfrm>
    </dsp:sp>
    <dsp:sp modelId="{1176E245-48CD-4630-9907-B4B3ECA9FAC4}">
      <dsp:nvSpPr>
        <dsp:cNvPr id="0" name=""/>
        <dsp:cNvSpPr/>
      </dsp:nvSpPr>
      <dsp:spPr>
        <a:xfrm>
          <a:off x="4991335" y="933710"/>
          <a:ext cx="2493839" cy="19607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>
              <a:latin typeface="Times New Roman" panose="02020603050405020304" pitchFamily="18" charset="0"/>
              <a:cs typeface="Times New Roman" panose="02020603050405020304" pitchFamily="18" charset="0"/>
            </a:rPr>
            <a:t>Sociální teorie </a:t>
          </a:r>
          <a:br>
            <a:rPr lang="cs-CZ" sz="2300" kern="120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cs-CZ" sz="2300" kern="1200">
              <a:latin typeface="Times New Roman" panose="02020603050405020304" pitchFamily="18" charset="0"/>
              <a:cs typeface="Times New Roman" panose="02020603050405020304" pitchFamily="18" charset="0"/>
            </a:rPr>
            <a:t>a praxe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Institucionalizace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Teorie změn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Teorie sociálních změn, reforem</a:t>
          </a:r>
        </a:p>
      </dsp:txBody>
      <dsp:txXfrm>
        <a:off x="4991335" y="933710"/>
        <a:ext cx="2493839" cy="1960791"/>
      </dsp:txXfrm>
    </dsp:sp>
    <dsp:sp modelId="{33E18AFB-DCAC-421B-A963-5E18D8CEF0BA}">
      <dsp:nvSpPr>
        <dsp:cNvPr id="0" name=""/>
        <dsp:cNvSpPr/>
      </dsp:nvSpPr>
      <dsp:spPr>
        <a:xfrm>
          <a:off x="0" y="2894502"/>
          <a:ext cx="7488832" cy="217865"/>
        </a:xfrm>
        <a:prstGeom prst="rect">
          <a:avLst/>
        </a:prstGeom>
        <a:gradFill rotWithShape="0">
          <a:gsLst>
            <a:gs pos="0">
              <a:schemeClr val="dk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7C330-946F-401E-B492-D9B4B703BFB9}">
      <dsp:nvSpPr>
        <dsp:cNvPr id="0" name=""/>
        <dsp:cNvSpPr/>
      </dsp:nvSpPr>
      <dsp:spPr>
        <a:xfrm rot="10800000">
          <a:off x="1127234" y="2130"/>
          <a:ext cx="3882818" cy="59692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2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Emile Durkheim ( 1858-1917), sociolog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1893 Sociální regulace</a:t>
          </a:r>
        </a:p>
      </dsp:txBody>
      <dsp:txXfrm rot="10800000">
        <a:off x="1276465" y="2130"/>
        <a:ext cx="3733587" cy="596925"/>
      </dsp:txXfrm>
    </dsp:sp>
    <dsp:sp modelId="{9FDA81D0-8643-4400-891F-7DF1A40AFCFF}">
      <dsp:nvSpPr>
        <dsp:cNvPr id="0" name=""/>
        <dsp:cNvSpPr/>
      </dsp:nvSpPr>
      <dsp:spPr>
        <a:xfrm>
          <a:off x="828771" y="2130"/>
          <a:ext cx="596925" cy="5969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D527F-7EB3-49C5-B4A5-587047D27E2F}">
      <dsp:nvSpPr>
        <dsp:cNvPr id="0" name=""/>
        <dsp:cNvSpPr/>
      </dsp:nvSpPr>
      <dsp:spPr>
        <a:xfrm rot="10800000">
          <a:off x="1127234" y="777243"/>
          <a:ext cx="3882818" cy="59692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2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Max Weber (1864-1920), sociolog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1920 Sociální invence</a:t>
          </a:r>
        </a:p>
      </dsp:txBody>
      <dsp:txXfrm rot="10800000">
        <a:off x="1276465" y="777243"/>
        <a:ext cx="3733587" cy="596925"/>
      </dsp:txXfrm>
    </dsp:sp>
    <dsp:sp modelId="{4CA096DF-E50B-4137-B79E-07CBC77BD32F}">
      <dsp:nvSpPr>
        <dsp:cNvPr id="0" name=""/>
        <dsp:cNvSpPr/>
      </dsp:nvSpPr>
      <dsp:spPr>
        <a:xfrm>
          <a:off x="828771" y="777243"/>
          <a:ext cx="596925" cy="59692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58A37E-7D30-4584-98AF-4F0A1EA585EC}">
      <dsp:nvSpPr>
        <dsp:cNvPr id="0" name=""/>
        <dsp:cNvSpPr/>
      </dsp:nvSpPr>
      <dsp:spPr>
        <a:xfrm rot="10800000">
          <a:off x="1127234" y="1552355"/>
          <a:ext cx="3882818" cy="59692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2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Josef Alois Schumpeter (1883-1950), ekonom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1932 "Sociologie znalostí"</a:t>
          </a:r>
        </a:p>
      </dsp:txBody>
      <dsp:txXfrm rot="10800000">
        <a:off x="1276465" y="1552355"/>
        <a:ext cx="3733587" cy="596925"/>
      </dsp:txXfrm>
    </dsp:sp>
    <dsp:sp modelId="{CFC641D4-0927-4730-9AC8-EDCA4C331119}">
      <dsp:nvSpPr>
        <dsp:cNvPr id="0" name=""/>
        <dsp:cNvSpPr/>
      </dsp:nvSpPr>
      <dsp:spPr>
        <a:xfrm>
          <a:off x="828771" y="1552355"/>
          <a:ext cx="596925" cy="59692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3096F-0CEF-4DEA-ADD6-93EDABA5D1C9}">
      <dsp:nvSpPr>
        <dsp:cNvPr id="0" name=""/>
        <dsp:cNvSpPr/>
      </dsp:nvSpPr>
      <dsp:spPr>
        <a:xfrm rot="10800000">
          <a:off x="1127234" y="2327468"/>
          <a:ext cx="3882818" cy="59692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2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Dennis Gabor (1900-1979), fyzik, nositel Nobelovy ceny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1970 vědecké, technické a sociální inovace</a:t>
          </a:r>
        </a:p>
      </dsp:txBody>
      <dsp:txXfrm rot="10800000">
        <a:off x="1276465" y="2327468"/>
        <a:ext cx="3733587" cy="596925"/>
      </dsp:txXfrm>
    </dsp:sp>
    <dsp:sp modelId="{4F0C6162-652B-4FCD-93F5-D9F7C0DB9B1E}">
      <dsp:nvSpPr>
        <dsp:cNvPr id="0" name=""/>
        <dsp:cNvSpPr/>
      </dsp:nvSpPr>
      <dsp:spPr>
        <a:xfrm>
          <a:off x="817603" y="2316299"/>
          <a:ext cx="596925" cy="596925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27BF7-7833-4E00-9F33-040F52CB9B6F}">
      <dsp:nvSpPr>
        <dsp:cNvPr id="0" name=""/>
        <dsp:cNvSpPr/>
      </dsp:nvSpPr>
      <dsp:spPr>
        <a:xfrm rot="10800000">
          <a:off x="1127234" y="3102580"/>
          <a:ext cx="3882818" cy="59692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2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Peter Drucker (1909-2005)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1987 Sociální inovace jako redukce byrokracie</a:t>
          </a:r>
        </a:p>
      </dsp:txBody>
      <dsp:txXfrm rot="10800000">
        <a:off x="1276465" y="3102580"/>
        <a:ext cx="3733587" cy="596925"/>
      </dsp:txXfrm>
    </dsp:sp>
    <dsp:sp modelId="{63275DCC-014E-48BA-9F7C-DC83117B0401}">
      <dsp:nvSpPr>
        <dsp:cNvPr id="0" name=""/>
        <dsp:cNvSpPr/>
      </dsp:nvSpPr>
      <dsp:spPr>
        <a:xfrm>
          <a:off x="828771" y="3102580"/>
          <a:ext cx="596925" cy="596925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72428-7CA8-4463-9AC8-973F84E30A7F}">
      <dsp:nvSpPr>
        <dsp:cNvPr id="0" name=""/>
        <dsp:cNvSpPr/>
      </dsp:nvSpPr>
      <dsp:spPr>
        <a:xfrm rot="10800000">
          <a:off x="1127234" y="3877693"/>
          <a:ext cx="3882818" cy="59692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22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současní autoři (BEPA, Young foundation apod.)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Sociální inovace</a:t>
          </a:r>
        </a:p>
      </dsp:txBody>
      <dsp:txXfrm rot="10800000">
        <a:off x="1276465" y="3877693"/>
        <a:ext cx="3733587" cy="596925"/>
      </dsp:txXfrm>
    </dsp:sp>
    <dsp:sp modelId="{15F3F26A-C4B4-4F36-974D-A67C2A7B2082}">
      <dsp:nvSpPr>
        <dsp:cNvPr id="0" name=""/>
        <dsp:cNvSpPr/>
      </dsp:nvSpPr>
      <dsp:spPr>
        <a:xfrm>
          <a:off x="828771" y="3877693"/>
          <a:ext cx="596925" cy="596925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174C2-AC98-4369-ABFF-26F70644A4DA}" type="datetimeFigureOut">
              <a:rPr lang="cs-CZ" smtClean="0"/>
              <a:t>03.12.2016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902E5-72B8-4AFA-91EE-23E7835075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71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inovace a jejich podpora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2715766"/>
            <a:ext cx="2016224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252028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209563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ČR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6146" name="Diagram 14"/>
          <p:cNvPicPr>
            <a:picLocks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6939"/>
            <a:ext cx="6552728" cy="4577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76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sociálních inovací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1586230"/>
            <a:ext cx="5202763" cy="256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46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z fondů EU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2248585"/>
            <a:ext cx="610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Operační program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Lidské zdroje a zaměstnanost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Operační program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</a:rPr>
              <a:t>Vzdělávání pro konkurenceschopnost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594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3175756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vzorku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760592"/>
              </p:ext>
            </p:extLst>
          </p:nvPr>
        </p:nvGraphicFramePr>
        <p:xfrm>
          <a:off x="457200" y="972649"/>
          <a:ext cx="8229599" cy="4033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6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705">
                <a:tc>
                  <a:txBody>
                    <a:bodyPr/>
                    <a:lstStyle/>
                    <a:p>
                      <a:endParaRPr lang="cs-CZ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 LZZ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 VK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34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Procentní podíl na respondentech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Procentní podíl na sociálních inovacích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Procentní podíl na respondentech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Procentní podíl na sociálních inovacích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4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Neziskové organizace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46%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43,66%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81,8%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77,6%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4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Podnikatelské subjekty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52%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54,54%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8,8%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7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Univerzity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1,8%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9,4%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10,4%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7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100%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100%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532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67544" y="411511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Inovace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643866"/>
              </p:ext>
            </p:extLst>
          </p:nvPr>
        </p:nvGraphicFramePr>
        <p:xfrm>
          <a:off x="457201" y="1116667"/>
          <a:ext cx="8229598" cy="3622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5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7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OP LZZ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OP VK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Druh sociální inovace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Procentní podíl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Procentní podíl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Vytvoření sociálního podniku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14,55%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--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Inovace ve vzdělávání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43,64%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84,70%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Inovace v ochraně životního prostředí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1,81%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5,10%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Inovace ve zdravotní péči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3,62%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--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Inovace v sociální péči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18,18%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--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Technické a technologické inovace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7,30%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10,20%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(nezařazené)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10,90%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--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Celkem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100%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100%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03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34563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94797"/>
              </p:ext>
            </p:extLst>
          </p:nvPr>
        </p:nvGraphicFramePr>
        <p:xfrm>
          <a:off x="755576" y="985151"/>
          <a:ext cx="8229600" cy="3796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5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1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4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31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Faktor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OP LZZ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OP VK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Vztah ke kraji realizace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Vztah k prioritní ose programu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Vztah ke kraji realizace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Vztah k prioritní ose programu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8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Cramer V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Sig.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Cramer V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Sig.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Cramer V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Sig.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Cramer V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Sig.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Právní forma organizace</a:t>
                      </a:r>
                      <a:endParaRPr lang="cs-CZ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0,271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0,444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0,390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0,851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Počet zaměstnanců</a:t>
                      </a:r>
                      <a:endParaRPr lang="cs-CZ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0,243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0,328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0,535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0,327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Hlavní činnost</a:t>
                      </a:r>
                      <a:endParaRPr lang="cs-CZ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0,297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0,486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0,571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0,261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Charakter inovace</a:t>
                      </a:r>
                      <a:endParaRPr lang="cs-CZ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0,221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0,380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0,188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0,605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Množství inovací v projektu</a:t>
                      </a:r>
                      <a:endParaRPr lang="cs-CZ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0,229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0,159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0,526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+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0,517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Pokračování v projektech 2014-2020</a:t>
                      </a:r>
                      <a:endParaRPr lang="cs-CZ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0,220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0,187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0,283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0,218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Navázání spolupráce</a:t>
                      </a:r>
                      <a:endParaRPr lang="cs-CZ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0,325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0,471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+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0,590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+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0,181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8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 ( “+”)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5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5</a:t>
                      </a:r>
                      <a:endParaRPr lang="cs-CZ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3571292" y="883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Kauzální analýza jednotlivých faktorů mající vliv na sociální inovace</a:t>
            </a:r>
          </a:p>
        </p:txBody>
      </p:sp>
    </p:spTree>
    <p:extLst>
      <p:ext uri="{BB962C8B-B14F-4D97-AF65-F5344CB8AC3E}">
        <p14:creationId xmlns:p14="http://schemas.microsoft.com/office/powerpoint/2010/main" val="4088995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 růstu inovací</a:t>
            </a:r>
          </a:p>
        </p:txBody>
      </p:sp>
      <p:pic>
        <p:nvPicPr>
          <p:cNvPr id="3" name="Obrázek 2"/>
          <p:cNvPicPr/>
          <p:nvPr/>
        </p:nvPicPr>
        <p:blipFill rotWithShape="1">
          <a:blip r:embed="rId2" cstate="print"/>
          <a:srcRect l="16534" t="24593" r="9061" b="41306"/>
          <a:stretch/>
        </p:blipFill>
        <p:spPr bwMode="auto">
          <a:xfrm>
            <a:off x="395536" y="1194434"/>
            <a:ext cx="8352928" cy="34655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76047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286286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Kruhy 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4208258" y="396499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050" name="Diagram 2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880" t="-281" r="-57693" b="-252"/>
          <a:stretch>
            <a:fillRect/>
          </a:stretch>
        </p:blipFill>
        <p:spPr bwMode="auto">
          <a:xfrm>
            <a:off x="2339752" y="1097875"/>
            <a:ext cx="7384469" cy="357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450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1879612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Navrhovaný systém spolupráce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4208258" y="396499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601092"/>
              </p:ext>
            </p:extLst>
          </p:nvPr>
        </p:nvGraphicFramePr>
        <p:xfrm>
          <a:off x="2411761" y="51471"/>
          <a:ext cx="6624735" cy="4896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7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9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5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 Indikátor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Zapojená instituce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572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Využívání podpor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Vstup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Zvyšování informovanosti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Samospráva kraje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Sdružení mladých podnikatelů, sociálních podniků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Regionální rozvojové agentury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Výstup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Růst čerpání podpor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Podnikatelé malých a středních podniků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Ministerstva ČR a agentury na podporu MSP, krajský úřad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Dopad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Růst pracovních sil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Podnikatelé malých a středních podniků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9572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Podpora spolupráce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Vstup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Tvorba seskupení a spolupráce s existujícími sdruženími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Sdružení mladých podnikatelů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Regionální rozvojové agentury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</a:rPr>
                        <a:t>Vědecko</a:t>
                      </a:r>
                      <a:r>
                        <a:rPr lang="cs-CZ" sz="1200" dirty="0">
                          <a:effectLst/>
                        </a:rPr>
                        <a:t> – technologické parky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Klastry sociálních podniků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5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Výstup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Možnost rozvíjení podnikání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Podnikatelé malých a středních podniků, neziskové organizace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5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Dopad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Růst pracovních sil, tvorba nových produktů, inovací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Podnikatelé malých a středních podniků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976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Ekonomický růst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Vstup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Zvyšování hospodářského růstu kraje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Stát, kraj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Výstup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Příliv finančních prostředků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Ministerstvo financí ČR, vedení statistik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9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Dopad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Růst mezd, zvyšování zaměstnanosti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Kraj a MSP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2635" marR="3263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31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7157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Současná podpora tvorby sociálních inovací</a:t>
            </a:r>
          </a:p>
          <a:p>
            <a:r>
              <a:rPr lang="cs-CZ" sz="1400" b="1" dirty="0"/>
              <a:t>Prostředí pro sociální inovace</a:t>
            </a:r>
          </a:p>
          <a:p>
            <a:r>
              <a:rPr lang="cs-CZ" sz="1400" b="1" dirty="0"/>
              <a:t>Navrhované řešení spolupráce a podpory sociálních inovací na místní úrovni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 </a:t>
            </a:r>
            <a:r>
              <a:rPr lang="cs-CZ" alt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inovace představují uspokojování lidských potřeb (obsah); změny v sociálních vztazích, zejména s ohledem na veřejnou správu (proces); a zvýšení společensko-politické schopnosti a přístup ke zdrojům (posilování)“. </a:t>
            </a:r>
          </a:p>
          <a:p>
            <a:pPr marL="0" indent="0" algn="ctr"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Gerometta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kol. 2005).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Agenda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výrazu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70980982"/>
              </p:ext>
            </p:extLst>
          </p:nvPr>
        </p:nvGraphicFramePr>
        <p:xfrm>
          <a:off x="755576" y="971550"/>
          <a:ext cx="7488832" cy="31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11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652587" y="333375"/>
          <a:ext cx="5838825" cy="4476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517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Sociální inovace v ČR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43608" y="1563638"/>
            <a:ext cx="68042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Největšího rozkvětu sociální oblasti bylo dosaženo za první republiky, kdy byl prezidentem Tomáš Garrigue Masaryk (1850-1937).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Později "rozpočtové a příspěvkové organizace„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Nyní sociální podniky </a:t>
            </a:r>
          </a:p>
        </p:txBody>
      </p:sp>
    </p:spTree>
    <p:extLst>
      <p:ext uri="{BB962C8B-B14F-4D97-AF65-F5344CB8AC3E}">
        <p14:creationId xmlns:p14="http://schemas.microsoft.com/office/powerpoint/2010/main" val="275104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sociálních inovací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915566"/>
            <a:ext cx="8064896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spcAft>
                <a:spcPts val="600"/>
              </a:spcAft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Klasifikace je podle </a:t>
            </a:r>
            <a:r>
              <a:rPr lang="cs-CZ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Caulier-Grice</a:t>
            </a: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Davise (2012) následující: 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nové produkty (nové technologie pro postižené);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nové postupy (</a:t>
            </a:r>
            <a:r>
              <a:rPr lang="cs-CZ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crowdsourcing</a:t>
            </a: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nové platformy (spolupráce v péči);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nové obchodní modely (sociální </a:t>
            </a:r>
            <a:r>
              <a:rPr lang="cs-CZ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franchising</a:t>
            </a: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nové služby (mobilní bankovnictví </a:t>
            </a:r>
            <a:r>
              <a:rPr lang="cs-CZ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MPesa</a:t>
            </a: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Keňa);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nové organizační formy (</a:t>
            </a:r>
            <a:r>
              <a:rPr lang="cs-CZ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“Družstva veřejného zájmu”); </a:t>
            </a:r>
            <a:endParaRPr lang="cs-CZ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nové trhy (Fair </a:t>
            </a:r>
            <a:r>
              <a:rPr lang="cs-CZ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trade</a:t>
            </a:r>
            <a:r>
              <a:rPr lang="cs-CZ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cs-CZ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7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19672" y="1170622"/>
            <a:ext cx="5688632" cy="356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5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Adaptivní životní cyklus </a:t>
            </a:r>
            <a:endParaRPr lang="cs-CZ" dirty="0"/>
          </a:p>
        </p:txBody>
      </p:sp>
      <p:pic>
        <p:nvPicPr>
          <p:cNvPr id="3" name="Obrázek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03598"/>
            <a:ext cx="4176464" cy="309634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bdélník 3"/>
          <p:cNvSpPr/>
          <p:nvPr/>
        </p:nvSpPr>
        <p:spPr>
          <a:xfrm>
            <a:off x="4427984" y="15636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Model je založen na myšlence odolnosti neboli schopnosti organizace přizpůsobit se změnám v prostředí, při zachování dostatečné propojenosti pro identitu organizace. Jednotlivé fáze cyklu nejsou lineární a tvoří tak nekonečnou smyčku v čtyřpolní matici.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Westley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2008)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06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22757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95686"/>
            <a:ext cx="2808312" cy="259228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Současná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inovací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7169" name="Diagram 1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81" b="-5557"/>
          <a:stretch>
            <a:fillRect/>
          </a:stretch>
        </p:blipFill>
        <p:spPr bwMode="auto">
          <a:xfrm>
            <a:off x="4029075" y="1112584"/>
            <a:ext cx="4791397" cy="347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084168" y="1112584"/>
            <a:ext cx="885825" cy="752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Trh 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sociálních inovací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712</Words>
  <Application>Microsoft Office PowerPoint</Application>
  <PresentationFormat>Předvádění na obrazovce (16:9)</PresentationFormat>
  <Paragraphs>251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SimSun</vt:lpstr>
      <vt:lpstr>Arial</vt:lpstr>
      <vt:lpstr>Calibri</vt:lpstr>
      <vt:lpstr>Enriqueta</vt:lpstr>
      <vt:lpstr>Symbol</vt:lpstr>
      <vt:lpstr>Times New Roman</vt:lpstr>
      <vt:lpstr>SLU</vt:lpstr>
      <vt:lpstr>Sociální inovace a jejich podpora</vt:lpstr>
      <vt:lpstr>Agenda</vt:lpstr>
      <vt:lpstr>Vývoj výrazu</vt:lpstr>
      <vt:lpstr>Prezentace aplikace PowerPoint</vt:lpstr>
      <vt:lpstr>Sociální inovace v ČR </vt:lpstr>
      <vt:lpstr>Klasifikace sociálních inovací</vt:lpstr>
      <vt:lpstr>Životní cyklus</vt:lpstr>
      <vt:lpstr>Adaptivní životní cyklus </vt:lpstr>
      <vt:lpstr>Prezentace aplikace PowerPoint</vt:lpstr>
      <vt:lpstr>Prezentace aplikace PowerPoint</vt:lpstr>
      <vt:lpstr>Postavení sociálních inovací</vt:lpstr>
      <vt:lpstr>Podpora z fondů EU</vt:lpstr>
      <vt:lpstr>Prezentace aplikace PowerPoint</vt:lpstr>
      <vt:lpstr>Prezentace aplikace PowerPoint</vt:lpstr>
      <vt:lpstr>Prezentace aplikace PowerPoint</vt:lpstr>
      <vt:lpstr>Možnost růstu inovací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Jarka</cp:lastModifiedBy>
  <cp:revision>59</cp:revision>
  <cp:lastPrinted>2016-10-19T06:29:24Z</cp:lastPrinted>
  <dcterms:created xsi:type="dcterms:W3CDTF">2016-07-06T15:42:34Z</dcterms:created>
  <dcterms:modified xsi:type="dcterms:W3CDTF">2016-12-03T18:44:50Z</dcterms:modified>
</cp:coreProperties>
</file>