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79"/>
  </p:notesMasterIdLst>
  <p:sldIdLst>
    <p:sldId id="274" r:id="rId2"/>
    <p:sldId id="256" r:id="rId3"/>
    <p:sldId id="257" r:id="rId4"/>
    <p:sldId id="272" r:id="rId5"/>
    <p:sldId id="273" r:id="rId6"/>
    <p:sldId id="258" r:id="rId7"/>
    <p:sldId id="271" r:id="rId8"/>
    <p:sldId id="259" r:id="rId9"/>
    <p:sldId id="260" r:id="rId10"/>
    <p:sldId id="261" r:id="rId11"/>
    <p:sldId id="262" r:id="rId12"/>
    <p:sldId id="266" r:id="rId13"/>
    <p:sldId id="267" r:id="rId14"/>
    <p:sldId id="268" r:id="rId15"/>
    <p:sldId id="269" r:id="rId16"/>
    <p:sldId id="270" r:id="rId17"/>
    <p:sldId id="263" r:id="rId18"/>
    <p:sldId id="264" r:id="rId19"/>
    <p:sldId id="265" r:id="rId20"/>
    <p:sldId id="276" r:id="rId21"/>
    <p:sldId id="277" r:id="rId22"/>
    <p:sldId id="278" r:id="rId23"/>
    <p:sldId id="279" r:id="rId24"/>
    <p:sldId id="280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81" r:id="rId40"/>
    <p:sldId id="282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29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D53B1-0182-4C0B-A0B1-8597C259228E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4505F-89EE-483C-923F-85633E517F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0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4505F-89EE-483C-923F-85633E517F92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93A6B-D283-456A-A601-A23995BC16BB}" type="slidenum">
              <a:rPr lang="cs-CZ" smtClean="0"/>
              <a:t>44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5FC9-5AC0-4DED-B3EF-14D5A714ED95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639-D1A2-4D33-B052-71D43F3C7C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73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5FC9-5AC0-4DED-B3EF-14D5A714ED95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639-D1A2-4D33-B052-71D43F3C7C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07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5FC9-5AC0-4DED-B3EF-14D5A714ED95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639-D1A2-4D33-B052-71D43F3C7C9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048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5FC9-5AC0-4DED-B3EF-14D5A714ED95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639-D1A2-4D33-B052-71D43F3C7C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8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5FC9-5AC0-4DED-B3EF-14D5A714ED95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639-D1A2-4D33-B052-71D43F3C7C9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4959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5FC9-5AC0-4DED-B3EF-14D5A714ED95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639-D1A2-4D33-B052-71D43F3C7C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598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5FC9-5AC0-4DED-B3EF-14D5A714ED95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639-D1A2-4D33-B052-71D43F3C7C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877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5FC9-5AC0-4DED-B3EF-14D5A714ED95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639-D1A2-4D33-B052-71D43F3C7C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575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95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5FC9-5AC0-4DED-B3EF-14D5A714ED95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639-D1A2-4D33-B052-71D43F3C7C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28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5FC9-5AC0-4DED-B3EF-14D5A714ED95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639-D1A2-4D33-B052-71D43F3C7C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74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5FC9-5AC0-4DED-B3EF-14D5A714ED95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639-D1A2-4D33-B052-71D43F3C7C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97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5FC9-5AC0-4DED-B3EF-14D5A714ED95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639-D1A2-4D33-B052-71D43F3C7C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23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5FC9-5AC0-4DED-B3EF-14D5A714ED95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639-D1A2-4D33-B052-71D43F3C7C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13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5FC9-5AC0-4DED-B3EF-14D5A714ED95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639-D1A2-4D33-B052-71D43F3C7C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64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5FC9-5AC0-4DED-B3EF-14D5A714ED95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639-D1A2-4D33-B052-71D43F3C7C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44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5FC9-5AC0-4DED-B3EF-14D5A714ED95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639-D1A2-4D33-B052-71D43F3C7C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05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E5FC9-5AC0-4DED-B3EF-14D5A714ED95}" type="datetimeFigureOut">
              <a:rPr lang="cs-CZ" smtClean="0"/>
              <a:pPr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7EDA639-D1A2-4D33-B052-71D43F3C7C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20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412776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112474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155733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tutoriál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0" y="4076700"/>
            <a:ext cx="3887788" cy="1368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soc.služeb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72201" y="4581128"/>
            <a:ext cx="260007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Ing. Jarmila Šebestová, Ph.D.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činnosti při poskytování sociálních služeb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pomoc při zvládání běžných úkonů péče o vlastní osobu;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poskytnutí ubytování, popřípadě přenocování;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pomoc při zajištění chodu domácnosti;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výchovné, vzdělávací a aktivizační činnosti;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sociální poradenství;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zprostředkování kontaktu se společenským prostředím;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pomoc při prosazování práv a zájmů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sociálních služeb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Sociální poradenství - </a:t>
            </a:r>
            <a:r>
              <a:rPr lang="cs-CZ" dirty="0"/>
              <a:t>poskytuje informace přispívající k řešení nepříznivé sociální situace</a:t>
            </a:r>
          </a:p>
          <a:p>
            <a:r>
              <a:rPr lang="cs-CZ" b="1" dirty="0"/>
              <a:t>Služby sociální péče - </a:t>
            </a:r>
            <a:r>
              <a:rPr lang="cs-CZ" dirty="0"/>
              <a:t>napomáhají osobám se stabilizovaným zdravotním stavem zajistit jejich fyzickou a psychickou soběstačnost </a:t>
            </a:r>
          </a:p>
          <a:p>
            <a:r>
              <a:rPr lang="cs-CZ" b="1" dirty="0"/>
              <a:t>Služby sociální prevence </a:t>
            </a:r>
            <a:r>
              <a:rPr lang="cs-CZ" u="sng" dirty="0"/>
              <a:t>- </a:t>
            </a:r>
            <a:r>
              <a:rPr lang="cs-CZ" dirty="0"/>
              <a:t>napomáhají zabránit sociálnímu vyloučení osob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69210"/>
            <a:ext cx="7632848" cy="570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56788"/>
            <a:ext cx="7560840" cy="678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 l="25785" t="16778" r="18697" b="9395"/>
          <a:stretch>
            <a:fillRect/>
          </a:stretch>
        </p:blipFill>
        <p:spPr bwMode="auto">
          <a:xfrm>
            <a:off x="611560" y="260648"/>
            <a:ext cx="835292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0" y="116632"/>
          <a:ext cx="8892479" cy="6733940"/>
        </p:xfrm>
        <a:graphic>
          <a:graphicData uri="http://schemas.openxmlformats.org/drawingml/2006/table">
            <a:tbl>
              <a:tblPr/>
              <a:tblGrid>
                <a:gridCol w="823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3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5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9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latin typeface="Arial"/>
                          <a:ea typeface="Calibri"/>
                          <a:cs typeface="Arial"/>
                        </a:rPr>
                        <a:t>Služby sociální péče</a:t>
                      </a:r>
                      <a:endParaRPr lang="cs-CZ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latin typeface="Arial"/>
                          <a:ea typeface="Calibri"/>
                          <a:cs typeface="Arial"/>
                        </a:rPr>
                        <a:t>Sociální prevence</a:t>
                      </a:r>
                      <a:endParaRPr lang="cs-CZ" sz="105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2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latin typeface="Arial"/>
                          <a:ea typeface="Calibri"/>
                          <a:cs typeface="Arial"/>
                        </a:rPr>
                        <a:t>Děti </a:t>
                      </a:r>
                      <a:endParaRPr lang="cs-CZ" sz="105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latin typeface="Arial"/>
                          <a:ea typeface="Calibri"/>
                          <a:cs typeface="Arial"/>
                        </a:rPr>
                        <a:t>a mládež</a:t>
                      </a:r>
                      <a:endParaRPr lang="cs-CZ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 dirty="0">
                          <a:latin typeface="Arial"/>
                          <a:ea typeface="Times New Roman"/>
                        </a:rPr>
                        <a:t>Osobní asistence </a:t>
                      </a:r>
                      <a:endParaRPr lang="cs-CZ" sz="105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 dirty="0">
                          <a:latin typeface="Arial"/>
                          <a:ea typeface="Times New Roman"/>
                        </a:rPr>
                        <a:t>Pečovatelská služba</a:t>
                      </a:r>
                      <a:r>
                        <a:rPr lang="cs-CZ" sz="1050" b="1" dirty="0">
                          <a:latin typeface="Arial"/>
                          <a:ea typeface="Times New Roman"/>
                        </a:rPr>
                        <a:t> </a:t>
                      </a:r>
                      <a:endParaRPr lang="cs-CZ" sz="105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 dirty="0">
                          <a:latin typeface="Arial"/>
                          <a:ea typeface="Times New Roman"/>
                        </a:rPr>
                        <a:t>Odlehčovací služby</a:t>
                      </a:r>
                      <a:r>
                        <a:rPr lang="cs-CZ" sz="1050" b="1" dirty="0">
                          <a:latin typeface="Arial"/>
                          <a:ea typeface="Times New Roman"/>
                        </a:rPr>
                        <a:t> </a:t>
                      </a:r>
                      <a:endParaRPr lang="cs-CZ" sz="105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 dirty="0">
                          <a:latin typeface="Arial"/>
                          <a:ea typeface="Times New Roman"/>
                        </a:rPr>
                        <a:t>Průvodcovské a předčitatelské služby</a:t>
                      </a:r>
                      <a:r>
                        <a:rPr lang="cs-CZ" sz="1050" b="1" dirty="0">
                          <a:latin typeface="Arial"/>
                          <a:ea typeface="Times New Roman"/>
                        </a:rPr>
                        <a:t> </a:t>
                      </a:r>
                      <a:endParaRPr lang="cs-CZ" sz="105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 dirty="0">
                          <a:latin typeface="Arial"/>
                          <a:ea typeface="Times New Roman"/>
                        </a:rPr>
                        <a:t>Denní stacionáře</a:t>
                      </a:r>
                      <a:endParaRPr lang="cs-CZ" sz="105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 dirty="0">
                          <a:latin typeface="Arial"/>
                          <a:ea typeface="Times New Roman"/>
                        </a:rPr>
                        <a:t>Týdenní stacionáře </a:t>
                      </a:r>
                      <a:endParaRPr lang="cs-CZ" sz="105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 dirty="0">
                          <a:latin typeface="Arial"/>
                          <a:ea typeface="Times New Roman"/>
                        </a:rPr>
                        <a:t>Domovy pro osoby se zdravotním postižením</a:t>
                      </a:r>
                      <a:r>
                        <a:rPr lang="cs-CZ" sz="1050" b="1" dirty="0">
                          <a:latin typeface="Arial"/>
                          <a:ea typeface="Times New Roman"/>
                        </a:rPr>
                        <a:t> </a:t>
                      </a:r>
                      <a:endParaRPr lang="cs-CZ" sz="1050" b="1" dirty="0">
                        <a:latin typeface="Calibri"/>
                        <a:ea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>
                          <a:latin typeface="Arial"/>
                          <a:ea typeface="Times New Roman"/>
                        </a:rPr>
                        <a:t>Raná péče</a:t>
                      </a:r>
                      <a:endParaRPr lang="cs-CZ" sz="105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>
                          <a:latin typeface="Arial"/>
                          <a:ea typeface="Times New Roman"/>
                        </a:rPr>
                        <a:t>Sociálně aktivizační služby pro rodiny s dětmi </a:t>
                      </a:r>
                      <a:endParaRPr lang="cs-CZ" sz="105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>
                          <a:latin typeface="Arial"/>
                          <a:ea typeface="Times New Roman"/>
                        </a:rPr>
                        <a:t>Nízkoprahová zařízení pro děti a mládež </a:t>
                      </a:r>
                      <a:endParaRPr lang="cs-CZ" sz="105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>
                          <a:latin typeface="Arial"/>
                          <a:ea typeface="Times New Roman"/>
                        </a:rPr>
                        <a:t>Terénní programy</a:t>
                      </a:r>
                      <a:endParaRPr lang="cs-CZ" sz="105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>
                          <a:latin typeface="Arial"/>
                          <a:ea typeface="Times New Roman"/>
                        </a:rPr>
                        <a:t>Telefonická krizová pomoc </a:t>
                      </a:r>
                      <a:endParaRPr lang="cs-CZ" sz="105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>
                          <a:latin typeface="Arial"/>
                          <a:ea typeface="Times New Roman"/>
                        </a:rPr>
                        <a:t>Tlumočnické služby</a:t>
                      </a:r>
                      <a:endParaRPr lang="cs-CZ" sz="1050" b="1">
                        <a:latin typeface="Calibri"/>
                        <a:ea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04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latin typeface="Arial"/>
                          <a:ea typeface="Calibri"/>
                          <a:cs typeface="Arial"/>
                        </a:rPr>
                        <a:t>Dospělá populace</a:t>
                      </a:r>
                      <a:endParaRPr lang="cs-CZ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 dirty="0">
                          <a:latin typeface="Arial"/>
                          <a:ea typeface="Times New Roman"/>
                        </a:rPr>
                        <a:t>Osobní asistence</a:t>
                      </a:r>
                      <a:endParaRPr lang="cs-CZ" sz="105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 dirty="0">
                          <a:latin typeface="Arial"/>
                          <a:ea typeface="Times New Roman"/>
                        </a:rPr>
                        <a:t>Pečovatelská služba</a:t>
                      </a:r>
                      <a:endParaRPr lang="cs-CZ" sz="105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 dirty="0">
                          <a:latin typeface="Arial"/>
                          <a:ea typeface="Times New Roman"/>
                        </a:rPr>
                        <a:t>Tísňová péče</a:t>
                      </a:r>
                      <a:endParaRPr lang="cs-CZ" sz="105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 dirty="0">
                          <a:latin typeface="Arial"/>
                          <a:ea typeface="Times New Roman"/>
                        </a:rPr>
                        <a:t>Průvodcovské a předčitatelské služby</a:t>
                      </a:r>
                      <a:endParaRPr lang="cs-CZ" sz="105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 dirty="0">
                          <a:latin typeface="Arial"/>
                          <a:ea typeface="Times New Roman"/>
                        </a:rPr>
                        <a:t>Podpora samostatného bydlení</a:t>
                      </a:r>
                      <a:endParaRPr lang="cs-CZ" sz="105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 dirty="0">
                          <a:latin typeface="Arial"/>
                          <a:ea typeface="Times New Roman"/>
                        </a:rPr>
                        <a:t>Odlehčovací služby</a:t>
                      </a:r>
                      <a:endParaRPr lang="cs-CZ" sz="105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 dirty="0">
                          <a:latin typeface="Arial"/>
                          <a:ea typeface="Times New Roman"/>
                        </a:rPr>
                        <a:t>Centra denních služeb</a:t>
                      </a:r>
                      <a:endParaRPr lang="cs-CZ" sz="105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 dirty="0">
                          <a:latin typeface="Arial"/>
                          <a:ea typeface="Times New Roman"/>
                        </a:rPr>
                        <a:t>Denní stacionáře</a:t>
                      </a:r>
                      <a:endParaRPr lang="cs-CZ" sz="105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 dirty="0">
                          <a:latin typeface="Arial"/>
                          <a:ea typeface="Times New Roman"/>
                        </a:rPr>
                        <a:t>Týdenní stacionáře</a:t>
                      </a:r>
                      <a:endParaRPr lang="cs-CZ" sz="105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 dirty="0">
                          <a:latin typeface="Arial"/>
                          <a:ea typeface="Times New Roman"/>
                        </a:rPr>
                        <a:t>Domovy pro osoby se zdravotním postižením</a:t>
                      </a:r>
                      <a:endParaRPr lang="cs-CZ" sz="105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 dirty="0">
                          <a:latin typeface="Arial"/>
                          <a:ea typeface="Times New Roman"/>
                        </a:rPr>
                        <a:t>Domovy pro seniory</a:t>
                      </a:r>
                      <a:endParaRPr lang="cs-CZ" sz="105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 dirty="0">
                          <a:latin typeface="Arial"/>
                          <a:ea typeface="Times New Roman"/>
                        </a:rPr>
                        <a:t>Domovy se zvláštním režimem</a:t>
                      </a:r>
                      <a:endParaRPr lang="cs-CZ" sz="105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 dirty="0">
                          <a:latin typeface="Arial"/>
                          <a:ea typeface="Times New Roman"/>
                        </a:rPr>
                        <a:t>Chráněné bydlení</a:t>
                      </a:r>
                      <a:endParaRPr lang="cs-CZ" sz="105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 dirty="0">
                          <a:latin typeface="Arial"/>
                          <a:ea typeface="Times New Roman"/>
                        </a:rPr>
                        <a:t>Sociální služby poskytované ve zdravotnickém zařízení ústavní péče</a:t>
                      </a:r>
                      <a:endParaRPr lang="cs-CZ" sz="1050" b="1" dirty="0">
                        <a:latin typeface="Calibri"/>
                        <a:ea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>
                          <a:latin typeface="Arial"/>
                          <a:ea typeface="Times New Roman"/>
                        </a:rPr>
                        <a:t>Raná péče</a:t>
                      </a:r>
                      <a:endParaRPr lang="cs-CZ" sz="105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>
                          <a:latin typeface="Arial"/>
                          <a:ea typeface="Times New Roman"/>
                        </a:rPr>
                        <a:t>Tlumočnické služby</a:t>
                      </a:r>
                      <a:endParaRPr lang="cs-CZ" sz="105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>
                          <a:latin typeface="Arial"/>
                          <a:ea typeface="Times New Roman"/>
                        </a:rPr>
                        <a:t>Azylové domy</a:t>
                      </a:r>
                      <a:endParaRPr lang="cs-CZ" sz="105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>
                          <a:latin typeface="Arial"/>
                          <a:ea typeface="Times New Roman"/>
                        </a:rPr>
                        <a:t>Domy na půl cesty</a:t>
                      </a:r>
                      <a:endParaRPr lang="cs-CZ" sz="105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>
                          <a:latin typeface="Arial"/>
                          <a:ea typeface="Times New Roman"/>
                        </a:rPr>
                        <a:t>Kontaktní centra</a:t>
                      </a:r>
                      <a:endParaRPr lang="cs-CZ" sz="105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>
                          <a:latin typeface="Arial"/>
                          <a:ea typeface="Times New Roman"/>
                        </a:rPr>
                        <a:t>Krizová pomoc</a:t>
                      </a:r>
                      <a:endParaRPr lang="cs-CZ" sz="105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>
                          <a:latin typeface="Arial"/>
                          <a:ea typeface="Times New Roman"/>
                        </a:rPr>
                        <a:t>Intervenční centra </a:t>
                      </a:r>
                      <a:endParaRPr lang="cs-CZ" sz="105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>
                          <a:latin typeface="Arial"/>
                          <a:ea typeface="Times New Roman"/>
                        </a:rPr>
                        <a:t>Nízkoprahová denní centra</a:t>
                      </a:r>
                      <a:endParaRPr lang="cs-CZ" sz="105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>
                          <a:latin typeface="Arial"/>
                          <a:ea typeface="Times New Roman"/>
                        </a:rPr>
                        <a:t>Noclehárny</a:t>
                      </a:r>
                      <a:endParaRPr lang="cs-CZ" sz="105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>
                          <a:latin typeface="Arial"/>
                          <a:ea typeface="Times New Roman"/>
                        </a:rPr>
                        <a:t>Sociálně aktivizační služby pro rodiny s dětmi</a:t>
                      </a:r>
                      <a:endParaRPr lang="cs-CZ" sz="105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>
                          <a:latin typeface="Arial"/>
                          <a:ea typeface="Times New Roman"/>
                        </a:rPr>
                        <a:t>Sociálně terapeutické dílny</a:t>
                      </a:r>
                      <a:endParaRPr lang="cs-CZ" sz="105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>
                          <a:latin typeface="Arial"/>
                          <a:ea typeface="Times New Roman"/>
                        </a:rPr>
                        <a:t>Terénní programy</a:t>
                      </a:r>
                      <a:endParaRPr lang="cs-CZ" sz="105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>
                          <a:latin typeface="Arial"/>
                          <a:ea typeface="Times New Roman"/>
                        </a:rPr>
                        <a:t>Služby následné péče</a:t>
                      </a:r>
                      <a:endParaRPr lang="cs-CZ" sz="105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>
                          <a:latin typeface="Arial"/>
                          <a:ea typeface="Times New Roman"/>
                        </a:rPr>
                        <a:t>Terapeutické komunity</a:t>
                      </a:r>
                      <a:endParaRPr lang="cs-CZ" sz="105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1050" b="0">
                          <a:latin typeface="Arial"/>
                          <a:ea typeface="Times New Roman"/>
                        </a:rPr>
                        <a:t>Sociální rehabilitace</a:t>
                      </a:r>
                      <a:endParaRPr lang="cs-CZ" sz="1050" b="1">
                        <a:latin typeface="Calibri"/>
                        <a:ea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5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5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latin typeface="Arial"/>
                          <a:ea typeface="Calibri"/>
                          <a:cs typeface="Arial"/>
                        </a:rPr>
                        <a:t>Senioři</a:t>
                      </a:r>
                      <a:endParaRPr lang="cs-CZ" sz="105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Osobní asistence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Pečovatelská služba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Tísňová péče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Průvodcovské a předčitatelské služby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Podpora samostatného bydlení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Odlehčovací služby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Centra denních služeb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Denní stacionáře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Týdenní stacionáře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Domovy pro osoby se zdravotním postižením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Domovy pro seniory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Domovy se zvláštním režimem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Chráněné bydlení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Sociální služby poskytované ve zdravotnických zařízeních ústavní péče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Telefonická krizová pomoc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Tlumočnické služby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Azylové domy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Kontaktní centra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Krizová pomoc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Intervenční centra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 err="1">
                          <a:latin typeface="Arial"/>
                          <a:ea typeface="Times New Roman"/>
                        </a:rPr>
                        <a:t>Nízkoprahová</a:t>
                      </a:r>
                      <a:r>
                        <a:rPr lang="cs-CZ" sz="900" b="0" dirty="0">
                          <a:latin typeface="Arial"/>
                          <a:ea typeface="Times New Roman"/>
                        </a:rPr>
                        <a:t> denní centra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Noclehárny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Služby následné péče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Sociálně aktivizační služby pro seniory a osoby se zdravotním postižením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Sociálně terapeutické dílny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Terapeutické komunity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Terénní programy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Sociální rehabilitace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24506" t="17438" r="25000" b="11688"/>
          <a:stretch>
            <a:fillRect/>
          </a:stretch>
        </p:blipFill>
        <p:spPr bwMode="auto">
          <a:xfrm>
            <a:off x="611560" y="116632"/>
            <a:ext cx="777686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Co je důležité při tvorbě služby?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Cílová skupina</a:t>
            </a:r>
          </a:p>
          <a:p>
            <a:r>
              <a:rPr lang="cs-CZ" dirty="0"/>
              <a:t>Cíl, kterého chci pomocí služby dosáhnout, v čem chci pomoci</a:t>
            </a:r>
          </a:p>
        </p:txBody>
      </p:sp>
      <p:pic>
        <p:nvPicPr>
          <p:cNvPr id="1026" name="Picture 2" descr="DSCN10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212976"/>
            <a:ext cx="4389512" cy="3232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Individualizace služeb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přemýšlení pracovníků sociální služby o jejich klientech a o tom, jak by jim mohli být užiteční</a:t>
            </a:r>
          </a:p>
          <a:p>
            <a:r>
              <a:rPr lang="cs-CZ" dirty="0"/>
              <a:t>Individuální cíle a pokroky a jejich měření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14352" y="1020871"/>
            <a:ext cx="5220569" cy="2849671"/>
          </a:xfrm>
        </p:spPr>
        <p:txBody>
          <a:bodyPr>
            <a:normAutofit/>
          </a:bodyPr>
          <a:lstStyle/>
          <a:p>
            <a:pPr algn="l"/>
            <a:r>
              <a:rPr lang="cs-CZ" sz="5200">
                <a:solidFill>
                  <a:srgbClr val="FFFFFF"/>
                </a:solidFill>
              </a:rPr>
              <a:t>Sociální služby a jejich charakteristika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11078" y="3962088"/>
            <a:ext cx="4584057" cy="1186108"/>
          </a:xfrm>
        </p:spPr>
        <p:txBody>
          <a:bodyPr>
            <a:normAutofit/>
          </a:bodyPr>
          <a:lstStyle/>
          <a:p>
            <a:pPr algn="l"/>
            <a:endParaRPr lang="cs-CZ">
              <a:solidFill>
                <a:srgbClr val="FFFFFF">
                  <a:alpha val="7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14352" y="1020871"/>
            <a:ext cx="5220569" cy="284967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cs-CZ" sz="4000">
                <a:solidFill>
                  <a:srgbClr val="FFFFFF"/>
                </a:solidFill>
              </a:rPr>
              <a:t>Základní manažerské funkce v podnicích soc.služeb</a:t>
            </a:r>
            <a:br>
              <a:rPr lang="cs-CZ" sz="4000">
                <a:solidFill>
                  <a:srgbClr val="FFFFFF"/>
                </a:solidFill>
              </a:rPr>
            </a:br>
            <a:br>
              <a:rPr lang="cs-CZ" sz="4000">
                <a:solidFill>
                  <a:srgbClr val="FFFFFF"/>
                </a:solidFill>
              </a:rPr>
            </a:br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11078" y="3962088"/>
            <a:ext cx="4584057" cy="1186108"/>
          </a:xfrm>
        </p:spPr>
        <p:txBody>
          <a:bodyPr>
            <a:normAutofit/>
          </a:bodyPr>
          <a:lstStyle/>
          <a:p>
            <a:pPr algn="l"/>
            <a:endParaRPr lang="cs-CZ">
              <a:solidFill>
                <a:srgbClr val="FFFFFF">
                  <a:alpha val="7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800100" y="2578100"/>
          <a:ext cx="7589957" cy="2133189"/>
        </p:xfrm>
        <a:graphic>
          <a:graphicData uri="http://schemas.openxmlformats.org/drawingml/2006/table">
            <a:tbl>
              <a:tblPr/>
              <a:tblGrid>
                <a:gridCol w="1860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2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30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Plánování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Organizování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Řízení lidských zdrojů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Kontrola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3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Analýza problémů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3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Rozhodování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Implementace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252538" y="2570163"/>
            <a:ext cx="146208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100" dirty="0">
                <a:cs typeface="Times New Roman" pitchFamily="18" charset="0"/>
              </a:rPr>
              <a:t> Základní typy                                </a:t>
            </a:r>
          </a:p>
          <a:p>
            <a:pPr eaLnBrk="0" hangingPunct="0"/>
            <a:r>
              <a:rPr lang="cs-CZ" sz="1100" dirty="0">
                <a:cs typeface="Times New Roman" pitchFamily="18" charset="0"/>
              </a:rPr>
              <a:t>         manažerských                    </a:t>
            </a:r>
          </a:p>
          <a:p>
            <a:pPr eaLnBrk="0" hangingPunct="0"/>
            <a:r>
              <a:rPr lang="cs-CZ" sz="1100" dirty="0">
                <a:cs typeface="Times New Roman" pitchFamily="18" charset="0"/>
              </a:rPr>
              <a:t>                      funkcí</a:t>
            </a:r>
          </a:p>
        </p:txBody>
      </p:sp>
      <p:grpSp>
        <p:nvGrpSpPr>
          <p:cNvPr id="6" name="Group 10"/>
          <p:cNvGrpSpPr>
            <a:grpSpLocks noChangeAspect="1"/>
          </p:cNvGrpSpPr>
          <p:nvPr/>
        </p:nvGrpSpPr>
        <p:grpSpPr bwMode="auto">
          <a:xfrm>
            <a:off x="804863" y="2576513"/>
            <a:ext cx="7591425" cy="2133600"/>
            <a:chOff x="1308" y="1785"/>
            <a:chExt cx="9289" cy="2193"/>
          </a:xfrm>
        </p:grpSpPr>
        <p:sp>
          <p:nvSpPr>
            <p:cNvPr id="7" name="Line 12"/>
            <p:cNvSpPr>
              <a:spLocks noChangeShapeType="1"/>
            </p:cNvSpPr>
            <p:nvPr/>
          </p:nvSpPr>
          <p:spPr bwMode="auto">
            <a:xfrm>
              <a:off x="1308" y="1785"/>
              <a:ext cx="9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000000"/>
              </a:extrusionClr>
            </a:sp3d>
          </p:spPr>
          <p:txBody>
            <a:bodyPr>
              <a:flatTx/>
            </a:bodyPr>
            <a:lstStyle/>
            <a:p>
              <a:endParaRPr lang="cs-CZ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V="1">
              <a:off x="10597" y="1787"/>
              <a:ext cx="0" cy="21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000000"/>
              </a:extrusionClr>
            </a:sp3d>
          </p:spPr>
          <p:txBody>
            <a:bodyPr>
              <a:flatTx/>
            </a:bodyPr>
            <a:lstStyle/>
            <a:p>
              <a:endParaRPr lang="cs-CZ"/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800100" y="2955585"/>
            <a:ext cx="114165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100" dirty="0">
                <a:latin typeface="+mn-lt"/>
                <a:cs typeface="Times New Roman" pitchFamily="18" charset="0"/>
              </a:rPr>
              <a:t>Průběžné funkce</a:t>
            </a:r>
            <a:endParaRPr lang="en-US" sz="1100" dirty="0"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en-US" sz="1100" dirty="0">
              <a:latin typeface="+mn-lt"/>
            </a:endParaRPr>
          </a:p>
        </p:txBody>
      </p:sp>
      <p:cxnSp>
        <p:nvCxnSpPr>
          <p:cNvPr id="10" name="Přímá spojovací čára 15"/>
          <p:cNvCxnSpPr>
            <a:cxnSpLocks noChangeShapeType="1"/>
          </p:cNvCxnSpPr>
          <p:nvPr/>
        </p:nvCxnSpPr>
        <p:spPr bwMode="auto">
          <a:xfrm>
            <a:off x="800100" y="2576513"/>
            <a:ext cx="1857375" cy="8143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Management v sociální práci je nástrojem, který umožňuje organizacím a institucím poskytujícím sociální služby dosahovat svých cílu respektive plnit svá poslání</a:t>
            </a:r>
          </a:p>
          <a:p>
            <a:r>
              <a:rPr lang="cs-CZ" dirty="0"/>
              <a:t>Matoušek, 2003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Základní manažerské funkce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Plánování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stanovení cíle dané organizace a vymezení postupu, jak vytyčených cílů dosáhnout</a:t>
            </a:r>
          </a:p>
          <a:p>
            <a:r>
              <a:rPr lang="cs-CZ" dirty="0"/>
              <a:t>vychází z formulace poslání a z potřeb daného kraje i obce, které jsou formulovány v rámci komunitního plánování sociálních služeb</a:t>
            </a:r>
          </a:p>
          <a:p>
            <a:r>
              <a:rPr lang="cs-CZ" dirty="0"/>
              <a:t>Zohledňuje zdroje, které má k dispozici</a:t>
            </a:r>
          </a:p>
          <a:p>
            <a:r>
              <a:rPr lang="cs-CZ" dirty="0"/>
              <a:t>Zohledňuje cílovou skupinu (segment)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6144"/>
          </a:xfrm>
        </p:spPr>
        <p:txBody>
          <a:bodyPr>
            <a:normAutofit/>
          </a:bodyPr>
          <a:lstStyle/>
          <a:p>
            <a:r>
              <a:rPr lang="cs-CZ" dirty="0"/>
              <a:t>Proces 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8131" y="4094507"/>
            <a:ext cx="4038600" cy="2365723"/>
          </a:xfrm>
        </p:spPr>
        <p:txBody>
          <a:bodyPr>
            <a:normAutofit fontScale="92500"/>
          </a:bodyPr>
          <a:lstStyle/>
          <a:p>
            <a:r>
              <a:rPr lang="cs-CZ" dirty="0"/>
              <a:t>1. Východiska (příležitosti, potřeby)</a:t>
            </a:r>
          </a:p>
          <a:p>
            <a:r>
              <a:rPr lang="cs-CZ" dirty="0"/>
              <a:t>2. Stanovení cílů</a:t>
            </a:r>
          </a:p>
          <a:p>
            <a:r>
              <a:rPr lang="cs-CZ" dirty="0"/>
              <a:t>3. Přijetí plánovacích předpokladů</a:t>
            </a:r>
          </a:p>
          <a:p>
            <a:r>
              <a:rPr lang="cs-CZ" dirty="0"/>
              <a:t>4. Produkce alternativních postupů</a:t>
            </a:r>
          </a:p>
          <a:p>
            <a:r>
              <a:rPr lang="cs-CZ" dirty="0"/>
              <a:t>5. Hodnocení alternativ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4094507"/>
            <a:ext cx="4038600" cy="2031656"/>
          </a:xfrm>
        </p:spPr>
        <p:txBody>
          <a:bodyPr>
            <a:normAutofit fontScale="92500"/>
          </a:bodyPr>
          <a:lstStyle/>
          <a:p>
            <a:r>
              <a:rPr lang="cs-CZ" dirty="0"/>
              <a:t>6. Výběr postupu</a:t>
            </a:r>
          </a:p>
          <a:p>
            <a:r>
              <a:rPr lang="cs-CZ" dirty="0"/>
              <a:t>7. Formulování návazných plánů</a:t>
            </a:r>
          </a:p>
          <a:p>
            <a:r>
              <a:rPr lang="cs-CZ" dirty="0"/>
              <a:t>8. Realizace a sledování</a:t>
            </a:r>
          </a:p>
          <a:p>
            <a:r>
              <a:rPr lang="cs-CZ" dirty="0"/>
              <a:t>9. Přijímání nápravných opatření</a:t>
            </a:r>
          </a:p>
          <a:p>
            <a:r>
              <a:rPr lang="cs-CZ" dirty="0"/>
              <a:t>10. Vyhodnocení</a:t>
            </a:r>
          </a:p>
          <a:p>
            <a:endParaRPr lang="cs-CZ" dirty="0"/>
          </a:p>
        </p:txBody>
      </p:sp>
      <p:sp>
        <p:nvSpPr>
          <p:cNvPr id="4" name="AutoShape 2" descr="Výsledek obrázku pro proces plánování"/>
          <p:cNvSpPr>
            <a:spLocks noChangeAspect="1" noChangeArrowheads="1"/>
          </p:cNvSpPr>
          <p:nvPr/>
        </p:nvSpPr>
        <p:spPr bwMode="auto">
          <a:xfrm>
            <a:off x="155575" y="-1500188"/>
            <a:ext cx="805815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proces plánování"/>
          <p:cNvSpPr>
            <a:spLocks noChangeAspect="1" noChangeArrowheads="1"/>
          </p:cNvSpPr>
          <p:nvPr/>
        </p:nvSpPr>
        <p:spPr bwMode="auto">
          <a:xfrm>
            <a:off x="307975" y="-1347788"/>
            <a:ext cx="805815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60782"/>
            <a:ext cx="80581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Základní manažerské funkce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Organizování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Vytvoření hierarchie organizace</a:t>
            </a:r>
          </a:p>
          <a:p>
            <a:r>
              <a:rPr lang="cs-CZ" dirty="0"/>
              <a:t>Vytvoření pravidel</a:t>
            </a:r>
          </a:p>
          <a:p>
            <a:r>
              <a:rPr lang="cs-CZ" dirty="0"/>
              <a:t>síť rolí a vztahů</a:t>
            </a:r>
          </a:p>
          <a:p>
            <a:r>
              <a:rPr lang="cs-CZ" dirty="0"/>
              <a:t>Popis rolí</a:t>
            </a:r>
          </a:p>
          <a:p>
            <a:endParaRPr lang="cs-CZ" dirty="0"/>
          </a:p>
        </p:txBody>
      </p:sp>
      <p:pic>
        <p:nvPicPr>
          <p:cNvPr id="2050" name="Picture 2" descr="Související 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6"/>
          <a:stretch/>
        </p:blipFill>
        <p:spPr bwMode="auto">
          <a:xfrm>
            <a:off x="1619672" y="332656"/>
            <a:ext cx="6029325" cy="369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Výsledkem organizování je organizační struktura, která představuje vnitřní uspořádání organizace (vnitřní hierarchii).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Základní manažerské funkce III.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Vedení lidí, řízení lidských zdrojů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Obecně o službách…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Nehmotnost</a:t>
            </a:r>
          </a:p>
          <a:p>
            <a:r>
              <a:rPr lang="cs-CZ" dirty="0"/>
              <a:t>Neoddělitelnost</a:t>
            </a:r>
          </a:p>
          <a:p>
            <a:r>
              <a:rPr lang="cs-CZ" dirty="0"/>
              <a:t>Proměnlivost</a:t>
            </a:r>
          </a:p>
          <a:p>
            <a:r>
              <a:rPr lang="cs-CZ" dirty="0"/>
              <a:t>Pomíjivost </a:t>
            </a:r>
          </a:p>
          <a:p>
            <a:r>
              <a:rPr lang="cs-CZ" dirty="0"/>
              <a:t>Absence vlastnictví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5446290" y="2140685"/>
            <a:ext cx="3088110" cy="3880773"/>
          </a:xfrm>
        </p:spPr>
        <p:txBody>
          <a:bodyPr/>
          <a:lstStyle/>
          <a:p>
            <a:r>
              <a:rPr lang="cs-CZ" dirty="0"/>
              <a:t>Motivace</a:t>
            </a:r>
          </a:p>
          <a:p>
            <a:r>
              <a:rPr lang="cs-CZ" dirty="0"/>
              <a:t>Komunikace</a:t>
            </a:r>
          </a:p>
          <a:p>
            <a:r>
              <a:rPr lang="cs-CZ" dirty="0"/>
              <a:t>Kritika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70000"/>
            <a:ext cx="4641527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Výběr, rozmisťování a hodnocení pracovníků</a:t>
            </a:r>
          </a:p>
          <a:p>
            <a:r>
              <a:rPr lang="cs-CZ" dirty="0"/>
              <a:t>Vedení a motivace</a:t>
            </a:r>
          </a:p>
          <a:p>
            <a:r>
              <a:rPr lang="cs-CZ" b="1" dirty="0"/>
              <a:t>Složitá personální situace</a:t>
            </a:r>
            <a:r>
              <a:rPr lang="cs-CZ" dirty="0"/>
              <a:t> je také jeden z důvodů rozvoje managementu, souvisí to především s tím, že v neziskovém sektoru je často boj o dobrovolníky, některé organizace jsou dokonce na dobrovolnicích závislé, tudíž je opět nutným úkolem managementu uvažovat o tom, jak motivovat pracovníky k jejich aktivitě a činnosti.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Situační vedení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822039" y="4619110"/>
            <a:ext cx="5694784" cy="179508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Respektuje osobnost a situaci pracovníka</a:t>
            </a:r>
          </a:p>
          <a:p>
            <a:r>
              <a:rPr lang="cs-CZ" dirty="0"/>
              <a:t>Cílená práce s podřízenými</a:t>
            </a:r>
          </a:p>
          <a:p>
            <a:r>
              <a:rPr lang="cs-CZ" dirty="0"/>
              <a:t>Rozvoj pracovníků</a:t>
            </a:r>
          </a:p>
          <a:p>
            <a:r>
              <a:rPr lang="cs-CZ" dirty="0"/>
              <a:t>Nástroj motivace</a:t>
            </a:r>
          </a:p>
          <a:p>
            <a:r>
              <a:rPr lang="cs-CZ" dirty="0"/>
              <a:t>Zvyšování efektivity</a:t>
            </a:r>
          </a:p>
          <a:p>
            <a:endParaRPr lang="cs-CZ" dirty="0"/>
          </a:p>
        </p:txBody>
      </p:sp>
      <p:pic>
        <p:nvPicPr>
          <p:cNvPr id="4098" name="Picture 2" descr="http://docplayer.cz/docs-images/25/5612436/images/8-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762" y="1270000"/>
            <a:ext cx="65527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557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Základní manažerské funkce IV.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Kontrola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kontrol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předběžná</a:t>
            </a:r>
          </a:p>
          <a:p>
            <a:r>
              <a:rPr lang="cs-CZ" dirty="0"/>
              <a:t>průběžná</a:t>
            </a:r>
          </a:p>
        </p:txBody>
      </p:sp>
      <p:pic>
        <p:nvPicPr>
          <p:cNvPr id="3080" name="Picture 8" descr="http://www.vedeme.cz/images/stories/kapitoly/pro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3590910" cy="23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stanovení cílů kontroly (účel kontroly), </a:t>
            </a:r>
          </a:p>
          <a:p>
            <a:r>
              <a:rPr lang="cs-CZ" dirty="0"/>
              <a:t>stanovení standardů (kontrolních kritérií/norem) za účelem zjištění odchylek, </a:t>
            </a:r>
          </a:p>
          <a:p>
            <a:r>
              <a:rPr lang="cs-CZ" dirty="0"/>
              <a:t>porovnání dosažených výsledků se standardy (hodnotí se účelnost, kvalita, hospodárnost), </a:t>
            </a:r>
          </a:p>
          <a:p>
            <a:r>
              <a:rPr lang="cs-CZ" dirty="0"/>
              <a:t>korekce odchylek (přijetí závěrů a zajištění jejich realizace) </a:t>
            </a:r>
          </a:p>
          <a:p>
            <a:r>
              <a:rPr lang="cs-CZ" dirty="0"/>
              <a:t>nová kontrola (kontrola kontroly, náměty ke zlepšení budoucích činností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Manažerské kompetence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/>
              <a:t>kompetence definována jako trs znalostí, dovedností a zkušeností, který podporuje dosažení cíle (</a:t>
            </a:r>
            <a:r>
              <a:rPr lang="cs-CZ" i="1" dirty="0" err="1"/>
              <a:t>Hroník</a:t>
            </a:r>
            <a:r>
              <a:rPr lang="cs-CZ" i="1" dirty="0"/>
              <a:t>, 2006)</a:t>
            </a:r>
          </a:p>
          <a:p>
            <a:r>
              <a:rPr lang="cs-CZ" b="1" dirty="0"/>
              <a:t>americký model – </a:t>
            </a:r>
            <a:r>
              <a:rPr lang="cs-CZ" dirty="0"/>
              <a:t>osobnostní charakteristiky nositele profese, tedy „měkké“ dovednosti, </a:t>
            </a:r>
          </a:p>
          <a:p>
            <a:r>
              <a:rPr lang="cs-CZ" b="1" dirty="0"/>
              <a:t>britský model – </a:t>
            </a:r>
            <a:r>
              <a:rPr lang="cs-CZ" dirty="0"/>
              <a:t>funkční dovednosti – </a:t>
            </a:r>
            <a:r>
              <a:rPr lang="cs-CZ" dirty="0" err="1"/>
              <a:t>dovednosti</a:t>
            </a:r>
            <a:r>
              <a:rPr lang="cs-CZ" dirty="0"/>
              <a:t> „tvrdé“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Modely - COPA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COPA (</a:t>
            </a:r>
            <a:r>
              <a:rPr lang="en-US" dirty="0"/>
              <a:t>Competency Outcomes and Performance Assessment</a:t>
            </a:r>
            <a:r>
              <a:rPr lang="cs-CZ" dirty="0"/>
              <a:t>; </a:t>
            </a:r>
            <a:r>
              <a:rPr lang="cs-CZ" dirty="0" err="1"/>
              <a:t>Lenburgová</a:t>
            </a:r>
            <a:r>
              <a:rPr lang="cs-CZ" dirty="0"/>
              <a:t>, 2009) </a:t>
            </a:r>
            <a:r>
              <a:rPr lang="cs-CZ" b="1" dirty="0"/>
              <a:t>dovednosti pro stanovení závažnosti situace , komunikační dovednosti, kritické myšlení, péče a budování vztahů, manažerské dovednosti , vůdcovské (</a:t>
            </a:r>
            <a:r>
              <a:rPr lang="cs-CZ" b="1" dirty="0" err="1"/>
              <a:t>leadership</a:t>
            </a:r>
            <a:r>
              <a:rPr lang="cs-CZ" b="1" dirty="0"/>
              <a:t>) dovednosti, učitelské dovednosti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FACETS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 </a:t>
            </a:r>
            <a:r>
              <a:rPr lang="cs-CZ" b="1" i="1" dirty="0" err="1"/>
              <a:t>Focus</a:t>
            </a:r>
            <a:r>
              <a:rPr lang="cs-CZ" b="1" i="1" dirty="0"/>
              <a:t> (Zaměření) </a:t>
            </a:r>
          </a:p>
          <a:p>
            <a:r>
              <a:rPr lang="cs-CZ" dirty="0"/>
              <a:t> </a:t>
            </a:r>
            <a:r>
              <a:rPr lang="cs-CZ" b="1" i="1" dirty="0" err="1"/>
              <a:t>Advantage</a:t>
            </a:r>
            <a:r>
              <a:rPr lang="cs-CZ" b="1" i="1" dirty="0"/>
              <a:t> (Výhoda ) </a:t>
            </a:r>
            <a:r>
              <a:rPr lang="cs-CZ" dirty="0"/>
              <a:t>Schopnost využít příležitosti</a:t>
            </a:r>
          </a:p>
          <a:p>
            <a:r>
              <a:rPr lang="cs-CZ" dirty="0"/>
              <a:t> </a:t>
            </a:r>
            <a:r>
              <a:rPr lang="cs-CZ" b="1" i="1" dirty="0" err="1"/>
              <a:t>Creativity</a:t>
            </a:r>
            <a:r>
              <a:rPr lang="cs-CZ" b="1" i="1" dirty="0"/>
              <a:t> (Kreativita) </a:t>
            </a:r>
            <a:r>
              <a:rPr lang="cs-CZ" dirty="0"/>
              <a:t>Schopnost přicházet s novými nápady</a:t>
            </a:r>
            <a:endParaRPr lang="cs-CZ" b="1" i="1" dirty="0"/>
          </a:p>
          <a:p>
            <a:r>
              <a:rPr lang="cs-CZ" dirty="0"/>
              <a:t> </a:t>
            </a:r>
            <a:r>
              <a:rPr lang="cs-CZ" b="1" i="1" dirty="0"/>
              <a:t>Ego </a:t>
            </a:r>
            <a:r>
              <a:rPr lang="cs-CZ" dirty="0"/>
              <a:t>, být iniciátorem </a:t>
            </a:r>
            <a:endParaRPr lang="cs-CZ" b="1" i="1" dirty="0"/>
          </a:p>
          <a:p>
            <a:r>
              <a:rPr lang="cs-CZ" dirty="0"/>
              <a:t> </a:t>
            </a:r>
            <a:r>
              <a:rPr lang="cs-CZ" b="1" i="1" dirty="0"/>
              <a:t>Team (Tým) </a:t>
            </a:r>
            <a:r>
              <a:rPr lang="cs-CZ" dirty="0"/>
              <a:t>Schopnost najít správné lidi</a:t>
            </a:r>
          </a:p>
          <a:p>
            <a:r>
              <a:rPr lang="cs-CZ" b="1" i="1" dirty="0" err="1"/>
              <a:t>Social</a:t>
            </a:r>
            <a:r>
              <a:rPr lang="cs-CZ" b="1" i="1" dirty="0"/>
              <a:t> (Sociální)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soc. služeb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Poskytování pomoci potřebným bylo dříve:</a:t>
            </a:r>
          </a:p>
          <a:p>
            <a:r>
              <a:rPr lang="cs-CZ" dirty="0"/>
              <a:t> v rukou rodin, církví, spolků apod.,</a:t>
            </a:r>
          </a:p>
          <a:p>
            <a:r>
              <a:rPr lang="cs-CZ" dirty="0"/>
              <a:t>intervence státu po 2. světové válce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4804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Delegování</a:t>
            </a:r>
          </a:p>
          <a:p>
            <a:r>
              <a:rPr lang="cs-CZ" dirty="0"/>
              <a:t>Asertivita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>
                <a:solidFill>
                  <a:srgbClr val="FFFFFF"/>
                </a:solidFill>
              </a:rPr>
              <a:t>Strategický management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130300" y="4050833"/>
            <a:ext cx="5825202" cy="1096899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Mise, vize a hodnoty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27002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mise-poslání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Poslání je elementární informace, kterou o sobě organizace poskytuje, kterou se</a:t>
            </a:r>
            <a:r>
              <a:rPr lang="cs-CZ" dirty="0"/>
              <a:t> představuje veřejnosti. V poslání organizace sděluje kým je, o co usiluje, jak toho dosahuje.</a:t>
            </a:r>
          </a:p>
        </p:txBody>
      </p:sp>
    </p:spTree>
    <p:extLst>
      <p:ext uri="{BB962C8B-B14F-4D97-AF65-F5344CB8AC3E}">
        <p14:creationId xmlns:p14="http://schemas.microsoft.com/office/powerpoint/2010/main" val="27952061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Tvorba mise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Kvalitní mise zahrnuje odlišení od jiných organizací podnikajících ve stejné oblasti.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Coca-Cola </a:t>
            </a:r>
            <a:r>
              <a:rPr lang="cs-CZ" dirty="0" err="1"/>
              <a:t>Company</a:t>
            </a:r>
            <a:r>
              <a:rPr lang="cs-CZ" dirty="0"/>
              <a:t>: „Osvěžit svět. Inspirovat okamžiky optimismu a štěstí. Vytvářet hodnotu a odlišnost.“</a:t>
            </a:r>
          </a:p>
          <a:p>
            <a:r>
              <a:rPr lang="cs-CZ" dirty="0"/>
              <a:t>Poslání neziskové organizace Open </a:t>
            </a:r>
            <a:r>
              <a:rPr lang="cs-CZ" dirty="0" err="1"/>
              <a:t>Family</a:t>
            </a:r>
            <a:r>
              <a:rPr lang="cs-CZ" dirty="0"/>
              <a:t>, o.p.s. zní: „Open </a:t>
            </a:r>
            <a:r>
              <a:rPr lang="cs-CZ" dirty="0" err="1"/>
              <a:t>Family</a:t>
            </a:r>
            <a:r>
              <a:rPr lang="cs-CZ" dirty="0"/>
              <a:t>, o.p.s. šíří myšlenku náhradní rodinné péče mezi veřejnost, nabízí odbornou podporu rodinám s dětmi v pěstounské péči a osvojení na území ČR s cílem podporovat přirozené rodinné prostředí pro vývoj dítěte.“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Odpovídáme na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Proč jsme tady?</a:t>
            </a:r>
          </a:p>
          <a:p>
            <a:r>
              <a:rPr lang="cs-CZ" dirty="0"/>
              <a:t>Kam směřujeme?</a:t>
            </a:r>
          </a:p>
          <a:p>
            <a:r>
              <a:rPr lang="cs-CZ" dirty="0"/>
              <a:t>Čemu, komu sloužíme?</a:t>
            </a:r>
          </a:p>
          <a:p>
            <a:r>
              <a:rPr lang="cs-CZ" dirty="0"/>
              <a:t>Jaká je naše historie (co jsme v minulosti dokázali)?</a:t>
            </a:r>
          </a:p>
          <a:p>
            <a:r>
              <a:rPr lang="pl-PL" dirty="0"/>
              <a:t>Na jakých hodnotách stavíme?</a:t>
            </a:r>
          </a:p>
          <a:p>
            <a:r>
              <a:rPr lang="cs-CZ" dirty="0"/>
              <a:t>V čem jsme jedineční?</a:t>
            </a:r>
          </a:p>
        </p:txBody>
      </p:sp>
    </p:spTree>
    <p:extLst>
      <p:ext uri="{BB962C8B-B14F-4D97-AF65-F5344CB8AC3E}">
        <p14:creationId xmlns:p14="http://schemas.microsoft.com/office/powerpoint/2010/main" val="37429721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vize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Jedná se už o formu vyjmenování klíčových faktorů organizace.</a:t>
            </a:r>
          </a:p>
          <a:p>
            <a:r>
              <a:rPr lang="cs-CZ" dirty="0"/>
              <a:t>Vize poukazuje, jak přistupovat k jednotlivým aspektům, které jsou pro organizaci klíčové.</a:t>
            </a:r>
          </a:p>
          <a:p>
            <a:r>
              <a:rPr lang="cs-CZ" dirty="0"/>
              <a:t>Vize shrnuje to čím chce společnost být, popisuje budoucnost jako významně odlišnou od současnosti tím, že identifikuje hlavní dlouhodobé změny v organizaci. Je zdrojem inspirace. Poskytuje jasná rozhodovací kritéria pro následnou tvorbu základních strategických směrů a cílů.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Pojmenováním preferovaných a respektovaných hodnot organizace označuje, čeho si cení,</a:t>
            </a:r>
          </a:p>
          <a:p>
            <a:r>
              <a:rPr lang="cs-CZ" dirty="0"/>
              <a:t>jaké principy ctí, jakými zásadami se řídí. Organizace vymezuje svůj vztah ke klientům,</a:t>
            </a:r>
          </a:p>
          <a:p>
            <a:r>
              <a:rPr lang="cs-CZ" dirty="0"/>
              <a:t>k zaměstnancům, ke svému okolí, ke konkurentům atd. Hodnoty vyjadřují „ducha“</a:t>
            </a:r>
          </a:p>
          <a:p>
            <a:r>
              <a:rPr lang="cs-CZ" dirty="0"/>
              <a:t>organizace, její etické postoje a její vztah ke společnosti</a:t>
            </a:r>
          </a:p>
        </p:txBody>
      </p:sp>
    </p:spTree>
    <p:extLst>
      <p:ext uri="{BB962C8B-B14F-4D97-AF65-F5344CB8AC3E}">
        <p14:creationId xmlns:p14="http://schemas.microsoft.com/office/powerpoint/2010/main" val="33839696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Klíčové hodnoty, které jsou důležité pro organizaci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Sociální kapitál</a:t>
            </a:r>
          </a:p>
          <a:p>
            <a:r>
              <a:rPr lang="cs-CZ" dirty="0"/>
              <a:t>Sociální inovace</a:t>
            </a:r>
          </a:p>
          <a:p>
            <a:r>
              <a:rPr lang="cs-CZ" dirty="0"/>
              <a:t>Udržitelnost</a:t>
            </a:r>
          </a:p>
          <a:p>
            <a:r>
              <a:rPr lang="cs-CZ" dirty="0"/>
              <a:t>Rovné příležitosti</a:t>
            </a:r>
          </a:p>
          <a:p>
            <a:r>
              <a:rPr lang="cs-CZ" dirty="0"/>
              <a:t>Etika v podnikání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304800"/>
            <a:ext cx="54292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Přístupy ke koncipování sociálních služeb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Podle míry zapojení klienta (Krebs, 2005):</a:t>
            </a:r>
          </a:p>
          <a:p>
            <a:r>
              <a:rPr lang="cs-CZ" dirty="0"/>
              <a:t>Administrativní přístup</a:t>
            </a:r>
          </a:p>
          <a:p>
            <a:r>
              <a:rPr lang="cs-CZ" dirty="0"/>
              <a:t> Participativní přístup</a:t>
            </a:r>
          </a:p>
        </p:txBody>
      </p:sp>
    </p:spTree>
    <p:extLst>
      <p:ext uri="{BB962C8B-B14F-4D97-AF65-F5344CB8AC3E}">
        <p14:creationId xmlns:p14="http://schemas.microsoft.com/office/powerpoint/2010/main" val="40150847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Vytvářím i já přidanou společenskou hodnotu?“</a:t>
            </a:r>
          </a:p>
          <a:p>
            <a:r>
              <a:rPr lang="cs-CZ" dirty="0"/>
              <a:t>cíl jako konkrétní stav, kterého dosáhneme ve stanoveném časovém období prostřednictvím jasně vymezených činností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Příklad- co byste změnili?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539552" y="1600200"/>
            <a:ext cx="8147248" cy="5069160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Fokus (www.fokus-praha.cz)</a:t>
            </a:r>
          </a:p>
          <a:p>
            <a:r>
              <a:rPr lang="cs-CZ" sz="3400" dirty="0"/>
              <a:t>• Jsme nestátní nezisková organizace s tradicí od roku 1990 sdružující</a:t>
            </a:r>
          </a:p>
          <a:p>
            <a:r>
              <a:rPr lang="cs-CZ" sz="3400" dirty="0"/>
              <a:t>psychoterapeuty, socioterapeuty, pracovní terapeuty, psychology, sociální</a:t>
            </a:r>
          </a:p>
          <a:p>
            <a:r>
              <a:rPr lang="cs-CZ" sz="3400" dirty="0"/>
              <a:t>pracovníky a další pracovníky včetně dobrovolníků.</a:t>
            </a:r>
          </a:p>
          <a:p>
            <a:r>
              <a:rPr lang="cs-CZ" sz="3400" dirty="0"/>
              <a:t>• Nabízíme komplexní komunitní péči o lidi s dlouhodobým duševním onemocněním</a:t>
            </a:r>
          </a:p>
          <a:p>
            <a:r>
              <a:rPr lang="cs-CZ" sz="3400" dirty="0"/>
              <a:t>v neústavních podmínkách.</a:t>
            </a:r>
          </a:p>
          <a:p>
            <a:r>
              <a:rPr lang="cs-CZ" sz="3400" dirty="0"/>
              <a:t>• Hájíme práva a zájmy lidí s duševní nemocí.</a:t>
            </a:r>
          </a:p>
          <a:p>
            <a:r>
              <a:rPr lang="cs-CZ" sz="3400" dirty="0"/>
              <a:t>• Snažíme se, aby od nás každý klient odcházel vyrovnanější, silnější ve svých</a:t>
            </a:r>
          </a:p>
          <a:p>
            <a:r>
              <a:rPr lang="cs-CZ" sz="3400" dirty="0"/>
              <a:t>vlastních schopnostech a lépe vybavený pro praktický život.</a:t>
            </a:r>
          </a:p>
          <a:p>
            <a:r>
              <a:rPr lang="cs-CZ" sz="3400" dirty="0"/>
              <a:t>• Svoji práci děláme profesionálně a s úctou a respektem ke každému.</a:t>
            </a:r>
          </a:p>
        </p:txBody>
      </p:sp>
    </p:spTree>
    <p:extLst>
      <p:ext uri="{BB962C8B-B14F-4D97-AF65-F5344CB8AC3E}">
        <p14:creationId xmlns:p14="http://schemas.microsoft.com/office/powerpoint/2010/main" val="17094134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strategického řízení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173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88640"/>
            <a:ext cx="3051030" cy="622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Strategické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Strategické řízení je procesem, který zahrnují základní tři fáze - </a:t>
            </a:r>
            <a:r>
              <a:rPr lang="cs-CZ" b="1" dirty="0"/>
              <a:t>plánování, implementaci a kontrolu.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46052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A. Fáze strategického plánování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Identifikace poslání, cílů, vizí, hodnot</a:t>
            </a:r>
          </a:p>
          <a:p>
            <a:r>
              <a:rPr lang="cs-CZ" b="1" dirty="0"/>
              <a:t>Strategická analýza</a:t>
            </a:r>
          </a:p>
          <a:p>
            <a:r>
              <a:rPr lang="cs-CZ" b="1" dirty="0"/>
              <a:t>Formulace strategie. </a:t>
            </a:r>
            <a:r>
              <a:rPr lang="cs-CZ" dirty="0"/>
              <a:t>Na základě předcházejících zjištění formuluje organizace komplex změn. Ty zahrnují konkrétní </a:t>
            </a:r>
            <a:r>
              <a:rPr lang="cs-CZ" b="1" dirty="0"/>
              <a:t>cíle </a:t>
            </a:r>
            <a:r>
              <a:rPr lang="cs-CZ" dirty="0"/>
              <a:t>(globální a dílčí) a stanovení cesty, jak jich dosáhnout (</a:t>
            </a:r>
            <a:r>
              <a:rPr lang="cs-CZ" b="1" dirty="0"/>
              <a:t>strategie</a:t>
            </a:r>
            <a:r>
              <a:rPr lang="cs-CZ" dirty="0"/>
              <a:t>).</a:t>
            </a:r>
          </a:p>
          <a:p>
            <a:r>
              <a:rPr lang="cs-CZ" dirty="0"/>
              <a:t>Výstupem strategický plán</a:t>
            </a:r>
          </a:p>
        </p:txBody>
      </p:sp>
    </p:spTree>
    <p:extLst>
      <p:ext uri="{BB962C8B-B14F-4D97-AF65-F5344CB8AC3E}">
        <p14:creationId xmlns:p14="http://schemas.microsoft.com/office/powerpoint/2010/main" val="39302699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Strategické plánování a jeho organizace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rozsah strategického plánování (organizace, část organizace, hlavní programy,</a:t>
            </a:r>
          </a:p>
          <a:p>
            <a:r>
              <a:rPr lang="cs-CZ" dirty="0"/>
              <a:t>speciální programy, jiné)</a:t>
            </a:r>
          </a:p>
          <a:p>
            <a:r>
              <a:rPr lang="cs-CZ" dirty="0"/>
              <a:t>časové období plánu (počet let, na které je plán připravován)</a:t>
            </a:r>
          </a:p>
          <a:p>
            <a:r>
              <a:rPr lang="cs-CZ" dirty="0"/>
              <a:t>klíčové problémy organizace řešené v rámci strategického plánování</a:t>
            </a:r>
          </a:p>
          <a:p>
            <a:r>
              <a:rPr lang="cs-CZ" dirty="0"/>
              <a:t>(3 – 5 problémů)</a:t>
            </a:r>
          </a:p>
          <a:p>
            <a:r>
              <a:rPr lang="cs-CZ" dirty="0"/>
              <a:t>čas věnovaný na strategické plánování (počet hodin)</a:t>
            </a:r>
          </a:p>
          <a:p>
            <a:r>
              <a:rPr lang="cs-CZ" dirty="0"/>
              <a:t>role odborného poradce (např. facilitace procesu nebo jeho částí, zpracování analýz, definování kritických faktorů úspěchu, jiné)</a:t>
            </a:r>
          </a:p>
          <a:p>
            <a:r>
              <a:rPr lang="cs-CZ" dirty="0"/>
              <a:t>rozsah plánovacího týmu (osvědčil se počet cca 5 osob)</a:t>
            </a:r>
          </a:p>
          <a:p>
            <a:r>
              <a:rPr lang="cs-CZ" dirty="0"/>
              <a:t>složení plánovacího týmu (pracovní pozice osob z organizace, osoby z vnějšku – klienti, sponzoři, experti, jiní)</a:t>
            </a:r>
          </a:p>
          <a:p>
            <a:r>
              <a:rPr lang="cs-CZ" dirty="0"/>
              <a:t>zapojení dalších osob do procesu (kdo bude zapojen, v jaké fázi procesu, jakou bude mít roli)</a:t>
            </a:r>
          </a:p>
        </p:txBody>
      </p:sp>
    </p:spTree>
    <p:extLst>
      <p:ext uri="{BB962C8B-B14F-4D97-AF65-F5344CB8AC3E}">
        <p14:creationId xmlns:p14="http://schemas.microsoft.com/office/powerpoint/2010/main" val="41738515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Strategické plánování a jeho organizace</a:t>
            </a:r>
            <a:r>
              <a:rPr lang="cs-CZ" b="1" dirty="0"/>
              <a:t>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Personální zajištění</a:t>
            </a:r>
          </a:p>
          <a:p>
            <a:r>
              <a:rPr lang="cs-CZ" dirty="0"/>
              <a:t>kdo řídí celý proces strategického plánování</a:t>
            </a:r>
          </a:p>
          <a:p>
            <a:r>
              <a:rPr lang="cs-CZ" dirty="0"/>
              <a:t>kdo řídí schůzky plánovacího týmu</a:t>
            </a:r>
          </a:p>
          <a:p>
            <a:r>
              <a:rPr lang="cs-CZ" b="1" dirty="0"/>
              <a:t>Harmonogram</a:t>
            </a:r>
          </a:p>
          <a:p>
            <a:r>
              <a:rPr lang="cs-CZ" dirty="0"/>
              <a:t>předpokládaný termín dokončení strategického plánu</a:t>
            </a:r>
          </a:p>
          <a:p>
            <a:r>
              <a:rPr lang="cs-CZ" dirty="0"/>
              <a:t>předpokládaná doba prezentace a diskuse</a:t>
            </a:r>
          </a:p>
          <a:p>
            <a:r>
              <a:rPr lang="cs-CZ" dirty="0"/>
              <a:t>předpokládaný termín schválení</a:t>
            </a:r>
          </a:p>
        </p:txBody>
      </p:sp>
    </p:spTree>
    <p:extLst>
      <p:ext uri="{BB962C8B-B14F-4D97-AF65-F5344CB8AC3E}">
        <p14:creationId xmlns:p14="http://schemas.microsoft.com/office/powerpoint/2010/main" val="26531476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Strategické plánování a jeho organizace</a:t>
            </a:r>
            <a:r>
              <a:rPr lang="cs-CZ" b="1" dirty="0"/>
              <a:t>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Provedení situační analýzy</a:t>
            </a:r>
          </a:p>
          <a:p>
            <a:r>
              <a:rPr lang="cs-CZ" b="1" dirty="0"/>
              <a:t>A. Analýza vnějšího prostředí </a:t>
            </a:r>
            <a:r>
              <a:rPr lang="cs-CZ" dirty="0"/>
              <a:t>upozorňuje organizaci na skutečnosti, které mohou v budoucnu významně ovlivnit její vývoj (PEST)</a:t>
            </a:r>
          </a:p>
          <a:p>
            <a:r>
              <a:rPr lang="cs-CZ" b="1" dirty="0"/>
              <a:t>B. Analýza odvětvového prostředí </a:t>
            </a:r>
            <a:r>
              <a:rPr lang="cs-CZ" dirty="0"/>
              <a:t>sleduje situaci přímo v oboru působnosti organizace.</a:t>
            </a:r>
          </a:p>
          <a:p>
            <a:r>
              <a:rPr lang="cs-CZ" b="1" dirty="0"/>
              <a:t>C. Interní analýza organizace </a:t>
            </a:r>
            <a:r>
              <a:rPr lang="cs-CZ" dirty="0"/>
              <a:t>komplexně vyhodnocuje současný stav organizace.</a:t>
            </a:r>
          </a:p>
          <a:p>
            <a:r>
              <a:rPr lang="cs-CZ" b="1" dirty="0"/>
              <a:t>D. Syntéza výsledků (</a:t>
            </a:r>
            <a:r>
              <a:rPr lang="cs-CZ" b="1" dirty="0" err="1"/>
              <a:t>SWOT</a:t>
            </a:r>
            <a:r>
              <a:rPr lang="cs-CZ" b="1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7881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715" y="853361"/>
            <a:ext cx="4704635" cy="515127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40080"/>
            <a:ext cx="2823677" cy="1185544"/>
          </a:xfrm>
        </p:spPr>
        <p:txBody>
          <a:bodyPr anchor="b">
            <a:normAutofit/>
          </a:bodyPr>
          <a:lstStyle/>
          <a:p>
            <a:r>
              <a:rPr lang="cs-CZ" sz="3200" dirty="0"/>
              <a:t>Struktura procesu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2823677" cy="4392295"/>
          </a:xfrm>
        </p:spPr>
        <p:txBody>
          <a:bodyPr>
            <a:normAutofit/>
          </a:bodyPr>
          <a:lstStyle/>
          <a:p>
            <a:r>
              <a:rPr lang="cs-CZ" b="1" dirty="0"/>
              <a:t>Dlouhodobý cíl (D1)</a:t>
            </a:r>
            <a:r>
              <a:rPr lang="cs-CZ" dirty="0"/>
              <a:t>:</a:t>
            </a:r>
          </a:p>
          <a:p>
            <a:r>
              <a:rPr lang="cs-CZ" dirty="0"/>
              <a:t>Dosáhnout vícezdrojového financování v této struktuře zdrojů: 30 % veřejné rozpočty,</a:t>
            </a:r>
          </a:p>
          <a:p>
            <a:r>
              <a:rPr lang="cs-CZ" dirty="0"/>
              <a:t>15 % individuální osoby, 5 % nadace, 30 % firmy, 5 % veřejnost , 15 % prodej služeb.</a:t>
            </a:r>
          </a:p>
          <a:p>
            <a:r>
              <a:rPr lang="cs-CZ" b="1" dirty="0"/>
              <a:t>Horizont dosažení cíle: 5 let.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9551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Charakteristika sociálních služeb dle zákona č. 108/2006 Sb., o sociálních službách 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B. Fáze implementace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Motivace pracovníků</a:t>
            </a:r>
          </a:p>
          <a:p>
            <a:r>
              <a:rPr lang="cs-CZ" dirty="0"/>
              <a:t>Dodržování harmonogramu</a:t>
            </a:r>
          </a:p>
        </p:txBody>
      </p:sp>
    </p:spTree>
    <p:extLst>
      <p:ext uri="{BB962C8B-B14F-4D97-AF65-F5344CB8AC3E}">
        <p14:creationId xmlns:p14="http://schemas.microsoft.com/office/powerpoint/2010/main" val="42851514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C. Fáze kontroly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Kontrola by měla být průběžná</a:t>
            </a:r>
          </a:p>
          <a:p>
            <a:r>
              <a:rPr lang="cs-CZ" dirty="0"/>
              <a:t>Nutné nastavit </a:t>
            </a:r>
            <a:r>
              <a:rPr lang="cs-CZ" b="1" dirty="0"/>
              <a:t>pravidla kontroly a její četnost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36168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strategií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1807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strategie (</a:t>
            </a:r>
            <a:r>
              <a:rPr lang="cs-CZ" dirty="0" err="1"/>
              <a:t>Ansoff</a:t>
            </a:r>
            <a:r>
              <a:rPr lang="cs-CZ" dirty="0"/>
              <a:t>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Strategie růstu. </a:t>
            </a:r>
            <a:r>
              <a:rPr lang="cs-CZ" dirty="0"/>
              <a:t>Platí pro organizace, které jsou ve fázi úspěšného startu a viditelného rozvoje.</a:t>
            </a:r>
          </a:p>
          <a:p>
            <a:r>
              <a:rPr lang="cs-CZ" b="1" dirty="0"/>
              <a:t>Strategie stabilizace a udržení. </a:t>
            </a:r>
            <a:r>
              <a:rPr lang="cs-CZ" dirty="0"/>
              <a:t>Organizace je v zásadě spokojena se svou pozicí </a:t>
            </a:r>
            <a:r>
              <a:rPr lang="pl-PL" dirty="0"/>
              <a:t>a nehodlá na ní nic měnit</a:t>
            </a:r>
          </a:p>
          <a:p>
            <a:r>
              <a:rPr lang="cs-CZ" b="1" dirty="0"/>
              <a:t>Strategie zvratu. </a:t>
            </a:r>
            <a:r>
              <a:rPr lang="cs-CZ" dirty="0"/>
              <a:t>Organizace se k ní uchyluje zpravidla v období úpadku. </a:t>
            </a:r>
          </a:p>
          <a:p>
            <a:r>
              <a:rPr lang="cs-CZ" b="1" dirty="0"/>
              <a:t>Strategie likvidace (ukončení činnosti)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7738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 neziskových organizací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Strategie spolupráce. </a:t>
            </a:r>
            <a:r>
              <a:rPr lang="cs-CZ" dirty="0"/>
              <a:t>Zaměřena na vytváření sítí, spojenectví, koalic.</a:t>
            </a:r>
          </a:p>
          <a:p>
            <a:r>
              <a:rPr lang="cs-CZ" b="1" dirty="0"/>
              <a:t>Strategie specializace. </a:t>
            </a:r>
            <a:r>
              <a:rPr lang="cs-CZ" dirty="0"/>
              <a:t>Zaměření na ty služby, jejichž poskytování je silnou stránkou organizace.</a:t>
            </a:r>
          </a:p>
          <a:p>
            <a:r>
              <a:rPr lang="cs-CZ" b="1" dirty="0"/>
              <a:t>Strategie podnikání. </a:t>
            </a:r>
            <a:r>
              <a:rPr lang="cs-CZ" dirty="0"/>
              <a:t>Zaměření na výdělečnou podnikatelskou činnost, jejíž výnosy kompenzují ztrátové služby poskytované zdarma.</a:t>
            </a:r>
          </a:p>
          <a:p>
            <a:r>
              <a:rPr lang="cs-CZ" b="1" dirty="0"/>
              <a:t>Strategie vládních zakázek. </a:t>
            </a:r>
            <a:r>
              <a:rPr lang="cs-CZ" dirty="0"/>
              <a:t>Zaměření organizace na výkon těch služeb, které jsou plně nebo z větší části financovány z veřejných rozpočtů.</a:t>
            </a:r>
          </a:p>
          <a:p>
            <a:r>
              <a:rPr lang="cs-CZ" b="1" dirty="0"/>
              <a:t>Strategie profesionalizace. </a:t>
            </a:r>
            <a:r>
              <a:rPr lang="cs-CZ" dirty="0"/>
              <a:t>Důraz na trvalý rozvoj znalostí a dovedností pracovníků.</a:t>
            </a:r>
          </a:p>
          <a:p>
            <a:r>
              <a:rPr lang="cs-CZ" b="1" dirty="0"/>
              <a:t>Strategie omezení profesionality. </a:t>
            </a:r>
            <a:r>
              <a:rPr lang="cs-CZ" dirty="0"/>
              <a:t>Snížení nákladů na profesionální služby zapojením brigádníků nebo dobrovolníků (v českém prostředí pouze tam, kde to zákon o </a:t>
            </a:r>
            <a:r>
              <a:rPr lang="cs-CZ" dirty="0" err="1"/>
              <a:t>sociálníchslužbách</a:t>
            </a:r>
            <a:r>
              <a:rPr lang="cs-CZ" dirty="0"/>
              <a:t> dovoluje).</a:t>
            </a:r>
          </a:p>
        </p:txBody>
      </p:sp>
    </p:spTree>
    <p:extLst>
      <p:ext uri="{BB962C8B-B14F-4D97-AF65-F5344CB8AC3E}">
        <p14:creationId xmlns:p14="http://schemas.microsoft.com/office/powerpoint/2010/main" val="23747835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-11822"/>
            <a:ext cx="6696744" cy="68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762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6225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0381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4073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05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215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8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6715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215" y="-8467"/>
            <a:ext cx="6881785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14352" y="1020871"/>
            <a:ext cx="5220569" cy="284967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cs-CZ" sz="2900">
                <a:solidFill>
                  <a:srgbClr val="FFFFFF"/>
                </a:solidFill>
              </a:rPr>
              <a:t>Manažerské přístupy a metody k řízení organizace – využití metod řízení , osm dimenzí excelence, strategická rozvaha apod., QMSS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11078" y="3962088"/>
            <a:ext cx="4584057" cy="1186108"/>
          </a:xfrm>
        </p:spPr>
        <p:txBody>
          <a:bodyPr>
            <a:normAutofit/>
          </a:bodyPr>
          <a:lstStyle/>
          <a:p>
            <a:pPr algn="l"/>
            <a:endParaRPr lang="cs-CZ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19339" y="3294792"/>
            <a:ext cx="220660" cy="13982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Využívá se metod tak, aby se zvýšila kvalita poskytovaných sociálních služeb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QMSS – kvalita řízení sociálních služeb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4308"/>
          <a:stretch>
            <a:fillRect/>
          </a:stretch>
        </p:blipFill>
        <p:spPr bwMode="auto">
          <a:xfrm>
            <a:off x="323528" y="1052736"/>
            <a:ext cx="842493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39552" y="5805264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5 dimenzí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cs-CZ" b="1" dirty="0"/>
              <a:t>Struktura záměrů </a:t>
            </a:r>
            <a:r>
              <a:rPr lang="cs-CZ" dirty="0"/>
              <a:t>- zahrnuje všechny procesy od formulace poslání, vize a hodnot přes veřejný závazek, strategie, plány až po individuální úkoly </a:t>
            </a:r>
          </a:p>
          <a:p>
            <a:r>
              <a:rPr lang="cs-CZ" b="1" dirty="0"/>
              <a:t>Struktura poskytovaných služeb  </a:t>
            </a:r>
            <a:r>
              <a:rPr lang="cs-CZ" dirty="0"/>
              <a:t>- vymezen minimální rozsah základních činností (poskytovaných služeb) u jednotlivých druhů sociálních služeb.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just">
              <a:buNone/>
            </a:pPr>
            <a:r>
              <a:rPr lang="cs-CZ" dirty="0"/>
              <a:t>„</a:t>
            </a:r>
            <a:r>
              <a:rPr lang="cs-CZ" i="1" dirty="0"/>
              <a:t>Sociální služby jsou </a:t>
            </a:r>
            <a:r>
              <a:rPr lang="cs-CZ" i="1" dirty="0">
                <a:solidFill>
                  <a:srgbClr val="FF0000"/>
                </a:solidFill>
              </a:rPr>
              <a:t>poskytovány lidem společensky znevýhodněným</a:t>
            </a:r>
            <a:r>
              <a:rPr lang="cs-CZ" i="1" dirty="0"/>
              <a:t>, a to s cílem </a:t>
            </a:r>
            <a:r>
              <a:rPr lang="cs-CZ" i="1" dirty="0">
                <a:solidFill>
                  <a:srgbClr val="FF0000"/>
                </a:solidFill>
              </a:rPr>
              <a:t>zlepšit kvalitu jejich života</a:t>
            </a:r>
            <a:r>
              <a:rPr lang="cs-CZ" i="1" dirty="0"/>
              <a:t>, případně je v maximální možné míře do společnosti </a:t>
            </a:r>
            <a:r>
              <a:rPr lang="cs-CZ" i="1" dirty="0">
                <a:solidFill>
                  <a:srgbClr val="FF0000"/>
                </a:solidFill>
              </a:rPr>
              <a:t>začlenit</a:t>
            </a:r>
            <a:r>
              <a:rPr lang="cs-CZ" i="1" dirty="0"/>
              <a:t>, nebo společensky </a:t>
            </a:r>
            <a:r>
              <a:rPr lang="cs-CZ" i="1" dirty="0">
                <a:solidFill>
                  <a:srgbClr val="FF0000"/>
                </a:solidFill>
              </a:rPr>
              <a:t>chránit před riziky</a:t>
            </a:r>
            <a:r>
              <a:rPr lang="cs-CZ" i="1" dirty="0"/>
              <a:t>, jejichž jsou tito lidé nositeli. </a:t>
            </a:r>
          </a:p>
          <a:p>
            <a:pPr algn="just">
              <a:buNone/>
            </a:pPr>
            <a:r>
              <a:rPr lang="cs-CZ" i="1" dirty="0"/>
              <a:t>Sociální služby proto </a:t>
            </a:r>
            <a:r>
              <a:rPr lang="cs-CZ" i="1" dirty="0">
                <a:solidFill>
                  <a:srgbClr val="FF0000"/>
                </a:solidFill>
              </a:rPr>
              <a:t>zohledňují jak osobu uživatelem, tak jeho rodinu</a:t>
            </a:r>
            <a:r>
              <a:rPr lang="cs-CZ" i="1" dirty="0"/>
              <a:t>, skupiny, do nichž patří, případně zájmy širšího společenství</a:t>
            </a:r>
            <a:r>
              <a:rPr lang="cs-CZ" dirty="0"/>
              <a:t>“ </a:t>
            </a:r>
          </a:p>
          <a:p>
            <a:pPr algn="just">
              <a:buNone/>
            </a:pPr>
            <a:r>
              <a:rPr lang="cs-CZ" dirty="0"/>
              <a:t>(Matoušek, 2007, s. 9).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b="1" dirty="0"/>
              <a:t>Struktura procesů  </a:t>
            </a:r>
            <a:r>
              <a:rPr lang="cs-CZ" dirty="0"/>
              <a:t>- Metoda preferuje procení řízení organizace. Poukazuje také na jejich vazby v rámci celé organizace nebo jejich funkčních celků. </a:t>
            </a:r>
          </a:p>
          <a:p>
            <a:r>
              <a:rPr lang="cs-CZ" b="1" dirty="0"/>
              <a:t>Organizační struktura </a:t>
            </a:r>
            <a:r>
              <a:rPr lang="cs-CZ" dirty="0"/>
              <a:t>–Vymezuje rozdělení pravomocí, odpovědností. Charakterizuje strukturu interních a externích vazeb. </a:t>
            </a:r>
          </a:p>
          <a:p>
            <a:r>
              <a:rPr lang="cs-CZ" b="1" dirty="0"/>
              <a:t>Struktura dokumentace  </a:t>
            </a:r>
            <a:r>
              <a:rPr lang="cs-CZ" dirty="0"/>
              <a:t>-Je reprezentována všemi dokumenty (postupy a záznamy) v papírové i elektronické podobě..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SYSTÉM ZNAČKA KVALITY (ZQ) 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2060848"/>
            <a:ext cx="4038600" cy="112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525963"/>
          </a:xfrm>
        </p:spPr>
        <p:txBody>
          <a:bodyPr>
            <a:normAutofit/>
          </a:bodyPr>
          <a:lstStyle/>
          <a:p>
            <a:r>
              <a:rPr lang="cs-CZ" dirty="0"/>
              <a:t>Princip pohledu uživatele – kvalita je definována z pohledu uživatele sociální služby domov pro seniory a zájemce o službu.</a:t>
            </a:r>
          </a:p>
          <a:p>
            <a:r>
              <a:rPr lang="cs-CZ" dirty="0"/>
              <a:t>Princip dobrovolnosti</a:t>
            </a:r>
          </a:p>
          <a:p>
            <a:r>
              <a:rPr lang="cs-CZ" dirty="0"/>
              <a:t>Princip transparentnosti – jednotlivá hodnoticí kritéria, perspektivy a </a:t>
            </a:r>
            <a:r>
              <a:rPr lang="cs-CZ" dirty="0" err="1"/>
              <a:t>subperspektivy</a:t>
            </a:r>
            <a:r>
              <a:rPr lang="cs-CZ" dirty="0"/>
              <a:t> jsou velice jasně a jednoznačně stanoveny. </a:t>
            </a:r>
          </a:p>
          <a:p>
            <a:r>
              <a:rPr lang="cs-CZ" dirty="0"/>
              <a:t> Princip dostupnosti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OSM DIMENZÍ EXCELLENCE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Proces</a:t>
            </a:r>
          </a:p>
          <a:p>
            <a:r>
              <a:rPr lang="cs-CZ" dirty="0"/>
              <a:t>Produkt</a:t>
            </a:r>
          </a:p>
          <a:p>
            <a:r>
              <a:rPr lang="cs-CZ" dirty="0"/>
              <a:t>Užitek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45053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52600"/>
            <a:ext cx="8928992" cy="383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Jednotlivé dimenze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Dimenze 1: Zákazníkem očekávaný užitek </a:t>
            </a:r>
          </a:p>
          <a:p>
            <a:r>
              <a:rPr lang="cs-CZ" i="1" dirty="0"/>
              <a:t>Dimenze č. 2: Nežádaný výsledek, kterému se zákazníci chtějí vyhnout </a:t>
            </a:r>
          </a:p>
          <a:p>
            <a:r>
              <a:rPr lang="cs-CZ" i="1" dirty="0"/>
              <a:t>Dimenze č. 3: Charakteristiky výrobků a služeb, které zákazníci potřebují </a:t>
            </a:r>
          </a:p>
          <a:p>
            <a:r>
              <a:rPr lang="cs-CZ" i="1" dirty="0"/>
              <a:t>Dimenze č. 4: Procesy spojené s pořizováním produktu zákazníkem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i="1" dirty="0"/>
              <a:t>Dimenze č. 5: Výrobcem očekávaný užitek </a:t>
            </a:r>
          </a:p>
          <a:p>
            <a:r>
              <a:rPr lang="cs-CZ" i="1" dirty="0"/>
              <a:t>Dimenze č. 6: Nežádoucí výsledky, kterým se chce výrobce vyhnout </a:t>
            </a:r>
          </a:p>
          <a:p>
            <a:r>
              <a:rPr lang="cs-CZ" i="1" dirty="0"/>
              <a:t>Dimenze č. 7: Charakteristiky produktu podle potřeb výrobce </a:t>
            </a:r>
          </a:p>
          <a:p>
            <a:r>
              <a:rPr lang="cs-CZ" i="1" dirty="0"/>
              <a:t>Dimenze č. 8: Charakteristiky procesu podle potřeb výrobce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Vyhodnocení modelu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i="1" dirty="0"/>
              <a:t>Dimenze 5, 7 a 8 (v tomto pořadí) jsou předmětem největší pozornosti managementu, pokud výkonnost a úspěšnost organizace začne zaostávat za očekáváními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i="1" dirty="0"/>
              <a:t>Provozní pozornost na zlepšování se všeobecně soustřeďuje na tyto tři dimenze, ale v obráceném pořadí. </a:t>
            </a:r>
            <a:endParaRPr lang="cs-CZ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cs-CZ" dirty="0"/>
              <a:t>Model osmi dimenzí je též nástrojem, jak identifikovat několik prioritních oblastí, v nichž je třeba usilovat o výtečnost. Mohou to být například: </a:t>
            </a:r>
          </a:p>
          <a:p>
            <a:r>
              <a:rPr lang="cs-CZ" dirty="0"/>
              <a:t>Vůdcovství, stanovování cílů, inovace (všech 8 dimenzí). </a:t>
            </a:r>
          </a:p>
          <a:p>
            <a:r>
              <a:rPr lang="cs-CZ" dirty="0"/>
              <a:t>Strategické plánování (dimenze 1, 2, 5, 6). </a:t>
            </a:r>
          </a:p>
          <a:p>
            <a:r>
              <a:rPr lang="cs-CZ" dirty="0"/>
              <a:t>Vývoj produktu (dimenze 1, 2, 3, 7). </a:t>
            </a:r>
          </a:p>
          <a:p>
            <a:r>
              <a:rPr lang="cs-CZ" dirty="0"/>
              <a:t>Týmová práce (dimenze 8).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Dynamická strategická rozvaha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4949"/>
            <a:ext cx="8686800" cy="509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sociální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Sociální službou se dle výše jmenovaného zákona rozumí činnost nebo soubor činností, jimiž se zajišťuje </a:t>
            </a:r>
            <a:r>
              <a:rPr lang="cs-CZ" dirty="0">
                <a:solidFill>
                  <a:srgbClr val="FF0000"/>
                </a:solidFill>
              </a:rPr>
              <a:t>pomoc osobám v nepříznivé sociální situaci. 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POZOR:</a:t>
            </a:r>
          </a:p>
          <a:p>
            <a:r>
              <a:rPr lang="cs-CZ" i="1" dirty="0"/>
              <a:t>musí zachovávat lidskou důstojnost, </a:t>
            </a:r>
          </a:p>
          <a:p>
            <a:r>
              <a:rPr lang="cs-CZ" i="1" dirty="0"/>
              <a:t>musí působit na osoby aktivně a motivovat je k činnostem, které neprodlužují nebo nezhoršují jejich nepříznivou sociální situaci, </a:t>
            </a:r>
          </a:p>
          <a:p>
            <a:r>
              <a:rPr lang="cs-CZ" i="1" dirty="0"/>
              <a:t>a musí zabraňovat jejich sociálnímu vyloučení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Forma poskytování sociálních služeb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pobytové, </a:t>
            </a:r>
          </a:p>
          <a:p>
            <a:r>
              <a:rPr lang="cs-CZ" dirty="0"/>
              <a:t>ambulantní nebo </a:t>
            </a:r>
          </a:p>
          <a:p>
            <a:r>
              <a:rPr lang="cs-CZ" dirty="0"/>
              <a:t>terénní.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</TotalTime>
  <Words>2449</Words>
  <Application>Microsoft Office PowerPoint</Application>
  <PresentationFormat>Předvádění na obrazovce (4:3)</PresentationFormat>
  <Paragraphs>351</Paragraphs>
  <Slides>77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77</vt:i4>
      </vt:variant>
    </vt:vector>
  </HeadingPairs>
  <TitlesOfParts>
    <vt:vector size="84" baseType="lpstr">
      <vt:lpstr>Arial</vt:lpstr>
      <vt:lpstr>Calibri</vt:lpstr>
      <vt:lpstr>Symbol</vt:lpstr>
      <vt:lpstr>Times New Roman</vt:lpstr>
      <vt:lpstr>Trebuchet MS</vt:lpstr>
      <vt:lpstr>Wingdings 3</vt:lpstr>
      <vt:lpstr>Fazeta</vt:lpstr>
      <vt:lpstr>Úvodní tutoriál</vt:lpstr>
      <vt:lpstr>Sociální služby a jejich charakteristika</vt:lpstr>
      <vt:lpstr>Obecně o službách…</vt:lpstr>
      <vt:lpstr>Historie soc. služeb</vt:lpstr>
      <vt:lpstr>Přístupy ke koncipování sociálních služeb</vt:lpstr>
      <vt:lpstr>Charakteristika sociálních služeb dle zákona č. 108/2006 Sb., o sociálních službách </vt:lpstr>
      <vt:lpstr>Prezentace aplikace PowerPoint</vt:lpstr>
      <vt:lpstr>Definice sociální služby</vt:lpstr>
      <vt:lpstr>Forma poskytování sociálních služeb</vt:lpstr>
      <vt:lpstr>Základní činnosti při poskytování sociálních služeb</vt:lpstr>
      <vt:lpstr>Typologie sociálních služeb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je důležité při tvorbě služby?</vt:lpstr>
      <vt:lpstr>Prezentace aplikace PowerPoint</vt:lpstr>
      <vt:lpstr>Individualizace služeb</vt:lpstr>
      <vt:lpstr>Základní manažerské funkce v podnicích soc.služeb  </vt:lpstr>
      <vt:lpstr>Prezentace aplikace PowerPoint</vt:lpstr>
      <vt:lpstr>Prezentace aplikace PowerPoint</vt:lpstr>
      <vt:lpstr>Základní manažerské funkce I.</vt:lpstr>
      <vt:lpstr>Podstata </vt:lpstr>
      <vt:lpstr>Proces plánování</vt:lpstr>
      <vt:lpstr>Základní manažerské funkce II.</vt:lpstr>
      <vt:lpstr>Prezentace aplikace PowerPoint</vt:lpstr>
      <vt:lpstr>Prezentace aplikace PowerPoint</vt:lpstr>
      <vt:lpstr>Základní manažerské funkce III.</vt:lpstr>
      <vt:lpstr>Prezentace aplikace PowerPoint</vt:lpstr>
      <vt:lpstr>Prezentace aplikace PowerPoint</vt:lpstr>
      <vt:lpstr>Situační vedení </vt:lpstr>
      <vt:lpstr>Základní manažerské funkce IV.</vt:lpstr>
      <vt:lpstr>Typy kontrol</vt:lpstr>
      <vt:lpstr>Fáze </vt:lpstr>
      <vt:lpstr>Manažerské kompetence</vt:lpstr>
      <vt:lpstr>Prezentace aplikace PowerPoint</vt:lpstr>
      <vt:lpstr>Modely - COPA</vt:lpstr>
      <vt:lpstr>MODEL FACETS</vt:lpstr>
      <vt:lpstr>Další dovednosti</vt:lpstr>
      <vt:lpstr>Strategický management</vt:lpstr>
      <vt:lpstr>Mise, vize a hodnoty</vt:lpstr>
      <vt:lpstr>Tvorba mise-poslání</vt:lpstr>
      <vt:lpstr>Tvorba mise</vt:lpstr>
      <vt:lpstr>Odpovídáme na otázky</vt:lpstr>
      <vt:lpstr>Tvorba vize</vt:lpstr>
      <vt:lpstr>Hodnoty </vt:lpstr>
      <vt:lpstr>Hodnoty </vt:lpstr>
      <vt:lpstr>Prezentace aplikace PowerPoint</vt:lpstr>
      <vt:lpstr>Cíle </vt:lpstr>
      <vt:lpstr>Příklad- co byste změnili?</vt:lpstr>
      <vt:lpstr>Proces strategického řízení</vt:lpstr>
      <vt:lpstr>Prezentace aplikace PowerPoint</vt:lpstr>
      <vt:lpstr>Strategické řízení</vt:lpstr>
      <vt:lpstr>A. Fáze strategického plánování</vt:lpstr>
      <vt:lpstr>Strategické plánování a jeho organizace</vt:lpstr>
      <vt:lpstr>Strategické plánování a jeho organizace 2</vt:lpstr>
      <vt:lpstr>Strategické plánování a jeho organizace 3</vt:lpstr>
      <vt:lpstr>Struktura procesu</vt:lpstr>
      <vt:lpstr>B. Fáze implementace</vt:lpstr>
      <vt:lpstr>C. Fáze kontroly</vt:lpstr>
      <vt:lpstr>Typy strategií</vt:lpstr>
      <vt:lpstr>Obecné strategie (Ansoff)</vt:lpstr>
      <vt:lpstr>Strategie neziskových organizací</vt:lpstr>
      <vt:lpstr>Prezentace aplikace PowerPoint</vt:lpstr>
      <vt:lpstr>Manažerské přístupy a metody k řízení organizace – využití metod řízení , osm dimenzí excelence, strategická rozvaha apod., QMSS </vt:lpstr>
      <vt:lpstr>Prezentace aplikace PowerPoint</vt:lpstr>
      <vt:lpstr>QMSS – kvalita řízení sociálních služeb</vt:lpstr>
      <vt:lpstr>Prezentace aplikace PowerPoint</vt:lpstr>
      <vt:lpstr>Prezentace aplikace PowerPoint</vt:lpstr>
      <vt:lpstr>SYSTÉM ZNAČKA KVALITY (ZQ) </vt:lpstr>
      <vt:lpstr>OSM DIMENZÍ EXCELLENCE </vt:lpstr>
      <vt:lpstr>Prezentace aplikace PowerPoint</vt:lpstr>
      <vt:lpstr>Jednotlivé dimenze</vt:lpstr>
      <vt:lpstr>Vyhodnocení modelu</vt:lpstr>
      <vt:lpstr>Prezentace aplikace PowerPoint</vt:lpstr>
      <vt:lpstr>Dynamická strategická rozvaha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služby a jejich charakteristika</dc:title>
  <dc:creator>Jarka</dc:creator>
  <cp:lastModifiedBy>JS</cp:lastModifiedBy>
  <cp:revision>16</cp:revision>
  <dcterms:created xsi:type="dcterms:W3CDTF">2014-09-29T08:37:37Z</dcterms:created>
  <dcterms:modified xsi:type="dcterms:W3CDTF">2019-11-28T19:40:28Z</dcterms:modified>
</cp:coreProperties>
</file>