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97" r:id="rId4"/>
    <p:sldId id="298" r:id="rId5"/>
    <p:sldId id="299" r:id="rId6"/>
    <p:sldId id="301" r:id="rId7"/>
    <p:sldId id="302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293" r:id="rId17"/>
    <p:sldId id="294" r:id="rId18"/>
    <p:sldId id="286" r:id="rId19"/>
    <p:sldId id="321" r:id="rId20"/>
    <p:sldId id="287" r:id="rId21"/>
    <p:sldId id="305" r:id="rId22"/>
    <p:sldId id="307" r:id="rId23"/>
    <p:sldId id="308" r:id="rId24"/>
    <p:sldId id="309" r:id="rId25"/>
    <p:sldId id="310" r:id="rId26"/>
    <p:sldId id="311" r:id="rId27"/>
    <p:sldId id="312" r:id="rId28"/>
    <p:sldId id="263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75" autoAdjust="0"/>
  </p:normalViewPr>
  <p:slideViewPr>
    <p:cSldViewPr>
      <p:cViewPr varScale="1">
        <p:scale>
          <a:sx n="126" d="100"/>
          <a:sy n="126" d="100"/>
        </p:scale>
        <p:origin x="588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76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84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294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325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30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521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110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313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51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721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83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4716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010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4542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1729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4578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266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964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69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961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370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928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476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51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a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atribuce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Data!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1821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Kyberšikana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to chování, které má za úkol vyvést z rovnováhy, ublížit, za-strašit nebo jinak ohrozit oběť za pomoci moderních informačních technologií. Tento jev se nás v businessu pravděpodobně nebude týkat, může se nás týkat ale věc podobná, a sice tzv.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trolling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může přerůst až v šikanu naší firmy např. na sociálních sítích. Dohledat konkrétní definici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trollingu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obtížné, proto si jej zde popíšeme jako stranu, která se snaží dělat si z někoho legraci na jeho účet. V českých podmínkách vtipného národa si buďte jisti, že jakoukoliv chybu v textu uděláte, někdo si z vás vystřelí a bude ji komentovat. Protože jsme online, chytne se toho zpravidla další zástup trollů, kteří vás budou bombardovat. Konečným důsledkem může být až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kyberšikana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Bezpečnost na internetu 2 </a:t>
            </a:r>
            <a:r>
              <a:rPr lang="pt-BR" dirty="0"/>
              <a:t>(Kožíšek a Písecký, 2016, s. 36-130)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334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261095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Kybergrooming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cílené chování za účelem vyvolání pocitu důvěry, který povede ke zneužití nebo vylákání na schůzku. Opět by se nás v businessu zřejmě nemělo týkat, pokud se nejedná např. o tvorby profilů osobnosti, kde si musíme dávat pozor, abychom nepoužívali texty/grafiku, které by připomínaly profily pro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kybergrooming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Bezpečnost na internetu 3 </a:t>
            </a:r>
            <a:r>
              <a:rPr lang="pt-BR" dirty="0"/>
              <a:t>(Kožíšek a Písecký, 2016, s. 36-130)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629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26829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Závadné SMS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jedná se o šíření závadného obsahu pomocí SMS, MMS, nebo obecně mobilních zařízení. Častý je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sexting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zasílání nahých fotek apod. V businessu budeme pravděpodobně řešit u našich zaměstnanců v rámci PR, např. časté je v rámci vztahů na pracovišti, nebo třeba při medializaci skandálu nějakého vysoce postaveného zaměstnance musíme být schopni v rámci krizové situace tuto akci ustát.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Bezpečnost na internetu 4 </a:t>
            </a:r>
            <a:r>
              <a:rPr lang="pt-BR" dirty="0"/>
              <a:t>(Kožíšek a Písecký, 2016, s. 36-130)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05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26829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Stalking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lze přeložit jako pronásledování. Nás se nebude týkat pravděpodobně jeho běžná forma, tedy že si oběť vyhlédne pachatel a sleduje ji doslova na kaž-dém kroku, ale pokud se náš projekt/kanál/cokoliv stane dostatečně úspěšné a my v komunikaci s naší cílovkou budeme úspěšní, můžeme takové chování v ně-kom vyvolat. Ve vztahu k zákazníkovi bychom se měli chovat tak, abychom od něj získali pro nás důležitá data, ale aby to nepřipomínalo třeba právě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stalking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Bezpečnost na internetu 5 </a:t>
            </a:r>
            <a:r>
              <a:rPr lang="pt-BR" dirty="0"/>
              <a:t>(Kožíšek a Písecký, 2016, s. 36-130)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49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26829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Podvody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trestní zákoník definuje podvod jako čin uvedení v omyl a tím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-kání obohacení, může se také jednat o zamlčení podstatné skutečnosti, způsobení škody. Zde se pravděpodobně setkáme s falešnými e-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inzeráty, které se mohou např. vydávat za nás nebo naši konkurenci a tím nám způsobit škodu.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Bezpečnost na internetu 6 </a:t>
            </a:r>
            <a:r>
              <a:rPr lang="pt-BR" dirty="0"/>
              <a:t>(Kožíšek a Písecký, 2016, s. 36-130)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728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26829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Phishing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 podvodná technika, která je založena na získávání údajů. Jedná se např. o hesla, platební karty, osobní údaje apod. Spotřebitelé jsou ostražití, ale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phishing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zpravidla tak dobře proveden, že nemají šanci jej včas rozpoznat. Příkladem mohou být velmi pravidelné emaily, které dostáváte od správců naší univerzitní sítě, abyste ignorovali některé emaily spadající do kategorie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phishingu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se z vás snaží dostat přihlašovací údaje.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Bezpečnost na internetu 7 </a:t>
            </a:r>
            <a:r>
              <a:rPr lang="pt-BR" dirty="0"/>
              <a:t>(Kožíšek a Písecký, 2016, s. 36-130)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487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03598"/>
            <a:ext cx="8280920" cy="266429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Atribuce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je sociálně-psychologický pojem označující nevnímání události jako úplně náhodné dění, přičemž lidé podléhají tendenci připisovat věcem významy tj., mít potřebu věcem rozumět a vysvětlovat si je.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 </a:t>
            </a:r>
            <a:r>
              <a:rPr lang="cs-CZ" dirty="0" err="1"/>
              <a:t>Atribuce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925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3"/>
            <a:ext cx="8280920" cy="273995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Meření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úspěšnosti online aktivit (kampaní)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Kanály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Konverze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Konverzní trasa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Atribuce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027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Kanály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1" y="843558"/>
            <a:ext cx="9059180" cy="383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46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7" y="915566"/>
            <a:ext cx="9059180" cy="383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1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Řízení vztahů se zákazníky.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Atribuce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Konverzní trasa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63638"/>
            <a:ext cx="7477760" cy="6426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4" y="2787774"/>
            <a:ext cx="9089936" cy="129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306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Nákupní chování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843558"/>
            <a:ext cx="3751599" cy="364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49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Poslední interakce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interakce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Lineární model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err="1"/>
              <a:t>Atribuční</a:t>
            </a:r>
            <a:r>
              <a:rPr lang="cs-CZ" dirty="0"/>
              <a:t> modely</a:t>
            </a:r>
          </a:p>
        </p:txBody>
      </p:sp>
    </p:spTree>
    <p:extLst>
      <p:ext uri="{BB962C8B-B14F-4D97-AF65-F5344CB8AC3E}">
        <p14:creationId xmlns:p14="http://schemas.microsoft.com/office/powerpoint/2010/main" val="3686321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Poslední interakce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6" y="915566"/>
            <a:ext cx="8782248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555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První interakce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575" y="915566"/>
            <a:ext cx="920257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758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en-US" dirty="0" err="1"/>
              <a:t>Lineární</a:t>
            </a:r>
            <a:r>
              <a:rPr lang="en-US" dirty="0"/>
              <a:t> model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75" y="987574"/>
            <a:ext cx="8799846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99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– Zákazník jde na jistotu.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PPC – Nejvíce konverzní placený kanál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Glami.cz – Srovnání zboží, předání informací.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sítě – Oslovení zákazníka, budování povědomí.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Závěry</a:t>
            </a:r>
          </a:p>
        </p:txBody>
      </p:sp>
    </p:spTree>
    <p:extLst>
      <p:ext uri="{BB962C8B-B14F-4D97-AF65-F5344CB8AC3E}">
        <p14:creationId xmlns:p14="http://schemas.microsoft.com/office/powerpoint/2010/main" val="1008070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Nespoléhat na jeden kanál.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Diverzifikace rizika.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Průběžné sledování výkonu jednotlivých kanálů.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ROAS – Return On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/>
              <a:t>Doporučení</a:t>
            </a:r>
          </a:p>
        </p:txBody>
      </p:sp>
    </p:spTree>
    <p:extLst>
      <p:ext uri="{BB962C8B-B14F-4D97-AF65-F5344CB8AC3E}">
        <p14:creationId xmlns:p14="http://schemas.microsoft.com/office/powerpoint/2010/main" val="1516764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zahrnuje pracovníky, podnikové procesy a technologii IS/ICT, s cílem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maximali-zovat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loajalitu zákazníků a v důsledku toho ziskovost podniku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Vodáček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Vodáčková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2004). 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Lehtinena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(2007, s. 18) se CRM objevilo spolu s rozvojem marketingu, který se postupně stal více osobní, až se proměnil v přímý marketing zákazníků, také známý jako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(jeden-na-jednoho) marketing zaměřující se na jednotlivé zákazníky. 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 implementace CRM vyžaduje, aby firmy změnily svůj pohled na marketing.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1 Řízení vztahů se zákazníky (CRM)</a:t>
            </a:r>
          </a:p>
        </p:txBody>
      </p:sp>
    </p:spTree>
    <p:extLst>
      <p:ext uri="{BB962C8B-B14F-4D97-AF65-F5344CB8AC3E}">
        <p14:creationId xmlns:p14="http://schemas.microsoft.com/office/powerpoint/2010/main" val="215714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Transakční marketing se stává minulostí a nový trend je vztahový marketing, který je definován Dohnalem (2002, s. 32) jako: proces identifikace, udržování, zlepšování, a je-li to nutné i včasného ukončení ekonomických vztahů se zákazníky a dalšími zúčastněnými subjekty k vzájemnému prospěchu všech zúčastněných stran, kterého je dosaženo vzájemným plněním po-vinností a hodnot. 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to posun od produktově orientované firmy k tržně zaměřené. 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Prospěch pro účastníky vztahu je obousměrný.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Řízení vztahů se zákazníky (CRM)</a:t>
            </a:r>
          </a:p>
        </p:txBody>
      </p:sp>
    </p:spTree>
    <p:extLst>
      <p:ext uri="{BB962C8B-B14F-4D97-AF65-F5344CB8AC3E}">
        <p14:creationId xmlns:p14="http://schemas.microsoft.com/office/powerpoint/2010/main" val="172332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systémy se vyvinuly na základě ERP systémů. V praxi si to můžeme představit tak, že ERP prošlapalo CRM cestu v rámci technického zabezpečení, CRM pak přineslo posun i v chápání jako celopodnikové filozofie.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Buttle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(2009, s. 3 a 22) Systémy CRM jsou nejčastěji děleny na tři základní části – analytické CRM, operativní a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kolaborativní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Od ERP k CRM</a:t>
            </a:r>
          </a:p>
        </p:txBody>
      </p:sp>
    </p:spTree>
    <p:extLst>
      <p:ext uri="{BB962C8B-B14F-4D97-AF65-F5344CB8AC3E}">
        <p14:creationId xmlns:p14="http://schemas.microsoft.com/office/powerpoint/2010/main" val="241747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analytických CRM se jedná o vyhodnocování klientských dat, o modelování a predikci chování zákazníků či zjišťování míry jejich spokojenosti apod. 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Operativní CRM se zabývá podporou samotného kontaktu se zákazníky a automatizací zákaznických procesů. 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z operativního CRM jsou snadno dostupné každému zaměstnanci prostřednictvím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kolaborativního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CRM, které umožňuje podnikům fungujícím kolem jednoho distribučního kanálu, stejně jako všem oddělením v podniku, spolupracovat a sdílet informace o zákaznících (Dohnal, 2002, s. 66-64).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Části CRM</a:t>
            </a:r>
          </a:p>
        </p:txBody>
      </p:sp>
    </p:spTree>
    <p:extLst>
      <p:ext uri="{BB962C8B-B14F-4D97-AF65-F5344CB8AC3E}">
        <p14:creationId xmlns:p14="http://schemas.microsoft.com/office/powerpoint/2010/main" val="3062251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Přechod na CRM také značně ulehčily tzv.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cloudové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služby, kdy firma nemusí vlastnit žádný hardware ani software a jen si platí paušál za využití této služby. Existuje několik variant, nejvyužívanější jsou: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IaaS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objednání infrastruktury jako služby,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platforma jako služba, Software as 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software jako služba. Právě poslední jmenovaná varianta nabízí možnost používat CRM systém v jakémkoliv webovém prohlížeči, lze ji tedy spravovat od počítače, ale i z tabletu nebo mobilního telefonu. Díky nízké nebo nulové ceně tyto systémy pronikly do řady firem.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Typickým představitelem výhod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cloudového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řešení CRM je na českém trhu třeba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Ray-net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CRM.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Současné CRM – v </a:t>
            </a:r>
            <a:r>
              <a:rPr lang="cs-CZ" dirty="0" err="1"/>
              <a:t>cloudu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1111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důvěry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Důvěru lze budovat na základě následujících informací (Řezníček a Procházka, 2014, s. 49-50):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jsme?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čem jsme unikátní?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by měl návštěvník od nás nakupovat nebo se o nás zajímat?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Můžeme nějak dokázat reference?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Jsme schopni poskytnout odpovědi na zákazníkovy otázky?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Máme sociální sítě?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jsou naše pravidla, zásady?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515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1821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inženýrství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jedná se o postup, kdy je s jedincem manipulováno k pro-vedení určité akce nebo získání určité informace. V rámci internetu není kontakt osobní, může být náhodný nebo cílený. Příkladem by zde mohlo být třeba spamování ve formě prince z Nigerie, který vám chce poslat své bohatství, stačí se jen zaregistrovat/poslat peníze/poslat údaje/kliknout na odkaz (ten stáhne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mallware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vir,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keylogger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atd.) apod. Používáme-li také e-mailing, musíme si dávat pozor, aby si nás zákazníci s nějakou takovou akcí omylem nespletli (např. v předmětu mít „dovolená Nigerie“ může pro cestovní kancelář v období těchto spamů mít negativní dopad na jejich kampaň). Další pro nás nebezpečným chováním je tvorba falešných profilů, stránek, skupin apod., které mohou třeba komentovat/sdílet/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lajkovat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naše příspěvky na sociálních sítích, my s nimi půjdeme do kontaktu a později je stránka/skupina přejmenována a použita pro negativní akce.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Bezpečnost na internetu 1 </a:t>
            </a:r>
            <a:r>
              <a:rPr lang="pt-BR" dirty="0"/>
              <a:t>(Kožíšek a Písecký, 2016, s. 36-130)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38228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3659</TotalTime>
  <Words>1461</Words>
  <Application>Microsoft Office PowerPoint</Application>
  <PresentationFormat>Předvádění na obrazovce (16:9)</PresentationFormat>
  <Paragraphs>117</Paragraphs>
  <Slides>28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SLU</vt:lpstr>
      <vt:lpstr>CRM a atribuce</vt:lpstr>
      <vt:lpstr>Obsah přednášky</vt:lpstr>
      <vt:lpstr>1 Řízení vztahů se zákazníky (CRM)</vt:lpstr>
      <vt:lpstr>Řízení vztahů se zákazníky (CRM)</vt:lpstr>
      <vt:lpstr>Od ERP k CRM</vt:lpstr>
      <vt:lpstr>Části CRM</vt:lpstr>
      <vt:lpstr>Současné CRM – v cloudu!</vt:lpstr>
      <vt:lpstr>Budování důvěry</vt:lpstr>
      <vt:lpstr>Bezpečnost na internetu 1 (Kožíšek a Písecký, 2016, s. 36-130)</vt:lpstr>
      <vt:lpstr>Bezpečnost na internetu 2 (Kožíšek a Písecký, 2016, s. 36-130)</vt:lpstr>
      <vt:lpstr>Bezpečnost na internetu 3 (Kožíšek a Písecký, 2016, s. 36-130)</vt:lpstr>
      <vt:lpstr>Bezpečnost na internetu 4 (Kožíšek a Písecký, 2016, s. 36-130)</vt:lpstr>
      <vt:lpstr>Bezpečnost na internetu 5 (Kožíšek a Písecký, 2016, s. 36-130)</vt:lpstr>
      <vt:lpstr>Bezpečnost na internetu 6 (Kožíšek a Písecký, 2016, s. 36-130)</vt:lpstr>
      <vt:lpstr>Bezpečnost na internetu 7 (Kožíšek a Písecký, 2016, s. 36-130)</vt:lpstr>
      <vt:lpstr>2 Atribuce</vt:lpstr>
      <vt:lpstr>Atribuce</vt:lpstr>
      <vt:lpstr>Kanály</vt:lpstr>
      <vt:lpstr>Zdroje</vt:lpstr>
      <vt:lpstr>Konverzní trasa</vt:lpstr>
      <vt:lpstr>Nákupní chování</vt:lpstr>
      <vt:lpstr>Atribuční modely</vt:lpstr>
      <vt:lpstr>Poslední interakce</vt:lpstr>
      <vt:lpstr>První interakce</vt:lpstr>
      <vt:lpstr>Lineární model</vt:lpstr>
      <vt:lpstr>Závěry</vt:lpstr>
      <vt:lpstr>Doporučení</vt:lpstr>
      <vt:lpstr>Konec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158</cp:revision>
  <dcterms:created xsi:type="dcterms:W3CDTF">2016-07-06T15:42:34Z</dcterms:created>
  <dcterms:modified xsi:type="dcterms:W3CDTF">2019-12-03T09:38:04Z</dcterms:modified>
</cp:coreProperties>
</file>