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99" r:id="rId4"/>
    <p:sldId id="332" r:id="rId5"/>
    <p:sldId id="329" r:id="rId6"/>
    <p:sldId id="268" r:id="rId7"/>
    <p:sldId id="297" r:id="rId8"/>
    <p:sldId id="303" r:id="rId9"/>
    <p:sldId id="307" r:id="rId10"/>
    <p:sldId id="324" r:id="rId11"/>
    <p:sldId id="312" r:id="rId12"/>
    <p:sldId id="313" r:id="rId13"/>
    <p:sldId id="323" r:id="rId14"/>
    <p:sldId id="308" r:id="rId15"/>
    <p:sldId id="328" r:id="rId16"/>
    <p:sldId id="310" r:id="rId17"/>
    <p:sldId id="296" r:id="rId18"/>
    <p:sldId id="309" r:id="rId19"/>
    <p:sldId id="304" r:id="rId20"/>
    <p:sldId id="305" r:id="rId21"/>
    <p:sldId id="295" r:id="rId22"/>
    <p:sldId id="290" r:id="rId23"/>
    <p:sldId id="291" r:id="rId24"/>
    <p:sldId id="330" r:id="rId25"/>
    <p:sldId id="292" r:id="rId26"/>
    <p:sldId id="301" r:id="rId27"/>
    <p:sldId id="267" r:id="rId28"/>
    <p:sldId id="269" r:id="rId29"/>
    <p:sldId id="273" r:id="rId30"/>
    <p:sldId id="315" r:id="rId31"/>
    <p:sldId id="306" r:id="rId32"/>
    <p:sldId id="311" r:id="rId33"/>
    <p:sldId id="280" r:id="rId34"/>
    <p:sldId id="281" r:id="rId35"/>
    <p:sldId id="275" r:id="rId36"/>
    <p:sldId id="322" r:id="rId37"/>
    <p:sldId id="274" r:id="rId38"/>
    <p:sldId id="321" r:id="rId39"/>
    <p:sldId id="320" r:id="rId40"/>
    <p:sldId id="272" r:id="rId41"/>
    <p:sldId id="302" r:id="rId42"/>
    <p:sldId id="282" r:id="rId43"/>
    <p:sldId id="284" r:id="rId44"/>
    <p:sldId id="285" r:id="rId45"/>
    <p:sldId id="326" r:id="rId46"/>
    <p:sldId id="331" r:id="rId47"/>
    <p:sldId id="289" r:id="rId48"/>
    <p:sldId id="317" r:id="rId49"/>
    <p:sldId id="325" r:id="rId50"/>
    <p:sldId id="278" r:id="rId5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07871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77"/>
    <p:restoredTop sz="86800" autoAdjust="0"/>
  </p:normalViewPr>
  <p:slideViewPr>
    <p:cSldViewPr>
      <p:cViewPr varScale="1">
        <p:scale>
          <a:sx n="123" d="100"/>
          <a:sy n="123" d="100"/>
        </p:scale>
        <p:origin x="154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191BEE-3EF3-43BE-9FE0-6E18EC06D3EC}" type="doc">
      <dgm:prSet loTypeId="urn:microsoft.com/office/officeart/2005/8/layout/matrix3" loCatId="matrix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cs-CZ"/>
        </a:p>
      </dgm:t>
    </dgm:pt>
    <dgm:pt modelId="{FE7BBCDE-6F1B-4246-AC45-2456B871A74C}">
      <dgm:prSet phldrT="[Text]"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Observers</a:t>
          </a:r>
        </a:p>
      </dgm:t>
    </dgm:pt>
    <dgm:pt modelId="{9C20CBA1-3D87-4D17-8911-922EA67AB982}" type="parTrans" cxnId="{EE2A6E22-7DE8-48B6-AC82-C5B3755317A3}">
      <dgm:prSet/>
      <dgm:spPr/>
      <dgm:t>
        <a:bodyPr/>
        <a:lstStyle/>
        <a:p>
          <a:endParaRPr lang="cs-CZ"/>
        </a:p>
      </dgm:t>
    </dgm:pt>
    <dgm:pt modelId="{6EB1FF4A-74BB-428D-B3DD-319AB405AAD8}" type="sibTrans" cxnId="{EE2A6E22-7DE8-48B6-AC82-C5B3755317A3}">
      <dgm:prSet/>
      <dgm:spPr/>
      <dgm:t>
        <a:bodyPr/>
        <a:lstStyle/>
        <a:p>
          <a:endParaRPr lang="cs-CZ"/>
        </a:p>
      </dgm:t>
    </dgm:pt>
    <dgm:pt modelId="{A3CB8996-1890-489E-B8D2-84BBAEFBD8EE}">
      <dgm:prSet phldrT="[Text]"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Leaders</a:t>
          </a:r>
        </a:p>
      </dgm:t>
    </dgm:pt>
    <dgm:pt modelId="{95305DF1-AE4F-46D5-8217-7D95E0252F20}" type="parTrans" cxnId="{076FD480-94D7-4950-ABC7-EC781A04D58A}">
      <dgm:prSet/>
      <dgm:spPr/>
      <dgm:t>
        <a:bodyPr/>
        <a:lstStyle/>
        <a:p>
          <a:endParaRPr lang="cs-CZ"/>
        </a:p>
      </dgm:t>
    </dgm:pt>
    <dgm:pt modelId="{BE1606CF-C19D-47FD-ADAC-2BB02FC0ACC6}" type="sibTrans" cxnId="{076FD480-94D7-4950-ABC7-EC781A04D58A}">
      <dgm:prSet/>
      <dgm:spPr/>
      <dgm:t>
        <a:bodyPr/>
        <a:lstStyle/>
        <a:p>
          <a:endParaRPr lang="cs-CZ"/>
        </a:p>
      </dgm:t>
    </dgm:pt>
    <dgm:pt modelId="{D2B0D22D-1891-4510-9895-4BF9D3953AA4}">
      <dgm:prSet phldrT="[Text]"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Functionalists</a:t>
          </a:r>
        </a:p>
      </dgm:t>
    </dgm:pt>
    <dgm:pt modelId="{99CA6CD9-940B-44AF-AA92-1641181B2DBD}" type="parTrans" cxnId="{F45F0E6B-BD91-40AE-8C78-BD2032B70EA0}">
      <dgm:prSet/>
      <dgm:spPr/>
      <dgm:t>
        <a:bodyPr/>
        <a:lstStyle/>
        <a:p>
          <a:endParaRPr lang="cs-CZ"/>
        </a:p>
      </dgm:t>
    </dgm:pt>
    <dgm:pt modelId="{2DD66397-9EB1-4B80-8784-3291F44079D4}" type="sibTrans" cxnId="{F45F0E6B-BD91-40AE-8C78-BD2032B70EA0}">
      <dgm:prSet/>
      <dgm:spPr/>
      <dgm:t>
        <a:bodyPr/>
        <a:lstStyle/>
        <a:p>
          <a:endParaRPr lang="cs-CZ"/>
        </a:p>
      </dgm:t>
    </dgm:pt>
    <dgm:pt modelId="{80767129-24AD-4770-AD44-7E1593341C72}">
      <dgm:prSet phldrT="[Text]"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Connectors</a:t>
          </a:r>
        </a:p>
      </dgm:t>
    </dgm:pt>
    <dgm:pt modelId="{66E0BB23-9659-4CA7-B819-A51D916E07B6}" type="parTrans" cxnId="{9661FC30-5C83-4908-8D93-E56E6A37465A}">
      <dgm:prSet/>
      <dgm:spPr/>
      <dgm:t>
        <a:bodyPr/>
        <a:lstStyle/>
        <a:p>
          <a:endParaRPr lang="cs-CZ"/>
        </a:p>
      </dgm:t>
    </dgm:pt>
    <dgm:pt modelId="{C972DDE8-E9A0-4618-BE28-C9F5D80E46F3}" type="sibTrans" cxnId="{9661FC30-5C83-4908-8D93-E56E6A37465A}">
      <dgm:prSet/>
      <dgm:spPr/>
      <dgm:t>
        <a:bodyPr/>
        <a:lstStyle/>
        <a:p>
          <a:endParaRPr lang="cs-CZ"/>
        </a:p>
      </dgm:t>
    </dgm:pt>
    <dgm:pt modelId="{519EFE3A-9467-4776-BFDD-F8CB982D2137}" type="pres">
      <dgm:prSet presAssocID="{33191BEE-3EF3-43BE-9FE0-6E18EC06D3EC}" presName="matrix" presStyleCnt="0">
        <dgm:presLayoutVars>
          <dgm:chMax val="1"/>
          <dgm:dir/>
          <dgm:resizeHandles val="exact"/>
        </dgm:presLayoutVars>
      </dgm:prSet>
      <dgm:spPr/>
    </dgm:pt>
    <dgm:pt modelId="{DDE48774-338C-4462-95BD-019680C047DF}" type="pres">
      <dgm:prSet presAssocID="{33191BEE-3EF3-43BE-9FE0-6E18EC06D3EC}" presName="diamond" presStyleLbl="bgShp" presStyleIdx="0" presStyleCnt="1" custLinFactNeighborX="388" custLinFactNeighborY="13281"/>
      <dgm:spPr/>
    </dgm:pt>
    <dgm:pt modelId="{646E3992-AA0F-4A57-B869-8104AF1D0066}" type="pres">
      <dgm:prSet presAssocID="{33191BEE-3EF3-43BE-9FE0-6E18EC06D3EC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1D938AA-0278-4249-BE91-E57112138917}" type="pres">
      <dgm:prSet presAssocID="{33191BEE-3EF3-43BE-9FE0-6E18EC06D3E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BFB1332-C0D1-40BF-842E-01FC67C994E1}" type="pres">
      <dgm:prSet presAssocID="{33191BEE-3EF3-43BE-9FE0-6E18EC06D3EC}" presName="quad3" presStyleLbl="node1" presStyleIdx="2" presStyleCnt="4" custLinFactNeighborX="-648" custLinFactNeighborY="697">
        <dgm:presLayoutVars>
          <dgm:chMax val="0"/>
          <dgm:chPref val="0"/>
          <dgm:bulletEnabled val="1"/>
        </dgm:presLayoutVars>
      </dgm:prSet>
      <dgm:spPr/>
    </dgm:pt>
    <dgm:pt modelId="{E1029B39-3E0B-44F6-8B6B-4593DB2D29F5}" type="pres">
      <dgm:prSet presAssocID="{33191BEE-3EF3-43BE-9FE0-6E18EC06D3EC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E2A6E22-7DE8-48B6-AC82-C5B3755317A3}" srcId="{33191BEE-3EF3-43BE-9FE0-6E18EC06D3EC}" destId="{FE7BBCDE-6F1B-4246-AC45-2456B871A74C}" srcOrd="0" destOrd="0" parTransId="{9C20CBA1-3D87-4D17-8911-922EA67AB982}" sibTransId="{6EB1FF4A-74BB-428D-B3DD-319AB405AAD8}"/>
    <dgm:cxn modelId="{9661FC30-5C83-4908-8D93-E56E6A37465A}" srcId="{33191BEE-3EF3-43BE-9FE0-6E18EC06D3EC}" destId="{80767129-24AD-4770-AD44-7E1593341C72}" srcOrd="3" destOrd="0" parTransId="{66E0BB23-9659-4CA7-B819-A51D916E07B6}" sibTransId="{C972DDE8-E9A0-4618-BE28-C9F5D80E46F3}"/>
    <dgm:cxn modelId="{AA65CF41-5B64-47D6-8D85-ABE183E9CFCB}" type="presOf" srcId="{D2B0D22D-1891-4510-9895-4BF9D3953AA4}" destId="{6BFB1332-C0D1-40BF-842E-01FC67C994E1}" srcOrd="0" destOrd="0" presId="urn:microsoft.com/office/officeart/2005/8/layout/matrix3"/>
    <dgm:cxn modelId="{1876574C-F0D0-4B6E-8F64-3BF253E2B639}" type="presOf" srcId="{80767129-24AD-4770-AD44-7E1593341C72}" destId="{E1029B39-3E0B-44F6-8B6B-4593DB2D29F5}" srcOrd="0" destOrd="0" presId="urn:microsoft.com/office/officeart/2005/8/layout/matrix3"/>
    <dgm:cxn modelId="{F45F0E6B-BD91-40AE-8C78-BD2032B70EA0}" srcId="{33191BEE-3EF3-43BE-9FE0-6E18EC06D3EC}" destId="{D2B0D22D-1891-4510-9895-4BF9D3953AA4}" srcOrd="2" destOrd="0" parTransId="{99CA6CD9-940B-44AF-AA92-1641181B2DBD}" sibTransId="{2DD66397-9EB1-4B80-8784-3291F44079D4}"/>
    <dgm:cxn modelId="{0965D972-1FC3-4B86-B7D7-F1103629F4D2}" type="presOf" srcId="{FE7BBCDE-6F1B-4246-AC45-2456B871A74C}" destId="{646E3992-AA0F-4A57-B869-8104AF1D0066}" srcOrd="0" destOrd="0" presId="urn:microsoft.com/office/officeart/2005/8/layout/matrix3"/>
    <dgm:cxn modelId="{076FD480-94D7-4950-ABC7-EC781A04D58A}" srcId="{33191BEE-3EF3-43BE-9FE0-6E18EC06D3EC}" destId="{A3CB8996-1890-489E-B8D2-84BBAEFBD8EE}" srcOrd="1" destOrd="0" parTransId="{95305DF1-AE4F-46D5-8217-7D95E0252F20}" sibTransId="{BE1606CF-C19D-47FD-ADAC-2BB02FC0ACC6}"/>
    <dgm:cxn modelId="{4223C3A8-E6F5-4A5F-AB3B-C3ED6DE7774B}" type="presOf" srcId="{33191BEE-3EF3-43BE-9FE0-6E18EC06D3EC}" destId="{519EFE3A-9467-4776-BFDD-F8CB982D2137}" srcOrd="0" destOrd="0" presId="urn:microsoft.com/office/officeart/2005/8/layout/matrix3"/>
    <dgm:cxn modelId="{B7DD51D5-5C7A-428B-B604-F55A696A2313}" type="presOf" srcId="{A3CB8996-1890-489E-B8D2-84BBAEFBD8EE}" destId="{F1D938AA-0278-4249-BE91-E57112138917}" srcOrd="0" destOrd="0" presId="urn:microsoft.com/office/officeart/2005/8/layout/matrix3"/>
    <dgm:cxn modelId="{AE7BB4F7-6EB1-4F3A-BC3B-B699E3420A50}" type="presParOf" srcId="{519EFE3A-9467-4776-BFDD-F8CB982D2137}" destId="{DDE48774-338C-4462-95BD-019680C047DF}" srcOrd="0" destOrd="0" presId="urn:microsoft.com/office/officeart/2005/8/layout/matrix3"/>
    <dgm:cxn modelId="{019D9978-9D0C-4758-A1E1-1E2CD6BF320C}" type="presParOf" srcId="{519EFE3A-9467-4776-BFDD-F8CB982D2137}" destId="{646E3992-AA0F-4A57-B869-8104AF1D0066}" srcOrd="1" destOrd="0" presId="urn:microsoft.com/office/officeart/2005/8/layout/matrix3"/>
    <dgm:cxn modelId="{29700821-DEAB-414E-8EA8-C52C87A6CA2E}" type="presParOf" srcId="{519EFE3A-9467-4776-BFDD-F8CB982D2137}" destId="{F1D938AA-0278-4249-BE91-E57112138917}" srcOrd="2" destOrd="0" presId="urn:microsoft.com/office/officeart/2005/8/layout/matrix3"/>
    <dgm:cxn modelId="{B51E5C1E-5E62-4FDE-90BC-D60E07E999CD}" type="presParOf" srcId="{519EFE3A-9467-4776-BFDD-F8CB982D2137}" destId="{6BFB1332-C0D1-40BF-842E-01FC67C994E1}" srcOrd="3" destOrd="0" presId="urn:microsoft.com/office/officeart/2005/8/layout/matrix3"/>
    <dgm:cxn modelId="{939B1DBE-E0CE-406F-B9C3-26B88196BB75}" type="presParOf" srcId="{519EFE3A-9467-4776-BFDD-F8CB982D2137}" destId="{E1029B39-3E0B-44F6-8B6B-4593DB2D29F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58AE9C-4528-4646-862A-0DF2CD4AE341}" type="doc">
      <dgm:prSet loTypeId="urn:microsoft.com/office/officeart/2005/8/layout/pyramid3" loCatId="pyramid" qsTypeId="urn:microsoft.com/office/officeart/2005/8/quickstyle/simple3" qsCatId="simple" csTypeId="urn:microsoft.com/office/officeart/2005/8/colors/accent1_2" csCatId="accent1" phldr="1"/>
      <dgm:spPr/>
    </dgm:pt>
    <dgm:pt modelId="{45AF8941-A8C0-41BF-A2C4-BF5DA9C245FD}">
      <dgm:prSet phldrT="[Text]"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Odeslání</a:t>
          </a:r>
        </a:p>
      </dgm:t>
    </dgm:pt>
    <dgm:pt modelId="{BA5CFCB2-7C92-4BD7-8E91-6E1CAFF0D5B4}" type="parTrans" cxnId="{77A8445B-72CB-40ED-9F33-AB7BF5F570B0}">
      <dgm:prSet/>
      <dgm:spPr/>
      <dgm:t>
        <a:bodyPr/>
        <a:lstStyle/>
        <a:p>
          <a:endParaRPr lang="cs-CZ"/>
        </a:p>
      </dgm:t>
    </dgm:pt>
    <dgm:pt modelId="{7DD56370-4C77-48CE-88F5-81504248873C}" type="sibTrans" cxnId="{77A8445B-72CB-40ED-9F33-AB7BF5F570B0}">
      <dgm:prSet/>
      <dgm:spPr/>
      <dgm:t>
        <a:bodyPr/>
        <a:lstStyle/>
        <a:p>
          <a:endParaRPr lang="cs-CZ"/>
        </a:p>
      </dgm:t>
    </dgm:pt>
    <dgm:pt modelId="{9B0930FE-F52F-4D71-BF2F-52E887D60492}">
      <dgm:prSet phldrT="[Text]"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Doručení</a:t>
          </a:r>
        </a:p>
      </dgm:t>
    </dgm:pt>
    <dgm:pt modelId="{61C10E1C-A5CA-42C8-9CFB-0082ABE57E0B}" type="parTrans" cxnId="{F826B5FE-82AC-4C7E-B53A-6E03BDB79282}">
      <dgm:prSet/>
      <dgm:spPr/>
      <dgm:t>
        <a:bodyPr/>
        <a:lstStyle/>
        <a:p>
          <a:endParaRPr lang="cs-CZ"/>
        </a:p>
      </dgm:t>
    </dgm:pt>
    <dgm:pt modelId="{2446829E-01D4-48EC-A9C3-0245910DC1A0}" type="sibTrans" cxnId="{F826B5FE-82AC-4C7E-B53A-6E03BDB79282}">
      <dgm:prSet/>
      <dgm:spPr/>
      <dgm:t>
        <a:bodyPr/>
        <a:lstStyle/>
        <a:p>
          <a:endParaRPr lang="cs-CZ"/>
        </a:p>
      </dgm:t>
    </dgm:pt>
    <dgm:pt modelId="{A6165996-E0F8-4C22-907E-1C4B93F50A91}">
      <dgm:prSet phldrT="[Text]"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Přečtení</a:t>
          </a:r>
        </a:p>
      </dgm:t>
    </dgm:pt>
    <dgm:pt modelId="{EFEC0A26-B0C8-456F-BB27-6A3243806964}" type="parTrans" cxnId="{37F9151D-904C-4D27-BA6E-99FE1EB0B294}">
      <dgm:prSet/>
      <dgm:spPr/>
      <dgm:t>
        <a:bodyPr/>
        <a:lstStyle/>
        <a:p>
          <a:endParaRPr lang="cs-CZ"/>
        </a:p>
      </dgm:t>
    </dgm:pt>
    <dgm:pt modelId="{89C596CC-1B76-407A-BD3E-F0DFCC15E847}" type="sibTrans" cxnId="{37F9151D-904C-4D27-BA6E-99FE1EB0B294}">
      <dgm:prSet/>
      <dgm:spPr/>
      <dgm:t>
        <a:bodyPr/>
        <a:lstStyle/>
        <a:p>
          <a:endParaRPr lang="cs-CZ"/>
        </a:p>
      </dgm:t>
    </dgm:pt>
    <dgm:pt modelId="{01DF0F71-768E-424A-8C99-F44A50221C1B}">
      <dgm:prSet phldrT="[Text]"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Proklik</a:t>
          </a:r>
        </a:p>
      </dgm:t>
    </dgm:pt>
    <dgm:pt modelId="{2217FFA7-BB9E-465A-BC99-BFDA7769DF5A}" type="parTrans" cxnId="{8D45DB5F-CFA5-45B0-989D-BE258341B4F4}">
      <dgm:prSet/>
      <dgm:spPr/>
      <dgm:t>
        <a:bodyPr/>
        <a:lstStyle/>
        <a:p>
          <a:endParaRPr lang="cs-CZ"/>
        </a:p>
      </dgm:t>
    </dgm:pt>
    <dgm:pt modelId="{1C8CFF77-826E-45F5-8449-F3260060A0AC}" type="sibTrans" cxnId="{8D45DB5F-CFA5-45B0-989D-BE258341B4F4}">
      <dgm:prSet/>
      <dgm:spPr/>
      <dgm:t>
        <a:bodyPr/>
        <a:lstStyle/>
        <a:p>
          <a:endParaRPr lang="cs-CZ"/>
        </a:p>
      </dgm:t>
    </dgm:pt>
    <dgm:pt modelId="{2B132F45-8F41-4448-BA9E-21A86510C940}">
      <dgm:prSet phldrT="[Text]"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Konverze</a:t>
          </a:r>
        </a:p>
      </dgm:t>
    </dgm:pt>
    <dgm:pt modelId="{63A64830-ED33-4995-9CB1-E03A3A175103}" type="parTrans" cxnId="{9F613006-7AE1-4742-9634-5E40E973938F}">
      <dgm:prSet/>
      <dgm:spPr/>
      <dgm:t>
        <a:bodyPr/>
        <a:lstStyle/>
        <a:p>
          <a:endParaRPr lang="cs-CZ"/>
        </a:p>
      </dgm:t>
    </dgm:pt>
    <dgm:pt modelId="{0F7F5E3A-A591-4284-A0EA-EA6EBCBBF26E}" type="sibTrans" cxnId="{9F613006-7AE1-4742-9634-5E40E973938F}">
      <dgm:prSet/>
      <dgm:spPr/>
      <dgm:t>
        <a:bodyPr/>
        <a:lstStyle/>
        <a:p>
          <a:endParaRPr lang="cs-CZ"/>
        </a:p>
      </dgm:t>
    </dgm:pt>
    <dgm:pt modelId="{E00F8C21-8C85-4306-BA77-213FEF83794E}" type="pres">
      <dgm:prSet presAssocID="{D758AE9C-4528-4646-862A-0DF2CD4AE341}" presName="Name0" presStyleCnt="0">
        <dgm:presLayoutVars>
          <dgm:dir/>
          <dgm:animLvl val="lvl"/>
          <dgm:resizeHandles val="exact"/>
        </dgm:presLayoutVars>
      </dgm:prSet>
      <dgm:spPr/>
    </dgm:pt>
    <dgm:pt modelId="{6C5A3368-CE40-422F-B26F-E6C451C6F54A}" type="pres">
      <dgm:prSet presAssocID="{45AF8941-A8C0-41BF-A2C4-BF5DA9C245FD}" presName="Name8" presStyleCnt="0"/>
      <dgm:spPr/>
    </dgm:pt>
    <dgm:pt modelId="{999C02AD-5E84-46BD-A24B-264C240971EB}" type="pres">
      <dgm:prSet presAssocID="{45AF8941-A8C0-41BF-A2C4-BF5DA9C245FD}" presName="level" presStyleLbl="node1" presStyleIdx="0" presStyleCnt="5">
        <dgm:presLayoutVars>
          <dgm:chMax val="1"/>
          <dgm:bulletEnabled val="1"/>
        </dgm:presLayoutVars>
      </dgm:prSet>
      <dgm:spPr/>
    </dgm:pt>
    <dgm:pt modelId="{868D5D1D-3C08-40FC-A9D7-18B8A5B42E76}" type="pres">
      <dgm:prSet presAssocID="{45AF8941-A8C0-41BF-A2C4-BF5DA9C245F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B8C80ED-1CF1-4D86-9EE4-019DEE93099A}" type="pres">
      <dgm:prSet presAssocID="{9B0930FE-F52F-4D71-BF2F-52E887D60492}" presName="Name8" presStyleCnt="0"/>
      <dgm:spPr/>
    </dgm:pt>
    <dgm:pt modelId="{4E3F48F1-698B-4149-B884-B6B5ED62165A}" type="pres">
      <dgm:prSet presAssocID="{9B0930FE-F52F-4D71-BF2F-52E887D60492}" presName="level" presStyleLbl="node1" presStyleIdx="1" presStyleCnt="5">
        <dgm:presLayoutVars>
          <dgm:chMax val="1"/>
          <dgm:bulletEnabled val="1"/>
        </dgm:presLayoutVars>
      </dgm:prSet>
      <dgm:spPr/>
    </dgm:pt>
    <dgm:pt modelId="{9B1CF98E-C77D-4FDE-8F4F-F02DFD54A353}" type="pres">
      <dgm:prSet presAssocID="{9B0930FE-F52F-4D71-BF2F-52E887D6049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29E5212-67A1-4CAD-B376-3DB95B834191}" type="pres">
      <dgm:prSet presAssocID="{A6165996-E0F8-4C22-907E-1C4B93F50A91}" presName="Name8" presStyleCnt="0"/>
      <dgm:spPr/>
    </dgm:pt>
    <dgm:pt modelId="{40092554-E56F-418F-90C9-A02175EA5E86}" type="pres">
      <dgm:prSet presAssocID="{A6165996-E0F8-4C22-907E-1C4B93F50A91}" presName="level" presStyleLbl="node1" presStyleIdx="2" presStyleCnt="5">
        <dgm:presLayoutVars>
          <dgm:chMax val="1"/>
          <dgm:bulletEnabled val="1"/>
        </dgm:presLayoutVars>
      </dgm:prSet>
      <dgm:spPr/>
    </dgm:pt>
    <dgm:pt modelId="{A0F406D3-8C10-4E20-B645-55265B48E25D}" type="pres">
      <dgm:prSet presAssocID="{A6165996-E0F8-4C22-907E-1C4B93F50A9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FD5CCA3-52C2-4DE4-A533-B8E1D823A670}" type="pres">
      <dgm:prSet presAssocID="{01DF0F71-768E-424A-8C99-F44A50221C1B}" presName="Name8" presStyleCnt="0"/>
      <dgm:spPr/>
    </dgm:pt>
    <dgm:pt modelId="{D0A453A7-40AB-4CAF-A084-AA7DC5CA2F1D}" type="pres">
      <dgm:prSet presAssocID="{01DF0F71-768E-424A-8C99-F44A50221C1B}" presName="level" presStyleLbl="node1" presStyleIdx="3" presStyleCnt="5">
        <dgm:presLayoutVars>
          <dgm:chMax val="1"/>
          <dgm:bulletEnabled val="1"/>
        </dgm:presLayoutVars>
      </dgm:prSet>
      <dgm:spPr/>
    </dgm:pt>
    <dgm:pt modelId="{AB5FF184-8BCF-46F7-A7FF-A96D53868758}" type="pres">
      <dgm:prSet presAssocID="{01DF0F71-768E-424A-8C99-F44A50221C1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2CD4F9B-3C6B-4D89-B5AA-EE033C70FB1D}" type="pres">
      <dgm:prSet presAssocID="{2B132F45-8F41-4448-BA9E-21A86510C940}" presName="Name8" presStyleCnt="0"/>
      <dgm:spPr/>
    </dgm:pt>
    <dgm:pt modelId="{0C30934E-BDEE-4D73-A5E7-E6244266A6E6}" type="pres">
      <dgm:prSet presAssocID="{2B132F45-8F41-4448-BA9E-21A86510C940}" presName="level" presStyleLbl="node1" presStyleIdx="4" presStyleCnt="5">
        <dgm:presLayoutVars>
          <dgm:chMax val="1"/>
          <dgm:bulletEnabled val="1"/>
        </dgm:presLayoutVars>
      </dgm:prSet>
      <dgm:spPr/>
    </dgm:pt>
    <dgm:pt modelId="{63B11B7C-C87E-4888-918F-E9ADDD9F4CEC}" type="pres">
      <dgm:prSet presAssocID="{2B132F45-8F41-4448-BA9E-21A86510C94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F613006-7AE1-4742-9634-5E40E973938F}" srcId="{D758AE9C-4528-4646-862A-0DF2CD4AE341}" destId="{2B132F45-8F41-4448-BA9E-21A86510C940}" srcOrd="4" destOrd="0" parTransId="{63A64830-ED33-4995-9CB1-E03A3A175103}" sibTransId="{0F7F5E3A-A591-4284-A0EA-EA6EBCBBF26E}"/>
    <dgm:cxn modelId="{37F9151D-904C-4D27-BA6E-99FE1EB0B294}" srcId="{D758AE9C-4528-4646-862A-0DF2CD4AE341}" destId="{A6165996-E0F8-4C22-907E-1C4B93F50A91}" srcOrd="2" destOrd="0" parTransId="{EFEC0A26-B0C8-456F-BB27-6A3243806964}" sibTransId="{89C596CC-1B76-407A-BD3E-F0DFCC15E847}"/>
    <dgm:cxn modelId="{52A47739-4B9C-406E-AE69-BAC8DA9229F8}" type="presOf" srcId="{2B132F45-8F41-4448-BA9E-21A86510C940}" destId="{63B11B7C-C87E-4888-918F-E9ADDD9F4CEC}" srcOrd="1" destOrd="0" presId="urn:microsoft.com/office/officeart/2005/8/layout/pyramid3"/>
    <dgm:cxn modelId="{77A8445B-72CB-40ED-9F33-AB7BF5F570B0}" srcId="{D758AE9C-4528-4646-862A-0DF2CD4AE341}" destId="{45AF8941-A8C0-41BF-A2C4-BF5DA9C245FD}" srcOrd="0" destOrd="0" parTransId="{BA5CFCB2-7C92-4BD7-8E91-6E1CAFF0D5B4}" sibTransId="{7DD56370-4C77-48CE-88F5-81504248873C}"/>
    <dgm:cxn modelId="{8D45DB5F-CFA5-45B0-989D-BE258341B4F4}" srcId="{D758AE9C-4528-4646-862A-0DF2CD4AE341}" destId="{01DF0F71-768E-424A-8C99-F44A50221C1B}" srcOrd="3" destOrd="0" parTransId="{2217FFA7-BB9E-465A-BC99-BFDA7769DF5A}" sibTransId="{1C8CFF77-826E-45F5-8449-F3260060A0AC}"/>
    <dgm:cxn modelId="{C5CC2E73-C4EC-4EE7-8C33-755FDDDE266D}" type="presOf" srcId="{01DF0F71-768E-424A-8C99-F44A50221C1B}" destId="{AB5FF184-8BCF-46F7-A7FF-A96D53868758}" srcOrd="1" destOrd="0" presId="urn:microsoft.com/office/officeart/2005/8/layout/pyramid3"/>
    <dgm:cxn modelId="{96A40682-04C9-4431-8B4D-4D6C7CD1A821}" type="presOf" srcId="{45AF8941-A8C0-41BF-A2C4-BF5DA9C245FD}" destId="{868D5D1D-3C08-40FC-A9D7-18B8A5B42E76}" srcOrd="1" destOrd="0" presId="urn:microsoft.com/office/officeart/2005/8/layout/pyramid3"/>
    <dgm:cxn modelId="{2185B095-7D21-4C89-B422-2B18F6C7785D}" type="presOf" srcId="{9B0930FE-F52F-4D71-BF2F-52E887D60492}" destId="{9B1CF98E-C77D-4FDE-8F4F-F02DFD54A353}" srcOrd="1" destOrd="0" presId="urn:microsoft.com/office/officeart/2005/8/layout/pyramid3"/>
    <dgm:cxn modelId="{887F6A9E-714E-4A12-BCA8-45EC2A6C5C8C}" type="presOf" srcId="{9B0930FE-F52F-4D71-BF2F-52E887D60492}" destId="{4E3F48F1-698B-4149-B884-B6B5ED62165A}" srcOrd="0" destOrd="0" presId="urn:microsoft.com/office/officeart/2005/8/layout/pyramid3"/>
    <dgm:cxn modelId="{FB8049B3-D235-4487-AD35-6B2EFEB8E588}" type="presOf" srcId="{D758AE9C-4528-4646-862A-0DF2CD4AE341}" destId="{E00F8C21-8C85-4306-BA77-213FEF83794E}" srcOrd="0" destOrd="0" presId="urn:microsoft.com/office/officeart/2005/8/layout/pyramid3"/>
    <dgm:cxn modelId="{A5F17AD4-71A9-4566-A085-27899B3FC863}" type="presOf" srcId="{2B132F45-8F41-4448-BA9E-21A86510C940}" destId="{0C30934E-BDEE-4D73-A5E7-E6244266A6E6}" srcOrd="0" destOrd="0" presId="urn:microsoft.com/office/officeart/2005/8/layout/pyramid3"/>
    <dgm:cxn modelId="{6C3F84DF-B123-454B-938E-E2FB06C82D4D}" type="presOf" srcId="{45AF8941-A8C0-41BF-A2C4-BF5DA9C245FD}" destId="{999C02AD-5E84-46BD-A24B-264C240971EB}" srcOrd="0" destOrd="0" presId="urn:microsoft.com/office/officeart/2005/8/layout/pyramid3"/>
    <dgm:cxn modelId="{943CE1E0-E1BE-4822-8F00-284F78F622EE}" type="presOf" srcId="{A6165996-E0F8-4C22-907E-1C4B93F50A91}" destId="{40092554-E56F-418F-90C9-A02175EA5E86}" srcOrd="0" destOrd="0" presId="urn:microsoft.com/office/officeart/2005/8/layout/pyramid3"/>
    <dgm:cxn modelId="{EC25E5E3-6B62-4190-B870-13E54B356089}" type="presOf" srcId="{01DF0F71-768E-424A-8C99-F44A50221C1B}" destId="{D0A453A7-40AB-4CAF-A084-AA7DC5CA2F1D}" srcOrd="0" destOrd="0" presId="urn:microsoft.com/office/officeart/2005/8/layout/pyramid3"/>
    <dgm:cxn modelId="{BE4249EA-09E1-4738-9837-6F8536F863EF}" type="presOf" srcId="{A6165996-E0F8-4C22-907E-1C4B93F50A91}" destId="{A0F406D3-8C10-4E20-B645-55265B48E25D}" srcOrd="1" destOrd="0" presId="urn:microsoft.com/office/officeart/2005/8/layout/pyramid3"/>
    <dgm:cxn modelId="{F826B5FE-82AC-4C7E-B53A-6E03BDB79282}" srcId="{D758AE9C-4528-4646-862A-0DF2CD4AE341}" destId="{9B0930FE-F52F-4D71-BF2F-52E887D60492}" srcOrd="1" destOrd="0" parTransId="{61C10E1C-A5CA-42C8-9CFB-0082ABE57E0B}" sibTransId="{2446829E-01D4-48EC-A9C3-0245910DC1A0}"/>
    <dgm:cxn modelId="{A6E4DE50-83E7-41C5-B196-5B4C17E0D8F7}" type="presParOf" srcId="{E00F8C21-8C85-4306-BA77-213FEF83794E}" destId="{6C5A3368-CE40-422F-B26F-E6C451C6F54A}" srcOrd="0" destOrd="0" presId="urn:microsoft.com/office/officeart/2005/8/layout/pyramid3"/>
    <dgm:cxn modelId="{B331AD39-1327-4019-8543-2BC076BB93F6}" type="presParOf" srcId="{6C5A3368-CE40-422F-B26F-E6C451C6F54A}" destId="{999C02AD-5E84-46BD-A24B-264C240971EB}" srcOrd="0" destOrd="0" presId="urn:microsoft.com/office/officeart/2005/8/layout/pyramid3"/>
    <dgm:cxn modelId="{4B55A711-2778-4761-A2EC-0B49E7285A1E}" type="presParOf" srcId="{6C5A3368-CE40-422F-B26F-E6C451C6F54A}" destId="{868D5D1D-3C08-40FC-A9D7-18B8A5B42E76}" srcOrd="1" destOrd="0" presId="urn:microsoft.com/office/officeart/2005/8/layout/pyramid3"/>
    <dgm:cxn modelId="{CD0F602A-C25A-4239-97E6-1B24FD464731}" type="presParOf" srcId="{E00F8C21-8C85-4306-BA77-213FEF83794E}" destId="{7B8C80ED-1CF1-4D86-9EE4-019DEE93099A}" srcOrd="1" destOrd="0" presId="urn:microsoft.com/office/officeart/2005/8/layout/pyramid3"/>
    <dgm:cxn modelId="{9CF43F9A-16B0-47A6-A0FE-361D60F93F81}" type="presParOf" srcId="{7B8C80ED-1CF1-4D86-9EE4-019DEE93099A}" destId="{4E3F48F1-698B-4149-B884-B6B5ED62165A}" srcOrd="0" destOrd="0" presId="urn:microsoft.com/office/officeart/2005/8/layout/pyramid3"/>
    <dgm:cxn modelId="{E4053F21-1C04-4A0B-83E5-168B7E7D075E}" type="presParOf" srcId="{7B8C80ED-1CF1-4D86-9EE4-019DEE93099A}" destId="{9B1CF98E-C77D-4FDE-8F4F-F02DFD54A353}" srcOrd="1" destOrd="0" presId="urn:microsoft.com/office/officeart/2005/8/layout/pyramid3"/>
    <dgm:cxn modelId="{6A7A1A17-EB1D-4633-A9E9-2F75FAECA283}" type="presParOf" srcId="{E00F8C21-8C85-4306-BA77-213FEF83794E}" destId="{729E5212-67A1-4CAD-B376-3DB95B834191}" srcOrd="2" destOrd="0" presId="urn:microsoft.com/office/officeart/2005/8/layout/pyramid3"/>
    <dgm:cxn modelId="{4FFF0044-A1F0-48C5-99AE-8C93D725D076}" type="presParOf" srcId="{729E5212-67A1-4CAD-B376-3DB95B834191}" destId="{40092554-E56F-418F-90C9-A02175EA5E86}" srcOrd="0" destOrd="0" presId="urn:microsoft.com/office/officeart/2005/8/layout/pyramid3"/>
    <dgm:cxn modelId="{23348CD6-D9BF-4F17-A76C-C5DEF6A2CC06}" type="presParOf" srcId="{729E5212-67A1-4CAD-B376-3DB95B834191}" destId="{A0F406D3-8C10-4E20-B645-55265B48E25D}" srcOrd="1" destOrd="0" presId="urn:microsoft.com/office/officeart/2005/8/layout/pyramid3"/>
    <dgm:cxn modelId="{B19BDAB7-7E3F-447B-9E13-F63DF15A7202}" type="presParOf" srcId="{E00F8C21-8C85-4306-BA77-213FEF83794E}" destId="{EFD5CCA3-52C2-4DE4-A533-B8E1D823A670}" srcOrd="3" destOrd="0" presId="urn:microsoft.com/office/officeart/2005/8/layout/pyramid3"/>
    <dgm:cxn modelId="{0EE5166D-2A09-483E-81A0-2411AA0C0A5C}" type="presParOf" srcId="{EFD5CCA3-52C2-4DE4-A533-B8E1D823A670}" destId="{D0A453A7-40AB-4CAF-A084-AA7DC5CA2F1D}" srcOrd="0" destOrd="0" presId="urn:microsoft.com/office/officeart/2005/8/layout/pyramid3"/>
    <dgm:cxn modelId="{C2D9CA92-61B9-466B-8BEC-67E49DBF82B1}" type="presParOf" srcId="{EFD5CCA3-52C2-4DE4-A533-B8E1D823A670}" destId="{AB5FF184-8BCF-46F7-A7FF-A96D53868758}" srcOrd="1" destOrd="0" presId="urn:microsoft.com/office/officeart/2005/8/layout/pyramid3"/>
    <dgm:cxn modelId="{E3893B93-D14B-4403-ADA1-A86E0DB1F511}" type="presParOf" srcId="{E00F8C21-8C85-4306-BA77-213FEF83794E}" destId="{72CD4F9B-3C6B-4D89-B5AA-EE033C70FB1D}" srcOrd="4" destOrd="0" presId="urn:microsoft.com/office/officeart/2005/8/layout/pyramid3"/>
    <dgm:cxn modelId="{9EBBC489-BE1B-4712-B7C8-825CEEF9E5B0}" type="presParOf" srcId="{72CD4F9B-3C6B-4D89-B5AA-EE033C70FB1D}" destId="{0C30934E-BDEE-4D73-A5E7-E6244266A6E6}" srcOrd="0" destOrd="0" presId="urn:microsoft.com/office/officeart/2005/8/layout/pyramid3"/>
    <dgm:cxn modelId="{82796249-AA96-43FD-82BF-A8BF27B75F0B}" type="presParOf" srcId="{72CD4F9B-3C6B-4D89-B5AA-EE033C70FB1D}" destId="{63B11B7C-C87E-4888-918F-E9ADDD9F4CEC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48774-338C-4462-95BD-019680C047DF}">
      <dsp:nvSpPr>
        <dsp:cNvPr id="0" name=""/>
        <dsp:cNvSpPr/>
      </dsp:nvSpPr>
      <dsp:spPr>
        <a:xfrm>
          <a:off x="1031768" y="0"/>
          <a:ext cx="4064000" cy="4064000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E3992-AA0F-4A57-B869-8104AF1D0066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rial" panose="020B0604020202020204" pitchFamily="34" charset="0"/>
              <a:cs typeface="Arial" panose="020B0604020202020204" pitchFamily="34" charset="0"/>
            </a:rPr>
            <a:t>Observers</a:t>
          </a:r>
        </a:p>
      </dsp:txBody>
      <dsp:txXfrm>
        <a:off x="1479451" y="463451"/>
        <a:ext cx="1430218" cy="1430218"/>
      </dsp:txXfrm>
    </dsp:sp>
    <dsp:sp modelId="{F1D938AA-0278-4249-BE91-E57112138917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rial" panose="020B0604020202020204" pitchFamily="34" charset="0"/>
              <a:cs typeface="Arial" panose="020B0604020202020204" pitchFamily="34" charset="0"/>
            </a:rPr>
            <a:t>Leaders</a:t>
          </a:r>
        </a:p>
      </dsp:txBody>
      <dsp:txXfrm>
        <a:off x="3186331" y="463451"/>
        <a:ext cx="1430218" cy="1430218"/>
      </dsp:txXfrm>
    </dsp:sp>
    <dsp:sp modelId="{6BFB1332-C0D1-40BF-842E-01FC67C994E1}">
      <dsp:nvSpPr>
        <dsp:cNvPr id="0" name=""/>
        <dsp:cNvSpPr/>
      </dsp:nvSpPr>
      <dsp:spPr>
        <a:xfrm>
          <a:off x="1391809" y="2104007"/>
          <a:ext cx="1584960" cy="158496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rial" panose="020B0604020202020204" pitchFamily="34" charset="0"/>
              <a:cs typeface="Arial" panose="020B0604020202020204" pitchFamily="34" charset="0"/>
            </a:rPr>
            <a:t>Functionalists</a:t>
          </a:r>
        </a:p>
      </dsp:txBody>
      <dsp:txXfrm>
        <a:off x="1469180" y="2181378"/>
        <a:ext cx="1430218" cy="1430218"/>
      </dsp:txXfrm>
    </dsp:sp>
    <dsp:sp modelId="{E1029B39-3E0B-44F6-8B6B-4593DB2D29F5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rial" panose="020B0604020202020204" pitchFamily="34" charset="0"/>
              <a:cs typeface="Arial" panose="020B0604020202020204" pitchFamily="34" charset="0"/>
            </a:rPr>
            <a:t>Connectors</a:t>
          </a:r>
        </a:p>
      </dsp:txBody>
      <dsp:txXfrm>
        <a:off x="3186331" y="2170331"/>
        <a:ext cx="1430218" cy="1430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C02AD-5E84-46BD-A24B-264C240971EB}">
      <dsp:nvSpPr>
        <dsp:cNvPr id="0" name=""/>
        <dsp:cNvSpPr/>
      </dsp:nvSpPr>
      <dsp:spPr>
        <a:xfrm rot="10800000">
          <a:off x="0" y="0"/>
          <a:ext cx="6096000" cy="812799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latin typeface="Arial" panose="020B0604020202020204" pitchFamily="34" charset="0"/>
              <a:cs typeface="Arial" panose="020B0604020202020204" pitchFamily="34" charset="0"/>
            </a:rPr>
            <a:t>Odeslání</a:t>
          </a:r>
        </a:p>
      </dsp:txBody>
      <dsp:txXfrm rot="-10800000">
        <a:off x="1066799" y="0"/>
        <a:ext cx="3962400" cy="812799"/>
      </dsp:txXfrm>
    </dsp:sp>
    <dsp:sp modelId="{4E3F48F1-698B-4149-B884-B6B5ED62165A}">
      <dsp:nvSpPr>
        <dsp:cNvPr id="0" name=""/>
        <dsp:cNvSpPr/>
      </dsp:nvSpPr>
      <dsp:spPr>
        <a:xfrm rot="10800000">
          <a:off x="609600" y="812800"/>
          <a:ext cx="4876800" cy="812799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latin typeface="Arial" panose="020B0604020202020204" pitchFamily="34" charset="0"/>
              <a:cs typeface="Arial" panose="020B0604020202020204" pitchFamily="34" charset="0"/>
            </a:rPr>
            <a:t>Doručení</a:t>
          </a:r>
        </a:p>
      </dsp:txBody>
      <dsp:txXfrm rot="-10800000">
        <a:off x="1463039" y="812800"/>
        <a:ext cx="3169920" cy="812799"/>
      </dsp:txXfrm>
    </dsp:sp>
    <dsp:sp modelId="{40092554-E56F-418F-90C9-A02175EA5E86}">
      <dsp:nvSpPr>
        <dsp:cNvPr id="0" name=""/>
        <dsp:cNvSpPr/>
      </dsp:nvSpPr>
      <dsp:spPr>
        <a:xfrm rot="10800000">
          <a:off x="1219200" y="1625600"/>
          <a:ext cx="3657600" cy="812799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latin typeface="Arial" panose="020B0604020202020204" pitchFamily="34" charset="0"/>
              <a:cs typeface="Arial" panose="020B0604020202020204" pitchFamily="34" charset="0"/>
            </a:rPr>
            <a:t>Přečtení</a:t>
          </a:r>
        </a:p>
      </dsp:txBody>
      <dsp:txXfrm rot="-10800000">
        <a:off x="1859280" y="1625600"/>
        <a:ext cx="2377440" cy="812799"/>
      </dsp:txXfrm>
    </dsp:sp>
    <dsp:sp modelId="{D0A453A7-40AB-4CAF-A084-AA7DC5CA2F1D}">
      <dsp:nvSpPr>
        <dsp:cNvPr id="0" name=""/>
        <dsp:cNvSpPr/>
      </dsp:nvSpPr>
      <dsp:spPr>
        <a:xfrm rot="10800000">
          <a:off x="1828800" y="2438400"/>
          <a:ext cx="2438400" cy="812799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latin typeface="Arial" panose="020B0604020202020204" pitchFamily="34" charset="0"/>
              <a:cs typeface="Arial" panose="020B0604020202020204" pitchFamily="34" charset="0"/>
            </a:rPr>
            <a:t>Proklik</a:t>
          </a:r>
        </a:p>
      </dsp:txBody>
      <dsp:txXfrm rot="-10800000">
        <a:off x="2255520" y="2438400"/>
        <a:ext cx="1584960" cy="812799"/>
      </dsp:txXfrm>
    </dsp:sp>
    <dsp:sp modelId="{0C30934E-BDEE-4D73-A5E7-E6244266A6E6}">
      <dsp:nvSpPr>
        <dsp:cNvPr id="0" name=""/>
        <dsp:cNvSpPr/>
      </dsp:nvSpPr>
      <dsp:spPr>
        <a:xfrm rot="10800000">
          <a:off x="2438400" y="3251199"/>
          <a:ext cx="1219200" cy="812799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latin typeface="Arial" panose="020B0604020202020204" pitchFamily="34" charset="0"/>
              <a:cs typeface="Arial" panose="020B0604020202020204" pitchFamily="34" charset="0"/>
            </a:rPr>
            <a:t>Konverze</a:t>
          </a:r>
        </a:p>
      </dsp:txBody>
      <dsp:txXfrm rot="-10800000">
        <a:off x="2438400" y="3251199"/>
        <a:ext cx="1219200" cy="812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Marketing a komunikace  3/2017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307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Marketing a komunikace  3/2017 s. 25 –</a:t>
            </a:r>
            <a:r>
              <a:rPr lang="cs-CZ" baseline="0" dirty="0"/>
              <a:t> „Studie pracuje s vlastní segmentací digitální populace. Na základě odpovědí dokáže rozdělit respondenty do čtyř hlavních skupin a to Observers, Leaders, Funkcionalsits, Connectors. Jak názvy vypovídají, je zřejmé, že ne všichni uživatelé se na internetu chovají stejně a zajímají se o stejné věci.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Někdo má digitální chování spojené s vyhledáváním informací, nekdo preferuje sociální interakci, někdo hledá praktické informace o tom jak zapojit chytrou domácnost. Je zajímavé, že v různých regionech světa a ostatně i Evropy, jsou v podílech těchto skupin výrazné rozdíly, což jen potvrzuje, že kulturní a sociální danosti jednotlivých států přetrvávají v různé podobě i v digitální prostředí.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589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74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7730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380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Kleiner</a:t>
            </a:r>
            <a:r>
              <a:rPr lang="cs-CZ" baseline="0" dirty="0"/>
              <a:t> Perkins – Internet trends 2016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150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324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33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470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Zenith advertising</a:t>
            </a:r>
            <a:r>
              <a:rPr lang="cs-CZ" baseline="0" dirty="0"/>
              <a:t> expenditure forecast 2017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95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095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151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http://www.spir.cz/internetova-reklama-hlasi-rekordni-investice-za-lonsky-rok-temer-20-miliard-korun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24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327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719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http://www.inzertnivykony.cz/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172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155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https://www.krutis.com/co-je-to-internetovy-marketing/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113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Přehled</a:t>
            </a:r>
            <a:r>
              <a:rPr lang="cs-CZ" baseline="0" dirty="0"/>
              <a:t> šablon: https://www.templatemonster.com/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4310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1774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99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362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1401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043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3740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995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Více o tom, jak</a:t>
            </a:r>
            <a:r>
              <a:rPr lang="cs-CZ" baseline="0" dirty="0"/>
              <a:t> fungují vyhledávače: </a:t>
            </a:r>
            <a:r>
              <a:rPr lang="cs-CZ" dirty="0"/>
              <a:t>Janouch, 2017 – Internetový</a:t>
            </a:r>
            <a:r>
              <a:rPr lang="cs-CZ" baseline="0" dirty="0"/>
              <a:t> marketing s.29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8742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Více o tom, jak</a:t>
            </a:r>
            <a:r>
              <a:rPr lang="cs-CZ" baseline="0" dirty="0"/>
              <a:t> fungují vyhledávače: </a:t>
            </a:r>
            <a:r>
              <a:rPr lang="cs-CZ" dirty="0"/>
              <a:t>Janouch, 2017 – Internetový</a:t>
            </a:r>
            <a:r>
              <a:rPr lang="cs-CZ" baseline="0" dirty="0"/>
              <a:t> marketing s.29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160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375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8449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Vyzkoušejte o čem lidé mluví pomocí webové</a:t>
            </a:r>
            <a:r>
              <a:rPr lang="cs-CZ" baseline="0" dirty="0"/>
              <a:t> </a:t>
            </a:r>
            <a:r>
              <a:rPr lang="cs-CZ" baseline="0"/>
              <a:t>stránky https://trends.google.cz/trends/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03815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Morgan Stanley Research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53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0639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395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8438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6543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3512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02125-C37C-4A02-98FE-C91C53C72C5A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9294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1690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Pohyb kurzoru mimo stránku,</a:t>
            </a:r>
            <a:r>
              <a:rPr lang="cs-CZ" baseline="0" dirty="0"/>
              <a:t> pohyb po stránce – v moment scrollování</a:t>
            </a:r>
          </a:p>
          <a:p>
            <a:r>
              <a:rPr lang="cs-CZ" baseline="0" dirty="0"/>
              <a:t>Nabídnout můžeme: e-book, věrnostní program, slevu nebo jinou formu podpory prodeje, radu nebo tip.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8568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66% emailů na mobilu a tabletu – Report</a:t>
            </a:r>
            <a:r>
              <a:rPr lang="cs-CZ" baseline="0" dirty="0"/>
              <a:t> Movable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9541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66% emailů na mobilu a tabletu – Report</a:t>
            </a:r>
            <a:r>
              <a:rPr lang="cs-CZ" baseline="0" dirty="0"/>
              <a:t> Movable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5393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Konverze nemusí být cílem newsletteru. Pokud dlouhodobě newsletter zákazník</a:t>
            </a:r>
            <a:r>
              <a:rPr lang="cs-CZ" baseline="0" dirty="0"/>
              <a:t> otevírá, případně se proklikává na web, kde stráví rozumné množství času, je jasné, že newsletter plní funkci zvyšování povědomí o značce. V moment nákupního rozhodnutí pak bude tato dlouhodobá komunikace hrát roli. Newsletter může fungovat jako nástroj budování vztahu.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318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076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721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Page fair reports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49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Marketing a komunikace  3/2017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976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Marketing a komunikace  3/2017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86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93B6F2-BD93-4F2E-BFBE-356C16A30589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41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zertnivykony.cz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mplatemonster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marketer.com/Chart/US-Ad-Blocking-User-Penetration-DesktopLaptop-vs-Smartphone-2014-2018-of-population/204277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latelierweb.ca/en/ad-block-web-advertising-and-seo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3200" b="1" dirty="0">
                <a:solidFill>
                  <a:schemeClr val="bg1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Vývoj a současný stav forem a prostředků marketingu v interaktivním prostředí.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516216" y="3723878"/>
            <a:ext cx="2456055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400" b="1" dirty="0">
                <a:solidFill>
                  <a:srgbClr val="307871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Ing. Martin Klepek, Ph.D.</a:t>
            </a:r>
          </a:p>
          <a:p>
            <a:pPr algn="r"/>
            <a:r>
              <a:rPr lang="cs-CZ" altLang="cs-CZ" sz="1400" dirty="0">
                <a:solidFill>
                  <a:srgbClr val="307871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E-marketing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chování lidí – studie Connected life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588" t="27600" r="24801" b="45100"/>
          <a:stretch/>
        </p:blipFill>
        <p:spPr>
          <a:xfrm>
            <a:off x="42000" y="1347614"/>
            <a:ext cx="907300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92088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chování lidí – denní konzumace médii ve světě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744" t="24100" r="18107" b="12901"/>
          <a:stretch/>
        </p:blipFill>
        <p:spPr>
          <a:xfrm>
            <a:off x="611560" y="843558"/>
            <a:ext cx="725840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chování lidí – studie Connected life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83716813"/>
              </p:ext>
            </p:extLst>
          </p:nvPr>
        </p:nvGraphicFramePr>
        <p:xfrm>
          <a:off x="3491880" y="70318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1347614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Enriqueta" panose="02000000000000000000" pitchFamily="2" charset="0"/>
              </a:rPr>
              <a:t>Behaviorální segmentace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Enriqueta" panose="02000000000000000000" pitchFamily="2" charset="0"/>
              </a:rPr>
              <a:t>Různé proporce  napříč světem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Enriqueta" panose="02000000000000000000" pitchFamily="2" charset="0"/>
              </a:rPr>
              <a:t>Různé proporce napříč Evropou</a:t>
            </a:r>
          </a:p>
        </p:txBody>
      </p:sp>
    </p:spTree>
    <p:extLst>
      <p:ext uri="{BB962C8B-B14F-4D97-AF65-F5344CB8AC3E}">
        <p14:creationId xmlns:p14="http://schemas.microsoft.com/office/powerpoint/2010/main" val="3745112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chování lidí – studie Connected life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059582"/>
            <a:ext cx="8136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Enriqueta" panose="02000000000000000000" pitchFamily="2" charset="0"/>
              </a:rPr>
              <a:t>Závěry studie: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Enriqueta" panose="02000000000000000000" pitchFamily="2" charset="0"/>
              </a:rPr>
              <a:t>Mladí tráví na internetu nejvíce času, ale ve skupině 55-65 je to stále 3,4 hodiny denně!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Enriqueta" panose="02000000000000000000" pitchFamily="2" charset="0"/>
              </a:rPr>
              <a:t>74% lidí denně sleduje televizi.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Enriqueta" panose="02000000000000000000" pitchFamily="2" charset="0"/>
              </a:rPr>
              <a:t>65% sleduje online TV.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Enriqueta" panose="02000000000000000000" pitchFamily="2" charset="0"/>
              </a:rPr>
              <a:t>U tisku je nejpatrnější rozdíl v odklonu od offline formy.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Enriqueta" panose="02000000000000000000" pitchFamily="2" charset="0"/>
              </a:rPr>
              <a:t>Kulturní a sociální danosti jednotlivých států přetrvávají v různé podobě i v digitální prostředí.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>
              <a:latin typeface="Enriqueta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>
              <a:latin typeface="Enriqueta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>
              <a:latin typeface="Enriqueta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>
              <a:latin typeface="Enriqueta" panose="02000000000000000000" pitchFamily="2" charset="0"/>
            </a:endParaRPr>
          </a:p>
        </p:txBody>
      </p:sp>
      <p:pic>
        <p:nvPicPr>
          <p:cNvPr id="5122" name="Picture 2" descr="Výsledek obrázku pro kantar tn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4519"/>
            <a:ext cx="1181066" cy="53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760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600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1st, 2nd, 3rd screen – televize, notebook, mobil</a:t>
            </a:r>
          </a:p>
          <a:p>
            <a:pPr lvl="1"/>
            <a:r>
              <a:rPr lang="cs-CZ" alt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Vše připojeno na internet, často konzumováno najednou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chování lidí</a:t>
            </a:r>
          </a:p>
        </p:txBody>
      </p:sp>
      <p:pic>
        <p:nvPicPr>
          <p:cNvPr id="1026" name="Picture 2" descr="https://i0.wp.com/i.huffpost.com/gen/1182737/thumbs/o-MULTI-SCREEN-VIEWING-CANADA-face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93" y="2102618"/>
            <a:ext cx="3575519" cy="237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ofcom.org.uk/__data/assets/image/0009/13122/1950s-family-blank-lo-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02618"/>
            <a:ext cx="3600400" cy="23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283968" y="3075806"/>
            <a:ext cx="6480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5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chování lidí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F3ED050-C7D8-4258-B588-0F6821E0A93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75606"/>
            <a:ext cx="5328592" cy="27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7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chování lidí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864" t="23400" r="22831" b="14301"/>
          <a:stretch/>
        </p:blipFill>
        <p:spPr>
          <a:xfrm>
            <a:off x="971600" y="703189"/>
            <a:ext cx="6864933" cy="42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20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forem prostředků ve světě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044" t="20601" r="22044" b="17101"/>
          <a:stretch/>
        </p:blipFill>
        <p:spPr>
          <a:xfrm>
            <a:off x="1403648" y="717283"/>
            <a:ext cx="6264696" cy="39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02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chování lidí od produktu ke službám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82" t="19201" r="24012" b="19200"/>
          <a:stretch/>
        </p:blipFill>
        <p:spPr>
          <a:xfrm>
            <a:off x="971600" y="824538"/>
            <a:ext cx="7020780" cy="4320480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3419872" y="1563638"/>
            <a:ext cx="1590133" cy="1123561"/>
            <a:chOff x="3419872" y="1563638"/>
            <a:chExt cx="1590133" cy="1123561"/>
          </a:xfrm>
        </p:grpSpPr>
        <p:sp>
          <p:nvSpPr>
            <p:cNvPr id="2" name="Šipka dolů 1"/>
            <p:cNvSpPr/>
            <p:nvPr/>
          </p:nvSpPr>
          <p:spPr>
            <a:xfrm rot="19800012">
              <a:off x="4721973" y="1823103"/>
              <a:ext cx="288032" cy="8640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3419872" y="1563638"/>
              <a:ext cx="1259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latin typeface="Arial Black" panose="020B0A04020102020204" pitchFamily="34" charset="0"/>
                </a:rPr>
                <a:t>WINAMP</a:t>
              </a:r>
              <a:endParaRPr lang="en-US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726119" y="2070485"/>
            <a:ext cx="2288157" cy="485701"/>
            <a:chOff x="5726119" y="2070485"/>
            <a:chExt cx="2288157" cy="485701"/>
          </a:xfrm>
        </p:grpSpPr>
        <p:sp>
          <p:nvSpPr>
            <p:cNvPr id="8" name="Šipka dolů 7"/>
            <p:cNvSpPr/>
            <p:nvPr/>
          </p:nvSpPr>
          <p:spPr>
            <a:xfrm rot="4266982">
              <a:off x="6014151" y="1980122"/>
              <a:ext cx="288032" cy="8640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613572" y="2070485"/>
              <a:ext cx="1400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latin typeface="Arial Black" panose="020B0A04020102020204" pitchFamily="34" charset="0"/>
                </a:rPr>
                <a:t>NAPSTER</a:t>
              </a:r>
              <a:endParaRPr lang="en-US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544881" y="3210269"/>
            <a:ext cx="2599119" cy="1111391"/>
            <a:chOff x="6544881" y="3210269"/>
            <a:chExt cx="2599119" cy="1111391"/>
          </a:xfrm>
        </p:grpSpPr>
        <p:sp>
          <p:nvSpPr>
            <p:cNvPr id="13" name="Šipka dolů 12"/>
            <p:cNvSpPr/>
            <p:nvPr/>
          </p:nvSpPr>
          <p:spPr>
            <a:xfrm rot="3299750">
              <a:off x="7237312" y="3341197"/>
              <a:ext cx="288032" cy="16728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7849607" y="3210269"/>
              <a:ext cx="1294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latin typeface="Arial Black" panose="020B0A04020102020204" pitchFamily="34" charset="0"/>
                </a:rPr>
                <a:t>SPOTIFY</a:t>
              </a:r>
              <a:endParaRPr lang="en-US" b="1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04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forem prostředků ve světě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632" t="18200" r="28337" b="21600"/>
          <a:stretch/>
        </p:blipFill>
        <p:spPr>
          <a:xfrm>
            <a:off x="611560" y="675755"/>
            <a:ext cx="7848872" cy="43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7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Návaznost na první přednášku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Vývoj prostředků e-marketingu ve světě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Vývoj prostředků e-marketingu u nás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Nástroje e-marketingu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První úkol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Obsah přednášky</a:t>
            </a: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84076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forem prostředků ve světě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651" t="21301" r="22438" b="15001"/>
          <a:stretch/>
        </p:blipFill>
        <p:spPr>
          <a:xfrm>
            <a:off x="1043608" y="702043"/>
            <a:ext cx="6840760" cy="43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56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68052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forem prostředků v ČR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3F5516A-0CE7-B44C-85A6-4AD9A429EFA6}"/>
              </a:ext>
            </a:extLst>
          </p:cNvPr>
          <p:cNvSpPr txBox="1">
            <a:spLocks/>
          </p:cNvSpPr>
          <p:nvPr/>
        </p:nvSpPr>
        <p:spPr>
          <a:xfrm>
            <a:off x="329176" y="914061"/>
            <a:ext cx="4222161" cy="47045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České republice je v porovnání s globálními statistikami v popředí stále televize, ve které utratí inzerenti ročně přes 57 miliard korun.</a:t>
            </a:r>
          </a:p>
          <a:p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druhém místě je internet, který je následován tiskem a rádiem.</a:t>
            </a:r>
          </a:p>
          <a:p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Všudypřítomné billboardy, plakáty, </a:t>
            </a:r>
            <a:r>
              <a:rPr lang="cs-CZ" sz="20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citylighty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další reklamu OOH (</a:t>
            </a:r>
            <a:r>
              <a:rPr lang="cs-CZ" sz="20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využili inzerenti v hodnotě přes 5 miliard.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BE1CD6A5-47A4-0B4D-A70D-58075657C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3928" y="1131590"/>
            <a:ext cx="5641423" cy="32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6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8352928" cy="507703"/>
          </a:xfrm>
        </p:spPr>
        <p:txBody>
          <a:bodyPr/>
          <a:lstStyle/>
          <a:p>
            <a:r>
              <a:rPr lang="cs-CZ" sz="2000" b="1" dirty="0">
                <a:latin typeface="Enriqueta" panose="02000000000000000000" pitchFamily="2" charset="0"/>
              </a:rPr>
              <a:t>Vývoj celkových výdajů do internetové inzerce v mld. Kč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37BA4D-75EA-1D45-9E3F-80D120C8A33A}"/>
              </a:ext>
            </a:extLst>
          </p:cNvPr>
          <p:cNvSpPr txBox="1"/>
          <p:nvPr/>
        </p:nvSpPr>
        <p:spPr>
          <a:xfrm>
            <a:off x="3275855" y="4743390"/>
            <a:ext cx="212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i="1" dirty="0"/>
              <a:t>Zdroj: </a:t>
            </a:r>
            <a:r>
              <a:rPr lang="cs-CZ" sz="1000" dirty="0">
                <a:hlinkClick r:id="rId3"/>
              </a:rPr>
              <a:t>http://www.inzertnivykony.cz/</a:t>
            </a:r>
            <a:endParaRPr lang="cs-CZ" sz="1000" dirty="0"/>
          </a:p>
          <a:p>
            <a:endParaRPr lang="en-US" sz="1000" i="1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7A01F01F-93CD-514B-A13A-8E3A419EE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576" y="587464"/>
            <a:ext cx="6972720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63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04056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forem prostředků v ČR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B4068DC3-3C69-B240-8F48-3684BF058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983" y="703189"/>
            <a:ext cx="3894267" cy="3894267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00B29BC-579B-D145-B961-D1568EC0D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47864" y="1131590"/>
            <a:ext cx="5351938" cy="30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16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04056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Nativní reklama</a:t>
            </a:r>
          </a:p>
        </p:txBody>
      </p:sp>
      <p:pic>
        <p:nvPicPr>
          <p:cNvPr id="2050" name="Picture 2" descr="Nativní reklama | Petr Jiránek">
            <a:extLst>
              <a:ext uri="{FF2B5EF4-FFF2-40B4-BE49-F238E27FC236}">
                <a16:creationId xmlns:a16="http://schemas.microsoft.com/office/drawing/2014/main" id="{800EE1FA-1C19-A645-B76D-B02662AF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4" y="843558"/>
            <a:ext cx="4114632" cy="35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32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forem prostředků v ČR</a:t>
            </a:r>
          </a:p>
        </p:txBody>
      </p:sp>
      <p:pic>
        <p:nvPicPr>
          <p:cNvPr id="1026" name="Picture 2" descr="http://www.inzertnivykony.cz/images/2017/graph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5566"/>
            <a:ext cx="7920880" cy="410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20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600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Webová stránka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Sociální média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SEO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Mobilní marketing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Webináře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Obsahový marketing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Online reklamy</a:t>
            </a:r>
          </a:p>
          <a:p>
            <a:r>
              <a:rPr lang="cs-CZ" altLang="cs-CZ" sz="2000" b="1" dirty="0" err="1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Emailing</a:t>
            </a:r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Nástroje e-marketingu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D0E481-78DF-4237-BB5A-123C48808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78864"/>
            <a:ext cx="4968552" cy="36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01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20080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Marketingová komunikace na internetu</a:t>
            </a:r>
          </a:p>
        </p:txBody>
      </p:sp>
      <p:pic>
        <p:nvPicPr>
          <p:cNvPr id="1026" name="Picture 2" descr="Rozdělení internetového marketingu v roce 2007, Kruti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3189"/>
            <a:ext cx="6840760" cy="435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68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Ústřední nástroj marketingové komunikace na internetu.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Je na ni navázáno mnoho dalších nástrojů e-marketingu.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SEO – bez webu není co optimalizovat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PPC – bez webu není kam zákazníky směřovat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Sociální média – můžeme zde fungovat bez webu?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Pro e-commerce také místo, kde dochází k transakci.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Web je novodobá výkladní skříň značky.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Ceny webové stránky se díky různým technologiím výrazně liší.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Web postavený od nuly (v kódu je pouze to co potřebujete)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Řešení postavené na </a:t>
            </a:r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  <a:hlinkClick r:id="rId3"/>
              </a:rPr>
              <a:t>šabloně</a:t>
            </a:r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 (wordpress, joomla, prestashop, woocommerce)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Webová stránka</a:t>
            </a:r>
          </a:p>
        </p:txBody>
      </p:sp>
    </p:spTree>
    <p:extLst>
      <p:ext uri="{BB962C8B-B14F-4D97-AF65-F5344CB8AC3E}">
        <p14:creationId xmlns:p14="http://schemas.microsoft.com/office/powerpoint/2010/main" val="752745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16835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Prosazuje se uživatelské testování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Kvalitativní rozhovory a focus group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Card-sorting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Kvantitativní testy použitelnosti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Eyetrackingové a mousetrackingové studie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A/B testování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Se všemi těmito metodami roste efektivita webu, ale zároveň také náklady na pořízení stránky.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488832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Webová stránka – trendy při tvorbě webu</a:t>
            </a:r>
          </a:p>
        </p:txBody>
      </p:sp>
      <p:pic>
        <p:nvPicPr>
          <p:cNvPr id="3074" name="Picture 2" descr="http://www.fostermilo.com/images/IMG_7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511" y="1131590"/>
            <a:ext cx="2256185" cy="180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87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600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Přístup na internet – v roce 2000 cca 361 mil. lidí, v roce 2014 cca 3 mld., dnes cca polovina světa, v Evropě skoro 80%. </a:t>
            </a:r>
          </a:p>
          <a:p>
            <a:r>
              <a:rPr lang="cs-CZ" sz="28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Na internetu strávíme průměrně přes 1900 minut měsíčně. </a:t>
            </a:r>
          </a:p>
          <a:p>
            <a:r>
              <a:rPr lang="cs-CZ" sz="28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Na </a:t>
            </a:r>
            <a:r>
              <a:rPr lang="cs-CZ" sz="2800" b="1" u="sng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internetu nakupujeme </a:t>
            </a:r>
            <a:endParaRPr lang="cs-CZ" sz="28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pPr lvl="1"/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 roce 2015 v ČR obchod za 81 mld. Kč</a:t>
            </a:r>
          </a:p>
          <a:p>
            <a:pPr lvl="1"/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 roce 2020 v ČR obchod za 196 mld. Kč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Návaznost na první přednášku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F2197E3-8DBC-FE4A-B1FE-247923AF891A}"/>
              </a:ext>
            </a:extLst>
          </p:cNvPr>
          <p:cNvSpPr txBox="1"/>
          <p:nvPr/>
        </p:nvSpPr>
        <p:spPr>
          <a:xfrm>
            <a:off x="4860032" y="4731990"/>
            <a:ext cx="46085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www.ekontech.cz</a:t>
            </a:r>
            <a:r>
              <a:rPr lang="cs-CZ" sz="1050" dirty="0"/>
              <a:t>/</a:t>
            </a:r>
            <a:r>
              <a:rPr lang="cs-CZ" sz="1050" dirty="0" err="1"/>
              <a:t>clanek</a:t>
            </a:r>
            <a:r>
              <a:rPr lang="cs-CZ" sz="1050" dirty="0"/>
              <a:t>/pro-e-commerce-byl-rok-2020-rekordni</a:t>
            </a:r>
          </a:p>
        </p:txBody>
      </p:sp>
    </p:spTree>
    <p:extLst>
      <p:ext uri="{BB962C8B-B14F-4D97-AF65-F5344CB8AC3E}">
        <p14:creationId xmlns:p14="http://schemas.microsoft.com/office/powerpoint/2010/main" val="5282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Sociální média</a:t>
            </a:r>
          </a:p>
        </p:txBody>
      </p:sp>
      <p:pic>
        <p:nvPicPr>
          <p:cNvPr id="2" name="Picture 2" descr="Social media landscape [20]. | Download Scientific Diagram">
            <a:extLst>
              <a:ext uri="{FF2B5EF4-FFF2-40B4-BE49-F238E27FC236}">
                <a16:creationId xmlns:a16="http://schemas.microsoft.com/office/drawing/2014/main" id="{1F1FAF9F-7371-4140-A679-EBB2CD4CB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0"/>
            <a:ext cx="51181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51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Sociální média a marketéři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098" t="20601" r="20469" b="11841"/>
          <a:stretch/>
        </p:blipFill>
        <p:spPr>
          <a:xfrm>
            <a:off x="1403648" y="703189"/>
            <a:ext cx="6336704" cy="398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6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Paid – Earned - Owned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Rozdělení sociálních médií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Sociální sítě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Obsahové komunity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Virtuální herní světy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Virtuální sociální světy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Blogy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Kolaborativní projekty</a:t>
            </a:r>
          </a:p>
          <a:p>
            <a:pPr lvl="1"/>
            <a:endParaRPr lang="cs-CZ" sz="16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Sociální média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131" t="54200" r="29131" b="23401"/>
          <a:stretch/>
        </p:blipFill>
        <p:spPr>
          <a:xfrm rot="19689281">
            <a:off x="3446049" y="2144101"/>
            <a:ext cx="5976575" cy="18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00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Sociální média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863" t="19201" r="23225" b="16400"/>
          <a:stretch/>
        </p:blipFill>
        <p:spPr>
          <a:xfrm>
            <a:off x="1331640" y="733659"/>
            <a:ext cx="6192688" cy="40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32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Sociální média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0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2355726"/>
            <a:ext cx="8280920" cy="18002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cs-CZ" sz="28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Než dočtete do konce tuto krátkou větu, lidé po celé planetě v nejpopulárnějším vyhledávači Google zadají okolo 315 000 dotazů k vyhledání. Za měsíc je to 167 miliard dotazů a za rok okolo dvou trilionů!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20080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SEO – optimalizace webu pro vyhledávače</a:t>
            </a:r>
          </a:p>
        </p:txBody>
      </p:sp>
    </p:spTree>
    <p:extLst>
      <p:ext uri="{BB962C8B-B14F-4D97-AF65-F5344CB8AC3E}">
        <p14:creationId xmlns:p14="http://schemas.microsoft.com/office/powerpoint/2010/main" val="1979902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Vyhledávače obsahují: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Porgramy pro procházení stránek (Crawling)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Programy pro indexaci stránek (Indexing)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Algoritmy pro řazení stránek (Ranking)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Databáze stránek a dokumentů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Řada informací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Google má proto datacentra po celém světě plné serverů a diskových polí.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20080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SEO – optimalizace webu pro vyhledávače</a:t>
            </a:r>
          </a:p>
        </p:txBody>
      </p:sp>
    </p:spTree>
    <p:extLst>
      <p:ext uri="{BB962C8B-B14F-4D97-AF65-F5344CB8AC3E}">
        <p14:creationId xmlns:p14="http://schemas.microsoft.com/office/powerpoint/2010/main" val="720084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67544" y="915566"/>
            <a:ext cx="8280920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Optimalizovaná stránka má větší šanci umístit se výše ve výsledcích vyhledávání.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75% uživatelů nikdy nenahlédne na druhou stránku výsledků vyhledávání.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Probíhá pomocí úpravy html kódu, ze kterého Crawlers čerpají informace pro indexaci informací na webu.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Pozice ve vyhledávači nelze garantovat! Pokud vám někdy někdo toto nabídne, nemluví pravdu!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Být vysoko je jedna věc, ale je nutné být vysoko také při vysoce konverzních klíčových slovech. Tam je ovšem konkurence největší.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20080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SEO – optimalizace webu pro vyhledávače</a:t>
            </a:r>
          </a:p>
        </p:txBody>
      </p:sp>
    </p:spTree>
    <p:extLst>
      <p:ext uri="{BB962C8B-B14F-4D97-AF65-F5344CB8AC3E}">
        <p14:creationId xmlns:p14="http://schemas.microsoft.com/office/powerpoint/2010/main" val="3345717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Vytvářet stránku primárně pro uživatele, ne pro vyhledávače. 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Neklamat návštěvníky stránky. 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Vyhnout se trikům pro vylepšení pozice ve vyhledávačích. 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Zamyslet se nad tím, co dělá stránku unikátní a udělat ji opravdu výjimečnou v daném oboru.</a:t>
            </a: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20080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SEO – doporučení od vyhledávače Google</a:t>
            </a:r>
          </a:p>
        </p:txBody>
      </p:sp>
    </p:spTree>
    <p:extLst>
      <p:ext uri="{BB962C8B-B14F-4D97-AF65-F5344CB8AC3E}">
        <p14:creationId xmlns:p14="http://schemas.microsoft.com/office/powerpoint/2010/main" val="690236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72716" y="915566"/>
            <a:ext cx="8280920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1 proč se kočky bojí okurek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2 proč je moře slané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3 proč být právníkem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4 proč stojí plameňák na jedné noze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5 proč se slaví velikonoce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6 proč a jak psychosomatika funguje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7 proč nepít mléko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8 proč se kopí seno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9 proč mi nerostou vousy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10 proč jsou v sýru díry</a:t>
            </a: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20080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SEO – co  lidé hledají :-D</a:t>
            </a:r>
          </a:p>
        </p:txBody>
      </p:sp>
      <p:pic>
        <p:nvPicPr>
          <p:cNvPr id="6146" name="Picture 2" descr="https://gonnagan.files.wordpress.com/2012/03/facepalm.jpg?w=6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962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828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600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Benefity: </a:t>
            </a:r>
            <a:r>
              <a:rPr lang="cs-CZ" sz="2000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globální dosah, nižší náklady, lehce sledovatelné a měřitelné výsledky, 24 hodinový marketing, personalizace, marketing jeden na jednoho, zajímavější kampaně, lepší míra konverze.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Nevýhody: </a:t>
            </a:r>
            <a:r>
              <a:rPr lang="cs-CZ" sz="2000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upřednostňování krátkodobých metrik a okamžitých prodejů, falšování dat, umělé návštěvy, obrovská konkurence, zobrazení </a:t>
            </a:r>
            <a:r>
              <a:rPr lang="cs-CZ" sz="2000" dirty="0" err="1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vs</a:t>
            </a:r>
            <a:r>
              <a:rPr lang="cs-CZ" sz="2000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 vnímání.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Návaznost na první přednášku</a:t>
            </a:r>
          </a:p>
        </p:txBody>
      </p:sp>
    </p:spTree>
    <p:extLst>
      <p:ext uri="{BB962C8B-B14F-4D97-AF65-F5344CB8AC3E}">
        <p14:creationId xmlns:p14="http://schemas.microsoft.com/office/powerpoint/2010/main" val="364085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12068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Mobilní marketing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439" t="23400" r="22831" b="17100"/>
          <a:stretch/>
        </p:blipFill>
        <p:spPr>
          <a:xfrm>
            <a:off x="1187624" y="703189"/>
            <a:ext cx="6408712" cy="39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4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280920" cy="396044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Komunikace a propagace prostřednictvím chytrého telefonu, mobilního telefonu nebo tabletu. 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Odlišením je mobilita zařízení, na kterém je komuniakce zobrazena.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Jedná se o statické nebo dynamické reklamy, SMS nebo MMS.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 poslední době jsou populární geolokační služby, které do sebe imlementují sociální sítě.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Reklama v zařízení tak využije aktuální polohy člověka.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Neustálé připojení mobilního telefonu k internetu.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Stírá se rozdíl mezi mobilním marketingem a marketingovou komunikací na sociálních sítích a online reklamou.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120680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Mobilní marketing</a:t>
            </a:r>
          </a:p>
        </p:txBody>
      </p:sp>
    </p:spTree>
    <p:extLst>
      <p:ext uri="{BB962C8B-B14F-4D97-AF65-F5344CB8AC3E}">
        <p14:creationId xmlns:p14="http://schemas.microsoft.com/office/powerpoint/2010/main" val="29981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280920" cy="410445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Vysoce účinný nástroj u produktů se kterými je spojena určitá </a:t>
            </a:r>
            <a:r>
              <a:rPr lang="cs-CZ" sz="2000" b="1" u="sng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expertní znalost</a:t>
            </a:r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: konzultační služby, finanční služby, koučování a mentorování, vzdělávání, průmyslová odvětví na B2B trhu, webdesign a IT obecně.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Možný prostředek pro překonání nehmatatelnosti služby – vyzkoušení zdarma.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U složitých produktů nástroj vysvětlení problematiky a popis hodnoty a přínosů pro zákazníka.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Efektivní na B2B trhu jako nástroj získávání zpětné vazby.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Při registraci je možné získávat další emailové adresy a rozšiřovat emailingový list.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Během webináře může docházet k interakci.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Webináře</a:t>
            </a:r>
          </a:p>
        </p:txBody>
      </p:sp>
    </p:spTree>
    <p:extLst>
      <p:ext uri="{BB962C8B-B14F-4D97-AF65-F5344CB8AC3E}">
        <p14:creationId xmlns:p14="http://schemas.microsoft.com/office/powerpoint/2010/main" val="404812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 novém prostředí, kde se firmy a značky stávají mediálními společnostmi s přímým dosahem na své zákazníky je kvalitní obsah velmi důležitý.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Nemůže ovšem fungovat odděleně od dalších nástrojů jako je linkbuilding, SEO, PPC, remarketing a sociální sítě.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„Interaktivní obsah v sobě spojuje životně důležité prvky pro business: přitahuje publikum, zvyšuje odezvu na sdělení, podporuje návštěvnost webových stránek a má vyšší konverzní poměr“    Agentura ResultsFirst (San Jose)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Kalkulačky, formuláře, automatické výpočty, zájmové mapy, geolokace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Obsahový marketing – spíše obsahová strategie</a:t>
            </a:r>
          </a:p>
        </p:txBody>
      </p:sp>
    </p:spTree>
    <p:extLst>
      <p:ext uri="{BB962C8B-B14F-4D97-AF65-F5344CB8AC3E}">
        <p14:creationId xmlns:p14="http://schemas.microsoft.com/office/powerpoint/2010/main" val="4101572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Plošná reklama – vůbec první reklama, která se objevila na internetu: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Bannery, popupy, buttons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Zápisy do katalogů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PPC – pay per click systémy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Adwords – nejrozšířenější reklamní síť od sloečnosti Google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Sklik – statečně bojující český konkurent Seznam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Etarget – kumuluje velké zpravodajské a zájmové portály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Facebook – nový a rychle rostoucí prostor pro online reklamu</a:t>
            </a:r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Online reklama</a:t>
            </a:r>
          </a:p>
        </p:txBody>
      </p:sp>
    </p:spTree>
    <p:extLst>
      <p:ext uri="{BB962C8B-B14F-4D97-AF65-F5344CB8AC3E}">
        <p14:creationId xmlns:p14="http://schemas.microsoft.com/office/powerpoint/2010/main" val="3417955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80219"/>
            <a:ext cx="2513736" cy="612563"/>
          </a:xfrm>
        </p:spPr>
        <p:txBody>
          <a:bodyPr>
            <a:normAutofit fontScale="90000"/>
          </a:bodyPr>
          <a:lstStyle/>
          <a:p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Remarketing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l="22795" t="18387" r="23978" b="20894"/>
          <a:stretch/>
        </p:blipFill>
        <p:spPr>
          <a:xfrm>
            <a:off x="5482000" y="1367585"/>
            <a:ext cx="3257077" cy="209005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72" y="1286061"/>
            <a:ext cx="3870932" cy="294253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/>
          <a:srcRect l="18888" t="11852" r="19479" b="19135"/>
          <a:stretch/>
        </p:blipFill>
        <p:spPr>
          <a:xfrm>
            <a:off x="411480" y="1489169"/>
            <a:ext cx="3362996" cy="21181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2" y="1286061"/>
            <a:ext cx="3870932" cy="2942537"/>
          </a:xfrm>
          <a:prstGeom prst="rect">
            <a:avLst/>
          </a:prstGeom>
        </p:spPr>
      </p:pic>
      <p:sp>
        <p:nvSpPr>
          <p:cNvPr id="15" name="Šipka doprava 14"/>
          <p:cNvSpPr/>
          <p:nvPr/>
        </p:nvSpPr>
        <p:spPr>
          <a:xfrm>
            <a:off x="4174173" y="1489169"/>
            <a:ext cx="834361" cy="398798"/>
          </a:xfrm>
          <a:prstGeom prst="rightArrow">
            <a:avLst/>
          </a:prstGeom>
          <a:gradFill flip="none" rotWithShape="1">
            <a:gsLst>
              <a:gs pos="0">
                <a:srgbClr val="598B91">
                  <a:shade val="30000"/>
                  <a:satMod val="115000"/>
                </a:srgbClr>
              </a:gs>
              <a:gs pos="50000">
                <a:srgbClr val="598B91">
                  <a:shade val="67500"/>
                  <a:satMod val="115000"/>
                </a:srgbClr>
              </a:gs>
              <a:gs pos="100000">
                <a:srgbClr val="598B91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Šipka doprava 15"/>
          <p:cNvSpPr/>
          <p:nvPr/>
        </p:nvSpPr>
        <p:spPr>
          <a:xfrm rot="10800000">
            <a:off x="4174172" y="3058844"/>
            <a:ext cx="834361" cy="398798"/>
          </a:xfrm>
          <a:prstGeom prst="rightArrow">
            <a:avLst/>
          </a:prstGeom>
          <a:gradFill flip="none" rotWithShape="1">
            <a:gsLst>
              <a:gs pos="0">
                <a:srgbClr val="598B91">
                  <a:shade val="30000"/>
                  <a:satMod val="115000"/>
                </a:srgbClr>
              </a:gs>
              <a:gs pos="50000">
                <a:srgbClr val="598B91">
                  <a:shade val="67500"/>
                  <a:satMod val="115000"/>
                </a:srgbClr>
              </a:gs>
              <a:gs pos="100000">
                <a:srgbClr val="598B91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bdélník s odříznutým jedním rohem 16"/>
          <p:cNvSpPr/>
          <p:nvPr/>
        </p:nvSpPr>
        <p:spPr>
          <a:xfrm>
            <a:off x="1812529" y="425127"/>
            <a:ext cx="519279" cy="677732"/>
          </a:xfrm>
          <a:prstGeom prst="snip1Rect">
            <a:avLst/>
          </a:prstGeom>
          <a:gradFill flip="none" rotWithShape="1">
            <a:gsLst>
              <a:gs pos="0">
                <a:srgbClr val="598B91">
                  <a:shade val="30000"/>
                  <a:satMod val="115000"/>
                </a:srgbClr>
              </a:gs>
              <a:gs pos="50000">
                <a:srgbClr val="598B91">
                  <a:shade val="67500"/>
                  <a:satMod val="115000"/>
                </a:srgbClr>
              </a:gs>
              <a:gs pos="100000">
                <a:srgbClr val="598B91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ID</a:t>
            </a:r>
          </a:p>
        </p:txBody>
      </p:sp>
      <p:sp>
        <p:nvSpPr>
          <p:cNvPr id="18" name="Ovál 17"/>
          <p:cNvSpPr/>
          <p:nvPr/>
        </p:nvSpPr>
        <p:spPr>
          <a:xfrm>
            <a:off x="7110538" y="2134539"/>
            <a:ext cx="1699976" cy="1633327"/>
          </a:xfrm>
          <a:prstGeom prst="ellipse">
            <a:avLst/>
          </a:prstGeom>
          <a:noFill/>
          <a:ln w="57150">
            <a:solidFill>
              <a:srgbClr val="0F5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138150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55104 0.002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4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39140" y="978340"/>
            <a:ext cx="3456384" cy="360717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6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používáním video formátů roste otázka zda je nutné vytvářet pro online speciální spoty, nebo zda postačí použít ty původně Televizní.</a:t>
            </a:r>
          </a:p>
          <a:p>
            <a:r>
              <a:rPr lang="cs-CZ" sz="16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internetu se reklamě můžeme vyhnout mnohem snadněji jelikož sami aktivně můžeme přeskakovat. Získat pozornost zákazníka je tak mnohem složitější a musí k tomu dojít již v prvních vteřinách videa. Oproti televizi tak k upoutání pozornosti nemáme obecně tolik prostoru.</a:t>
            </a: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Online video reklama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DA9BC33-AF00-3C40-BADE-D25AD24B7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524" y="1131590"/>
            <a:ext cx="4974002" cy="28083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841A53-C9AC-7B4F-B88D-CF71099C3A5F}"/>
              </a:ext>
            </a:extLst>
          </p:cNvPr>
          <p:cNvSpPr txBox="1"/>
          <p:nvPr/>
        </p:nvSpPr>
        <p:spPr>
          <a:xfrm>
            <a:off x="4139952" y="4031522"/>
            <a:ext cx="42851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i="1" dirty="0"/>
              <a:t>Zdroj: </a:t>
            </a:r>
            <a:r>
              <a:rPr lang="cs-CZ" sz="1000" dirty="0">
                <a:hlinkClick r:id="" action="ppaction://noaction"/>
              </a:rPr>
              <a:t>https://www.iab.it/wp-content/uploads/2018/03/IAB-Europe-Attitudes-</a:t>
            </a:r>
          </a:p>
          <a:p>
            <a:r>
              <a:rPr lang="cs-CZ" sz="1000" dirty="0">
                <a:hlinkClick r:id="" action="ppaction://noaction"/>
              </a:rPr>
              <a:t>to-Digital-Video-Advertising-report-March-2018.pdf</a:t>
            </a:r>
            <a:endParaRPr lang="cs-CZ" sz="1000" dirty="0"/>
          </a:p>
          <a:p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294738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Kvalitní a aktualizovaná databáze je jen základ.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Trendem při získávání kontaktů jsou pop-up okna, nebo také lightboxy.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Podle výzkumů pomáhají budovat databázi až desetkrát rychleji.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Tradiční způsoby registrace schované někde v záhlaví nebo patičce nejsou spotřebitelé ochotni na webu hledat.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Možné nastavit při pohybu mimo stránku, nebo při scrollování.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Kdy to bude efektivnější?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Co můžeme nabídnout výměnou za email?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34481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Emailové kampaně – získávání kontaktů</a:t>
            </a:r>
          </a:p>
        </p:txBody>
      </p:sp>
    </p:spTree>
    <p:extLst>
      <p:ext uri="{BB962C8B-B14F-4D97-AF65-F5344CB8AC3E}">
        <p14:creationId xmlns:p14="http://schemas.microsoft.com/office/powerpoint/2010/main" val="3658882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Specificky, jednoduše, bez většího  množství textu.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66% emailů je přečteno na mobilu nebo tabletu.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Příjemce očekává, že bude moci služby a produkty rovnou poptávat případně nakoupit.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Sledování chování pomocí trackování je samozřejmostí: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Neotevřené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Přečtené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Prokliky</a:t>
            </a:r>
          </a:p>
          <a:p>
            <a:pPr lvl="1"/>
            <a:r>
              <a:rPr 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Odhlášení z odběru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Pokročilejší integrace s Google Analytics umožní identifikovat také následné chování na webové stránce.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34481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Emailové kampaně – zasílání informací</a:t>
            </a:r>
          </a:p>
        </p:txBody>
      </p:sp>
      <p:pic>
        <p:nvPicPr>
          <p:cNvPr id="4098" name="Picture 2" descr="Výsledek obrázku pro awebe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03" y="3539968"/>
            <a:ext cx="1464097" cy="4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mailchimp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721" y="3078790"/>
            <a:ext cx="1632224" cy="48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ýsledek obrázku pro ecomail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61" y="3020788"/>
            <a:ext cx="1698628" cy="38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ýsledek obrázku pro smore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49" y="321188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640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34481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Emailové kampaně – cíle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73397884"/>
              </p:ext>
            </p:extLst>
          </p:nvPr>
        </p:nvGraphicFramePr>
        <p:xfrm>
          <a:off x="1619672" y="71350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7318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Česká e-</a:t>
            </a:r>
            <a:r>
              <a:rPr lang="cs-CZ" b="1" dirty="0" err="1">
                <a:latin typeface="Enriqueta" panose="02000000000000000000" pitchFamily="2" charset="0"/>
              </a:rPr>
              <a:t>commerce</a:t>
            </a:r>
            <a:r>
              <a:rPr lang="cs-CZ" b="1" dirty="0">
                <a:latin typeface="Enriqueta" panose="02000000000000000000" pitchFamily="2" charset="0"/>
              </a:rPr>
              <a:t> aktuálně (2020)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7216F8D-D044-EB42-9190-2D275767944D}"/>
              </a:ext>
            </a:extLst>
          </p:cNvPr>
          <p:cNvSpPr txBox="1"/>
          <p:nvPr/>
        </p:nvSpPr>
        <p:spPr>
          <a:xfrm>
            <a:off x="7245139" y="473199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</a:t>
            </a:r>
            <a:r>
              <a:rPr lang="cs-CZ" sz="1100" dirty="0" err="1"/>
              <a:t>ceska-ecommerce.cz</a:t>
            </a:r>
            <a:endParaRPr lang="cs-CZ" sz="11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ADFB6B3-63A4-F84D-AA05-64B5676B1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6" y="1275606"/>
            <a:ext cx="9144000" cy="27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13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280920" cy="424847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Forma emailové kampaně pro odběratele (subscribers).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Je to marketingová komunikaci se svolením, co se práva týká, jde o obchodní sdělení a proto je nutné dodržet zákon č. 448/2004 Sb.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Cílem je prodej, podpora značky nebo budování vztahu.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 propojení na data o nákupech je možné dojít k vysoce personalizovanému obsahu.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Výhodou je automatizace, segmentace příjemců, napojení na předchozí akce, shromažďování dat o zákaznících.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Konverze v newsletterech bývá v nižších procentech ale nemusí to znamenat neefektivitu. Nezapomínejme na brand!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Funguje u produktů jako jsou: knihy, oblečení, domácnost.</a:t>
            </a: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Součástí </a:t>
            </a:r>
            <a:r>
              <a:rPr lang="cs-CZ" b="1" dirty="0" err="1">
                <a:latin typeface="Enriqueta" panose="02000000000000000000" pitchFamily="2" charset="0"/>
              </a:rPr>
              <a:t>Emailingu</a:t>
            </a:r>
            <a:r>
              <a:rPr lang="cs-CZ" b="1" dirty="0">
                <a:latin typeface="Enriqueta" panose="02000000000000000000" pitchFamily="2" charset="0"/>
              </a:rPr>
              <a:t> je také </a:t>
            </a:r>
            <a:r>
              <a:rPr lang="cs-CZ" b="1" dirty="0" err="1">
                <a:latin typeface="Enriqueta" panose="02000000000000000000" pitchFamily="2" charset="0"/>
              </a:rPr>
              <a:t>Newsletter</a:t>
            </a:r>
            <a:endParaRPr lang="cs-CZ" b="1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7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4248472" cy="3600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Jednou z kategorií, která se v současném stavu světa neobejde bez e-marketingu je e-commerce </a:t>
            </a:r>
          </a:p>
          <a:p>
            <a:r>
              <a:rPr 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Vidíme některé zřetelné trendy:</a:t>
            </a:r>
          </a:p>
          <a:p>
            <a:r>
              <a:rPr lang="cs-CZ" sz="2000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E-commerce ukrajuje offline</a:t>
            </a:r>
          </a:p>
          <a:p>
            <a:r>
              <a:rPr lang="cs-CZ" sz="2000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Roste segment B2B e-commerce</a:t>
            </a:r>
          </a:p>
          <a:p>
            <a:r>
              <a:rPr lang="cs-CZ" sz="2000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Někteří rostou rychleji</a:t>
            </a:r>
          </a:p>
          <a:p>
            <a:endParaRPr lang="cs-CZ" sz="2000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v oblasti e-commerce</a:t>
            </a:r>
          </a:p>
        </p:txBody>
      </p:sp>
      <p:pic>
        <p:nvPicPr>
          <p:cNvPr id="5" name="Picture 2" descr="VÃ½sledek obrÃ¡zku pro alibaba amazon ebay market share">
            <a:extLst>
              <a:ext uri="{FF2B5EF4-FFF2-40B4-BE49-F238E27FC236}">
                <a16:creationId xmlns:a16="http://schemas.microsoft.com/office/drawing/2014/main" id="{CAE0B990-83F4-584C-A3FF-DD1EBE64F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8132"/>
            <a:ext cx="4592628" cy="372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C5F6074-1A8F-5749-B806-469B694533F9}"/>
              </a:ext>
            </a:extLst>
          </p:cNvPr>
          <p:cNvSpPr txBox="1"/>
          <p:nvPr/>
        </p:nvSpPr>
        <p:spPr>
          <a:xfrm>
            <a:off x="0" y="4727865"/>
            <a:ext cx="88120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i="1" dirty="0"/>
              <a:t>Zdroj: https://www.forbes.com/sites/greatspeculations/2015/10/09/a-comparative-look-at-the-valuation-of-amazon-alibaba-and-ebay/#1f5f6f2d1b6c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561794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600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Doba před masivním rozšířením internetu</a:t>
            </a:r>
          </a:p>
          <a:p>
            <a:pPr lvl="1"/>
            <a:r>
              <a:rPr lang="cs-CZ" alt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Noviny, rádio, telefon, televize a šlus</a:t>
            </a:r>
          </a:p>
          <a:p>
            <a:pPr lvl="1"/>
            <a:r>
              <a:rPr lang="cs-CZ" alt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V podstatě se lidé nudili</a:t>
            </a:r>
          </a:p>
          <a:p>
            <a:pPr lvl="1"/>
            <a:r>
              <a:rPr lang="cs-CZ" alt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Reklama byla vítaným informačním zdrojem o produktech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Dnes:</a:t>
            </a:r>
          </a:p>
          <a:p>
            <a:pPr lvl="1"/>
            <a:r>
              <a:rPr lang="cs-CZ" alt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Obrovské množství informací, ze kterého si spotřebitel vybírá (on demand)</a:t>
            </a:r>
          </a:p>
          <a:p>
            <a:pPr lvl="1"/>
            <a:r>
              <a:rPr lang="cs-CZ" alt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Kratší pozornostní cykly (attention spans)</a:t>
            </a:r>
          </a:p>
          <a:p>
            <a:pPr lvl="1"/>
            <a:r>
              <a:rPr lang="cs-CZ" altLang="cs-CZ" sz="16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Komplikovanější rozhodovací proces způsobený informačním přetížením</a:t>
            </a:r>
          </a:p>
          <a:p>
            <a:r>
              <a:rPr lang="cs-CZ" altLang="cs-CZ" sz="14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Budeme o tom hovořit podrobněji v přednášce „Proces akvizice zákazníka“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chování lidí</a:t>
            </a:r>
          </a:p>
        </p:txBody>
      </p:sp>
    </p:spTree>
    <p:extLst>
      <p:ext uri="{BB962C8B-B14F-4D97-AF65-F5344CB8AC3E}">
        <p14:creationId xmlns:p14="http://schemas.microsoft.com/office/powerpoint/2010/main" val="382824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sz="2000" b="1" dirty="0">
                <a:latin typeface="Enriqueta" panose="02000000000000000000" pitchFamily="2" charset="0"/>
              </a:rPr>
              <a:t>Vývoj chování lidí – kontrola vlastního reklamního prostoru</a:t>
            </a:r>
          </a:p>
        </p:txBody>
      </p:sp>
      <p:pic>
        <p:nvPicPr>
          <p:cNvPr id="5" name="Picture 2" descr="VÃ½sledek obrÃ¡zku pro ad block users on web">
            <a:extLst>
              <a:ext uri="{FF2B5EF4-FFF2-40B4-BE49-F238E27FC236}">
                <a16:creationId xmlns:a16="http://schemas.microsoft.com/office/drawing/2014/main" id="{6C3E416B-DB91-9247-913E-C617732B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3598"/>
            <a:ext cx="5256576" cy="31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5F658A8-F331-2541-885D-40CBDC706C9D}"/>
              </a:ext>
            </a:extLst>
          </p:cNvPr>
          <p:cNvSpPr txBox="1"/>
          <p:nvPr/>
        </p:nvSpPr>
        <p:spPr>
          <a:xfrm>
            <a:off x="1049594" y="4361754"/>
            <a:ext cx="3679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i="1" dirty="0"/>
              <a:t>Zdroj: </a:t>
            </a:r>
            <a:r>
              <a:rPr lang="en-GB" sz="1000" i="1" dirty="0">
                <a:hlinkClick r:id="rId4"/>
              </a:rPr>
              <a:t>https://latelierweb.ca/en/ad-block-web-advertising-and-seo/</a:t>
            </a:r>
            <a:endParaRPr lang="en-US" sz="1000" i="1" dirty="0"/>
          </a:p>
        </p:txBody>
      </p:sp>
      <p:pic>
        <p:nvPicPr>
          <p:cNvPr id="8" name="Picture 4" descr="VÃ½sledek obrÃ¡zku pro adblocking penetration">
            <a:extLst>
              <a:ext uri="{FF2B5EF4-FFF2-40B4-BE49-F238E27FC236}">
                <a16:creationId xmlns:a16="http://schemas.microsoft.com/office/drawing/2014/main" id="{D3B3AF1F-1BC6-E845-B446-36983883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94" y="1172466"/>
            <a:ext cx="2750523" cy="27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669330C-8225-C243-98DA-E4669B7B14A5}"/>
              </a:ext>
            </a:extLst>
          </p:cNvPr>
          <p:cNvSpPr txBox="1"/>
          <p:nvPr/>
        </p:nvSpPr>
        <p:spPr>
          <a:xfrm>
            <a:off x="5602759" y="4232183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Zdroj: </a:t>
            </a:r>
            <a:r>
              <a:rPr lang="en-GB" sz="800" i="1" dirty="0">
                <a:hlinkClick r:id="rId6"/>
              </a:rPr>
              <a:t>https://www.emarketer.com/Chart/US-Ad-Blocking-User-Penetration-</a:t>
            </a:r>
            <a:endParaRPr lang="cs-CZ" sz="800" i="1" dirty="0">
              <a:hlinkClick r:id="rId6"/>
            </a:endParaRPr>
          </a:p>
          <a:p>
            <a:r>
              <a:rPr lang="en-GB" sz="800" i="1" dirty="0">
                <a:hlinkClick r:id="rId6"/>
              </a:rPr>
              <a:t>DesktopLaptop-vs-Smartphone-2014-2018-of-population/204277</a:t>
            </a:r>
            <a:endParaRPr lang="cs-CZ" sz="800" i="1" dirty="0"/>
          </a:p>
          <a:p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256270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624736" cy="507703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Vývoj chování lidí – studie Connected life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95536" y="1131590"/>
            <a:ext cx="8280920" cy="3600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Studie o 70 000 respondentech v 57 zemích světa.</a:t>
            </a:r>
          </a:p>
          <a:p>
            <a:r>
              <a:rPr lang="cs-CZ" altLang="cs-CZ" sz="14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Co nového v ročníku 2016/2017 pro oblast EVROPA?</a:t>
            </a: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Celkově</a:t>
            </a: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000000"/>
              </a:solidFill>
              <a:latin typeface="Enriqueta" panose="02000000000000000000" pitchFamily="2" charset="0"/>
              <a:cs typeface="Times New Roman" panose="02020603050405020304" pitchFamily="18" charset="0"/>
            </a:endParaRPr>
          </a:p>
          <a:p>
            <a:r>
              <a:rPr lang="cs-CZ" altLang="cs-CZ" sz="2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Meziroční změna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5385"/>
              </p:ext>
            </p:extLst>
          </p:nvPr>
        </p:nvGraphicFramePr>
        <p:xfrm>
          <a:off x="827584" y="2139702"/>
          <a:ext cx="6096000" cy="1107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Věk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041822"/>
              </p:ext>
            </p:extLst>
          </p:nvPr>
        </p:nvGraphicFramePr>
        <p:xfrm>
          <a:off x="827584" y="3616156"/>
          <a:ext cx="6096000" cy="1107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Věk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cs-CZ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9%</a:t>
                      </a:r>
                      <a:endParaRPr lang="cs-CZ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710344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3477</TotalTime>
  <Words>2224</Words>
  <Application>Microsoft Macintosh PowerPoint</Application>
  <PresentationFormat>Předvádění na obrazovce (16:9)</PresentationFormat>
  <Paragraphs>335</Paragraphs>
  <Slides>50</Slides>
  <Notes>49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Arial Black</vt:lpstr>
      <vt:lpstr>Calibri</vt:lpstr>
      <vt:lpstr>Enriqueta</vt:lpstr>
      <vt:lpstr>Times New Roman</vt:lpstr>
      <vt:lpstr>SLU</vt:lpstr>
      <vt:lpstr>Vývoj a současný stav forem a prostředků marketingu v interaktivním prostředí.</vt:lpstr>
      <vt:lpstr>Obsah přednášky</vt:lpstr>
      <vt:lpstr>Návaznost na první přednášku</vt:lpstr>
      <vt:lpstr>Návaznost na první přednášku</vt:lpstr>
      <vt:lpstr>Česká e-commerce aktuálně (2020)</vt:lpstr>
      <vt:lpstr>Vývoj v oblasti e-commerce</vt:lpstr>
      <vt:lpstr>Vývoj chování lidí</vt:lpstr>
      <vt:lpstr>Vývoj chování lidí – kontrola vlastního reklamního prostoru</vt:lpstr>
      <vt:lpstr>Vývoj chování lidí – studie Connected life</vt:lpstr>
      <vt:lpstr>Vývoj chování lidí – studie Connected life</vt:lpstr>
      <vt:lpstr>Vývoj chování lidí – denní konzumace médii ve světě</vt:lpstr>
      <vt:lpstr>Vývoj chování lidí – studie Connected life</vt:lpstr>
      <vt:lpstr>Vývoj chování lidí – studie Connected life</vt:lpstr>
      <vt:lpstr>Vývoj chování lidí</vt:lpstr>
      <vt:lpstr>Vývoj chování lidí</vt:lpstr>
      <vt:lpstr>Vývoj chování lidí</vt:lpstr>
      <vt:lpstr>Vývoj forem prostředků ve světě</vt:lpstr>
      <vt:lpstr>Vývoj chování lidí od produktu ke službám</vt:lpstr>
      <vt:lpstr>Vývoj forem prostředků ve světě</vt:lpstr>
      <vt:lpstr>Vývoj forem prostředků ve světě</vt:lpstr>
      <vt:lpstr>Vývoj forem prostředků v ČR</vt:lpstr>
      <vt:lpstr>Vývoj celkových výdajů do internetové inzerce v mld. Kč</vt:lpstr>
      <vt:lpstr>Vývoj forem prostředků v ČR</vt:lpstr>
      <vt:lpstr>Nativní reklama</vt:lpstr>
      <vt:lpstr>Vývoj forem prostředků v ČR</vt:lpstr>
      <vt:lpstr>Nástroje e-marketingu</vt:lpstr>
      <vt:lpstr>Marketingová komunikace na internetu</vt:lpstr>
      <vt:lpstr>Webová stránka</vt:lpstr>
      <vt:lpstr>Webová stránka – trendy při tvorbě webu</vt:lpstr>
      <vt:lpstr>Sociální média</vt:lpstr>
      <vt:lpstr>Sociální média a marketéři</vt:lpstr>
      <vt:lpstr>Sociální média</vt:lpstr>
      <vt:lpstr>Sociální média</vt:lpstr>
      <vt:lpstr>Sociální média</vt:lpstr>
      <vt:lpstr>SEO – optimalizace webu pro vyhledávače</vt:lpstr>
      <vt:lpstr>SEO – optimalizace webu pro vyhledávače</vt:lpstr>
      <vt:lpstr>SEO – optimalizace webu pro vyhledávače</vt:lpstr>
      <vt:lpstr>SEO – doporučení od vyhledávače Google</vt:lpstr>
      <vt:lpstr>SEO – co  lidé hledají :-D</vt:lpstr>
      <vt:lpstr>Mobilní marketing</vt:lpstr>
      <vt:lpstr>Mobilní marketing</vt:lpstr>
      <vt:lpstr>Webináře</vt:lpstr>
      <vt:lpstr>Obsahový marketing – spíše obsahová strategie</vt:lpstr>
      <vt:lpstr>Online reklama</vt:lpstr>
      <vt:lpstr>Remarketing</vt:lpstr>
      <vt:lpstr>Online video reklama</vt:lpstr>
      <vt:lpstr>Emailové kampaně – získávání kontaktů</vt:lpstr>
      <vt:lpstr>Emailové kampaně – zasílání informací</vt:lpstr>
      <vt:lpstr>Emailové kampaně – cíle</vt:lpstr>
      <vt:lpstr>Součástí Emailingu je také Newsletter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Martin Klepek</cp:lastModifiedBy>
  <cp:revision>123</cp:revision>
  <dcterms:created xsi:type="dcterms:W3CDTF">2016-07-06T15:42:34Z</dcterms:created>
  <dcterms:modified xsi:type="dcterms:W3CDTF">2021-10-06T10:40:23Z</dcterms:modified>
</cp:coreProperties>
</file>